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197"/>
  </p:notesMasterIdLst>
  <p:sldIdLst>
    <p:sldId id="256" r:id="rId3"/>
    <p:sldId id="258" r:id="rId4"/>
    <p:sldId id="363" r:id="rId5"/>
    <p:sldId id="296" r:id="rId6"/>
    <p:sldId id="348" r:id="rId7"/>
    <p:sldId id="495" r:id="rId8"/>
    <p:sldId id="349" r:id="rId9"/>
    <p:sldId id="298" r:id="rId10"/>
    <p:sldId id="299" r:id="rId11"/>
    <p:sldId id="302" r:id="rId12"/>
    <p:sldId id="423" r:id="rId13"/>
    <p:sldId id="307" r:id="rId14"/>
    <p:sldId id="301" r:id="rId15"/>
    <p:sldId id="308" r:id="rId16"/>
    <p:sldId id="300" r:id="rId17"/>
    <p:sldId id="310" r:id="rId18"/>
    <p:sldId id="262" r:id="rId19"/>
    <p:sldId id="263" r:id="rId20"/>
    <p:sldId id="351" r:id="rId21"/>
    <p:sldId id="400" r:id="rId22"/>
    <p:sldId id="488" r:id="rId23"/>
    <p:sldId id="485" r:id="rId24"/>
    <p:sldId id="401" r:id="rId25"/>
    <p:sldId id="486" r:id="rId26"/>
    <p:sldId id="487" r:id="rId27"/>
    <p:sldId id="499" r:id="rId28"/>
    <p:sldId id="496" r:id="rId29"/>
    <p:sldId id="497" r:id="rId30"/>
    <p:sldId id="498" r:id="rId31"/>
    <p:sldId id="494" r:id="rId32"/>
    <p:sldId id="500" r:id="rId33"/>
    <p:sldId id="350" r:id="rId34"/>
    <p:sldId id="354" r:id="rId35"/>
    <p:sldId id="318" r:id="rId36"/>
    <p:sldId id="378" r:id="rId37"/>
    <p:sldId id="317" r:id="rId38"/>
    <p:sldId id="379" r:id="rId39"/>
    <p:sldId id="330" r:id="rId40"/>
    <p:sldId id="319" r:id="rId41"/>
    <p:sldId id="320" r:id="rId42"/>
    <p:sldId id="332" r:id="rId43"/>
    <p:sldId id="366" r:id="rId44"/>
    <p:sldId id="367" r:id="rId45"/>
    <p:sldId id="370" r:id="rId46"/>
    <p:sldId id="368" r:id="rId47"/>
    <p:sldId id="369" r:id="rId48"/>
    <p:sldId id="373" r:id="rId49"/>
    <p:sldId id="374" r:id="rId50"/>
    <p:sldId id="334" r:id="rId51"/>
    <p:sldId id="333" r:id="rId52"/>
    <p:sldId id="337" r:id="rId53"/>
    <p:sldId id="359" r:id="rId54"/>
    <p:sldId id="377" r:id="rId55"/>
    <p:sldId id="422" r:id="rId56"/>
    <p:sldId id="353" r:id="rId57"/>
    <p:sldId id="336" r:id="rId58"/>
    <p:sldId id="340" r:id="rId59"/>
    <p:sldId id="341" r:id="rId60"/>
    <p:sldId id="343" r:id="rId61"/>
    <p:sldId id="344" r:id="rId62"/>
    <p:sldId id="345" r:id="rId63"/>
    <p:sldId id="346" r:id="rId64"/>
    <p:sldId id="360" r:id="rId65"/>
    <p:sldId id="338" r:id="rId66"/>
    <p:sldId id="339" r:id="rId67"/>
    <p:sldId id="357" r:id="rId68"/>
    <p:sldId id="361" r:id="rId69"/>
    <p:sldId id="362" r:id="rId70"/>
    <p:sldId id="404" r:id="rId71"/>
    <p:sldId id="405" r:id="rId72"/>
    <p:sldId id="375" r:id="rId73"/>
    <p:sldId id="355" r:id="rId74"/>
    <p:sldId id="403" r:id="rId75"/>
    <p:sldId id="396" r:id="rId76"/>
    <p:sldId id="395" r:id="rId77"/>
    <p:sldId id="399" r:id="rId78"/>
    <p:sldId id="425" r:id="rId79"/>
    <p:sldId id="426" r:id="rId80"/>
    <p:sldId id="424" r:id="rId81"/>
    <p:sldId id="406" r:id="rId82"/>
    <p:sldId id="427" r:id="rId83"/>
    <p:sldId id="429" r:id="rId84"/>
    <p:sldId id="428" r:id="rId85"/>
    <p:sldId id="356" r:id="rId86"/>
    <p:sldId id="430" r:id="rId87"/>
    <p:sldId id="451" r:id="rId88"/>
    <p:sldId id="452" r:id="rId89"/>
    <p:sldId id="450" r:id="rId90"/>
    <p:sldId id="431" r:id="rId91"/>
    <p:sldId id="432" r:id="rId92"/>
    <p:sldId id="433" r:id="rId93"/>
    <p:sldId id="436" r:id="rId94"/>
    <p:sldId id="434" r:id="rId95"/>
    <p:sldId id="441" r:id="rId96"/>
    <p:sldId id="442" r:id="rId97"/>
    <p:sldId id="443" r:id="rId98"/>
    <p:sldId id="444" r:id="rId99"/>
    <p:sldId id="445" r:id="rId100"/>
    <p:sldId id="446" r:id="rId101"/>
    <p:sldId id="447" r:id="rId102"/>
    <p:sldId id="448" r:id="rId103"/>
    <p:sldId id="449" r:id="rId104"/>
    <p:sldId id="438" r:id="rId105"/>
    <p:sldId id="440" r:id="rId106"/>
    <p:sldId id="437" r:id="rId107"/>
    <p:sldId id="439" r:id="rId108"/>
    <p:sldId id="352" r:id="rId109"/>
    <p:sldId id="407" r:id="rId110"/>
    <p:sldId id="419" r:id="rId111"/>
    <p:sldId id="409" r:id="rId112"/>
    <p:sldId id="412" r:id="rId113"/>
    <p:sldId id="411" r:id="rId114"/>
    <p:sldId id="456" r:id="rId115"/>
    <p:sldId id="414" r:id="rId116"/>
    <p:sldId id="415" r:id="rId117"/>
    <p:sldId id="416" r:id="rId118"/>
    <p:sldId id="417" r:id="rId119"/>
    <p:sldId id="418" r:id="rId120"/>
    <p:sldId id="408" r:id="rId121"/>
    <p:sldId id="420" r:id="rId122"/>
    <p:sldId id="421" r:id="rId123"/>
    <p:sldId id="491" r:id="rId124"/>
    <p:sldId id="490" r:id="rId125"/>
    <p:sldId id="492" r:id="rId126"/>
    <p:sldId id="493" r:id="rId127"/>
    <p:sldId id="489" r:id="rId128"/>
    <p:sldId id="364" r:id="rId129"/>
    <p:sldId id="458" r:id="rId130"/>
    <p:sldId id="462" r:id="rId131"/>
    <p:sldId id="461" r:id="rId132"/>
    <p:sldId id="465" r:id="rId133"/>
    <p:sldId id="463" r:id="rId134"/>
    <p:sldId id="460" r:id="rId135"/>
    <p:sldId id="466" r:id="rId136"/>
    <p:sldId id="467" r:id="rId137"/>
    <p:sldId id="464" r:id="rId138"/>
    <p:sldId id="468" r:id="rId139"/>
    <p:sldId id="469" r:id="rId140"/>
    <p:sldId id="470" r:id="rId141"/>
    <p:sldId id="471" r:id="rId142"/>
    <p:sldId id="472" r:id="rId143"/>
    <p:sldId id="473" r:id="rId144"/>
    <p:sldId id="474" r:id="rId145"/>
    <p:sldId id="475" r:id="rId146"/>
    <p:sldId id="476" r:id="rId147"/>
    <p:sldId id="478" r:id="rId148"/>
    <p:sldId id="477" r:id="rId149"/>
    <p:sldId id="479" r:id="rId150"/>
    <p:sldId id="480" r:id="rId151"/>
    <p:sldId id="484" r:id="rId152"/>
    <p:sldId id="457" r:id="rId153"/>
    <p:sldId id="365" r:id="rId154"/>
    <p:sldId id="384" r:id="rId155"/>
    <p:sldId id="390" r:id="rId156"/>
    <p:sldId id="385" r:id="rId157"/>
    <p:sldId id="389" r:id="rId158"/>
    <p:sldId id="387" r:id="rId159"/>
    <p:sldId id="386" r:id="rId160"/>
    <p:sldId id="388" r:id="rId161"/>
    <p:sldId id="381" r:id="rId162"/>
    <p:sldId id="391" r:id="rId163"/>
    <p:sldId id="392" r:id="rId164"/>
    <p:sldId id="393" r:id="rId165"/>
    <p:sldId id="501" r:id="rId166"/>
    <p:sldId id="454" r:id="rId167"/>
    <p:sldId id="453" r:id="rId168"/>
    <p:sldId id="502" r:id="rId169"/>
    <p:sldId id="503" r:id="rId170"/>
    <p:sldId id="525" r:id="rId171"/>
    <p:sldId id="508" r:id="rId172"/>
    <p:sldId id="509" r:id="rId173"/>
    <p:sldId id="526" r:id="rId174"/>
    <p:sldId id="510" r:id="rId175"/>
    <p:sldId id="511" r:id="rId176"/>
    <p:sldId id="512" r:id="rId177"/>
    <p:sldId id="513" r:id="rId178"/>
    <p:sldId id="514" r:id="rId179"/>
    <p:sldId id="515" r:id="rId180"/>
    <p:sldId id="516" r:id="rId181"/>
    <p:sldId id="517" r:id="rId182"/>
    <p:sldId id="519" r:id="rId183"/>
    <p:sldId id="527" r:id="rId184"/>
    <p:sldId id="520" r:id="rId185"/>
    <p:sldId id="521" r:id="rId186"/>
    <p:sldId id="522" r:id="rId187"/>
    <p:sldId id="523" r:id="rId188"/>
    <p:sldId id="524" r:id="rId189"/>
    <p:sldId id="528" r:id="rId190"/>
    <p:sldId id="504" r:id="rId191"/>
    <p:sldId id="506" r:id="rId192"/>
    <p:sldId id="507" r:id="rId193"/>
    <p:sldId id="505" r:id="rId194"/>
    <p:sldId id="481" r:id="rId195"/>
    <p:sldId id="372" r:id="rId19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9D8D"/>
    <a:srgbClr val="258A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241" autoAdjust="0"/>
  </p:normalViewPr>
  <p:slideViewPr>
    <p:cSldViewPr snapToGrid="0" snapToObjects="1">
      <p:cViewPr>
        <p:scale>
          <a:sx n="100" d="100"/>
          <a:sy n="100" d="100"/>
        </p:scale>
        <p:origin x="-960" y="-608"/>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0.xml"/><Relationship Id="rId143" Type="http://schemas.openxmlformats.org/officeDocument/2006/relationships/slide" Target="slides/slide141.xml"/><Relationship Id="rId144" Type="http://schemas.openxmlformats.org/officeDocument/2006/relationships/slide" Target="slides/slide142.xml"/><Relationship Id="rId145" Type="http://schemas.openxmlformats.org/officeDocument/2006/relationships/slide" Target="slides/slide143.xml"/><Relationship Id="rId146" Type="http://schemas.openxmlformats.org/officeDocument/2006/relationships/slide" Target="slides/slide144.xml"/><Relationship Id="rId147" Type="http://schemas.openxmlformats.org/officeDocument/2006/relationships/slide" Target="slides/slide145.xml"/><Relationship Id="rId148" Type="http://schemas.openxmlformats.org/officeDocument/2006/relationships/slide" Target="slides/slide146.xml"/><Relationship Id="rId149" Type="http://schemas.openxmlformats.org/officeDocument/2006/relationships/slide" Target="slides/slide147.xml"/><Relationship Id="rId180" Type="http://schemas.openxmlformats.org/officeDocument/2006/relationships/slide" Target="slides/slide178.xml"/><Relationship Id="rId181" Type="http://schemas.openxmlformats.org/officeDocument/2006/relationships/slide" Target="slides/slide179.xml"/><Relationship Id="rId182" Type="http://schemas.openxmlformats.org/officeDocument/2006/relationships/slide" Target="slides/slide180.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83" Type="http://schemas.openxmlformats.org/officeDocument/2006/relationships/slide" Target="slides/slide181.xml"/><Relationship Id="rId184" Type="http://schemas.openxmlformats.org/officeDocument/2006/relationships/slide" Target="slides/slide182.xml"/><Relationship Id="rId185" Type="http://schemas.openxmlformats.org/officeDocument/2006/relationships/slide" Target="slides/slide183.xml"/><Relationship Id="rId186" Type="http://schemas.openxmlformats.org/officeDocument/2006/relationships/slide" Target="slides/slide184.xml"/><Relationship Id="rId187" Type="http://schemas.openxmlformats.org/officeDocument/2006/relationships/slide" Target="slides/slide185.xml"/><Relationship Id="rId188" Type="http://schemas.openxmlformats.org/officeDocument/2006/relationships/slide" Target="slides/slide186.xml"/><Relationship Id="rId189" Type="http://schemas.openxmlformats.org/officeDocument/2006/relationships/slide" Target="slides/slide18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 Id="rId110" Type="http://schemas.openxmlformats.org/officeDocument/2006/relationships/slide" Target="slides/slide108.xml"/><Relationship Id="rId111" Type="http://schemas.openxmlformats.org/officeDocument/2006/relationships/slide" Target="slides/slide109.xml"/><Relationship Id="rId112" Type="http://schemas.openxmlformats.org/officeDocument/2006/relationships/slide" Target="slides/slide110.xml"/><Relationship Id="rId113" Type="http://schemas.openxmlformats.org/officeDocument/2006/relationships/slide" Target="slides/slide111.xml"/><Relationship Id="rId114" Type="http://schemas.openxmlformats.org/officeDocument/2006/relationships/slide" Target="slides/slide112.xml"/><Relationship Id="rId115" Type="http://schemas.openxmlformats.org/officeDocument/2006/relationships/slide" Target="slides/slide113.xml"/><Relationship Id="rId116" Type="http://schemas.openxmlformats.org/officeDocument/2006/relationships/slide" Target="slides/slide114.xml"/><Relationship Id="rId117" Type="http://schemas.openxmlformats.org/officeDocument/2006/relationships/slide" Target="slides/slide115.xml"/><Relationship Id="rId118" Type="http://schemas.openxmlformats.org/officeDocument/2006/relationships/slide" Target="slides/slide116.xml"/><Relationship Id="rId119" Type="http://schemas.openxmlformats.org/officeDocument/2006/relationships/slide" Target="slides/slide117.xml"/><Relationship Id="rId150" Type="http://schemas.openxmlformats.org/officeDocument/2006/relationships/slide" Target="slides/slide148.xml"/><Relationship Id="rId151" Type="http://schemas.openxmlformats.org/officeDocument/2006/relationships/slide" Target="slides/slide149.xml"/><Relationship Id="rId152" Type="http://schemas.openxmlformats.org/officeDocument/2006/relationships/slide" Target="slides/slide15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53" Type="http://schemas.openxmlformats.org/officeDocument/2006/relationships/slide" Target="slides/slide151.xml"/><Relationship Id="rId154" Type="http://schemas.openxmlformats.org/officeDocument/2006/relationships/slide" Target="slides/slide152.xml"/><Relationship Id="rId155" Type="http://schemas.openxmlformats.org/officeDocument/2006/relationships/slide" Target="slides/slide153.xml"/><Relationship Id="rId156" Type="http://schemas.openxmlformats.org/officeDocument/2006/relationships/slide" Target="slides/slide154.xml"/><Relationship Id="rId157" Type="http://schemas.openxmlformats.org/officeDocument/2006/relationships/slide" Target="slides/slide155.xml"/><Relationship Id="rId158" Type="http://schemas.openxmlformats.org/officeDocument/2006/relationships/slide" Target="slides/slide156.xml"/><Relationship Id="rId159" Type="http://schemas.openxmlformats.org/officeDocument/2006/relationships/slide" Target="slides/slide157.xml"/><Relationship Id="rId190" Type="http://schemas.openxmlformats.org/officeDocument/2006/relationships/slide" Target="slides/slide188.xml"/><Relationship Id="rId191" Type="http://schemas.openxmlformats.org/officeDocument/2006/relationships/slide" Target="slides/slide189.xml"/><Relationship Id="rId192" Type="http://schemas.openxmlformats.org/officeDocument/2006/relationships/slide" Target="slides/slide190.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193" Type="http://schemas.openxmlformats.org/officeDocument/2006/relationships/slide" Target="slides/slide191.xml"/><Relationship Id="rId194" Type="http://schemas.openxmlformats.org/officeDocument/2006/relationships/slide" Target="slides/slide192.xml"/><Relationship Id="rId195" Type="http://schemas.openxmlformats.org/officeDocument/2006/relationships/slide" Target="slides/slide193.xml"/><Relationship Id="rId196" Type="http://schemas.openxmlformats.org/officeDocument/2006/relationships/slide" Target="slides/slide194.xml"/><Relationship Id="rId197" Type="http://schemas.openxmlformats.org/officeDocument/2006/relationships/notesMaster" Target="notesMasters/notesMaster1.xml"/><Relationship Id="rId198" Type="http://schemas.openxmlformats.org/officeDocument/2006/relationships/printerSettings" Target="printerSettings/printerSettings1.bin"/><Relationship Id="rId199" Type="http://schemas.openxmlformats.org/officeDocument/2006/relationships/presProps" Target="presProps.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120" Type="http://schemas.openxmlformats.org/officeDocument/2006/relationships/slide" Target="slides/slide118.xml"/><Relationship Id="rId121" Type="http://schemas.openxmlformats.org/officeDocument/2006/relationships/slide" Target="slides/slide119.xml"/><Relationship Id="rId122" Type="http://schemas.openxmlformats.org/officeDocument/2006/relationships/slide" Target="slides/slide120.xml"/><Relationship Id="rId123" Type="http://schemas.openxmlformats.org/officeDocument/2006/relationships/slide" Target="slides/slide121.xml"/><Relationship Id="rId124" Type="http://schemas.openxmlformats.org/officeDocument/2006/relationships/slide" Target="slides/slide122.xml"/><Relationship Id="rId125" Type="http://schemas.openxmlformats.org/officeDocument/2006/relationships/slide" Target="slides/slide123.xml"/><Relationship Id="rId126" Type="http://schemas.openxmlformats.org/officeDocument/2006/relationships/slide" Target="slides/slide124.xml"/><Relationship Id="rId127" Type="http://schemas.openxmlformats.org/officeDocument/2006/relationships/slide" Target="slides/slide125.xml"/><Relationship Id="rId128" Type="http://schemas.openxmlformats.org/officeDocument/2006/relationships/slide" Target="slides/slide126.xml"/><Relationship Id="rId129" Type="http://schemas.openxmlformats.org/officeDocument/2006/relationships/slide" Target="slides/slide127.xml"/><Relationship Id="rId160" Type="http://schemas.openxmlformats.org/officeDocument/2006/relationships/slide" Target="slides/slide158.xml"/><Relationship Id="rId161" Type="http://schemas.openxmlformats.org/officeDocument/2006/relationships/slide" Target="slides/slide159.xml"/><Relationship Id="rId162" Type="http://schemas.openxmlformats.org/officeDocument/2006/relationships/slide" Target="slides/slide160.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63" Type="http://schemas.openxmlformats.org/officeDocument/2006/relationships/slide" Target="slides/slide161.xml"/><Relationship Id="rId164" Type="http://schemas.openxmlformats.org/officeDocument/2006/relationships/slide" Target="slides/slide162.xml"/><Relationship Id="rId165" Type="http://schemas.openxmlformats.org/officeDocument/2006/relationships/slide" Target="slides/slide163.xml"/><Relationship Id="rId166" Type="http://schemas.openxmlformats.org/officeDocument/2006/relationships/slide" Target="slides/slide164.xml"/><Relationship Id="rId167" Type="http://schemas.openxmlformats.org/officeDocument/2006/relationships/slide" Target="slides/slide165.xml"/><Relationship Id="rId168" Type="http://schemas.openxmlformats.org/officeDocument/2006/relationships/slide" Target="slides/slide166.xml"/><Relationship Id="rId169" Type="http://schemas.openxmlformats.org/officeDocument/2006/relationships/slide" Target="slides/slide167.xml"/><Relationship Id="rId200" Type="http://schemas.openxmlformats.org/officeDocument/2006/relationships/viewProps" Target="viewProps.xml"/><Relationship Id="rId201" Type="http://schemas.openxmlformats.org/officeDocument/2006/relationships/theme" Target="theme/theme1.xml"/><Relationship Id="rId202" Type="http://schemas.openxmlformats.org/officeDocument/2006/relationships/tableStyles" Target="tableStyles.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30" Type="http://schemas.openxmlformats.org/officeDocument/2006/relationships/slide" Target="slides/slide128.xml"/><Relationship Id="rId131" Type="http://schemas.openxmlformats.org/officeDocument/2006/relationships/slide" Target="slides/slide129.xml"/><Relationship Id="rId132" Type="http://schemas.openxmlformats.org/officeDocument/2006/relationships/slide" Target="slides/slide130.xml"/><Relationship Id="rId133" Type="http://schemas.openxmlformats.org/officeDocument/2006/relationships/slide" Target="slides/slide131.xml"/><Relationship Id="rId134" Type="http://schemas.openxmlformats.org/officeDocument/2006/relationships/slide" Target="slides/slide132.xml"/><Relationship Id="rId135" Type="http://schemas.openxmlformats.org/officeDocument/2006/relationships/slide" Target="slides/slide133.xml"/><Relationship Id="rId136" Type="http://schemas.openxmlformats.org/officeDocument/2006/relationships/slide" Target="slides/slide134.xml"/><Relationship Id="rId137" Type="http://schemas.openxmlformats.org/officeDocument/2006/relationships/slide" Target="slides/slide135.xml"/><Relationship Id="rId138" Type="http://schemas.openxmlformats.org/officeDocument/2006/relationships/slide" Target="slides/slide136.xml"/><Relationship Id="rId139" Type="http://schemas.openxmlformats.org/officeDocument/2006/relationships/slide" Target="slides/slide137.xml"/><Relationship Id="rId170" Type="http://schemas.openxmlformats.org/officeDocument/2006/relationships/slide" Target="slides/slide168.xml"/><Relationship Id="rId171" Type="http://schemas.openxmlformats.org/officeDocument/2006/relationships/slide" Target="slides/slide169.xml"/><Relationship Id="rId172" Type="http://schemas.openxmlformats.org/officeDocument/2006/relationships/slide" Target="slides/slide170.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173" Type="http://schemas.openxmlformats.org/officeDocument/2006/relationships/slide" Target="slides/slide171.xml"/><Relationship Id="rId174" Type="http://schemas.openxmlformats.org/officeDocument/2006/relationships/slide" Target="slides/slide172.xml"/><Relationship Id="rId175" Type="http://schemas.openxmlformats.org/officeDocument/2006/relationships/slide" Target="slides/slide173.xml"/><Relationship Id="rId176" Type="http://schemas.openxmlformats.org/officeDocument/2006/relationships/slide" Target="slides/slide174.xml"/><Relationship Id="rId177" Type="http://schemas.openxmlformats.org/officeDocument/2006/relationships/slide" Target="slides/slide175.xml"/><Relationship Id="rId178" Type="http://schemas.openxmlformats.org/officeDocument/2006/relationships/slide" Target="slides/slide176.xml"/><Relationship Id="rId179" Type="http://schemas.openxmlformats.org/officeDocument/2006/relationships/slide" Target="slides/slide17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100" Type="http://schemas.openxmlformats.org/officeDocument/2006/relationships/slide" Target="slides/slide98.xml"/><Relationship Id="rId101" Type="http://schemas.openxmlformats.org/officeDocument/2006/relationships/slide" Target="slides/slide99.xml"/><Relationship Id="rId102" Type="http://schemas.openxmlformats.org/officeDocument/2006/relationships/slide" Target="slides/slide100.xml"/><Relationship Id="rId103" Type="http://schemas.openxmlformats.org/officeDocument/2006/relationships/slide" Target="slides/slide101.xml"/><Relationship Id="rId104" Type="http://schemas.openxmlformats.org/officeDocument/2006/relationships/slide" Target="slides/slide102.xml"/><Relationship Id="rId105" Type="http://schemas.openxmlformats.org/officeDocument/2006/relationships/slide" Target="slides/slide103.xml"/><Relationship Id="rId106" Type="http://schemas.openxmlformats.org/officeDocument/2006/relationships/slide" Target="slides/slide104.xml"/><Relationship Id="rId107" Type="http://schemas.openxmlformats.org/officeDocument/2006/relationships/slide" Target="slides/slide105.xml"/><Relationship Id="rId108" Type="http://schemas.openxmlformats.org/officeDocument/2006/relationships/slide" Target="slides/slide106.xml"/><Relationship Id="rId109" Type="http://schemas.openxmlformats.org/officeDocument/2006/relationships/slide" Target="slides/slide107.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40" Type="http://schemas.openxmlformats.org/officeDocument/2006/relationships/slide" Target="slides/slide138.xml"/><Relationship Id="rId141" Type="http://schemas.openxmlformats.org/officeDocument/2006/relationships/slide" Target="slides/slide13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24A349-0639-3346-BF68-C58BFBB5DDEA}" type="doc">
      <dgm:prSet loTypeId="urn:microsoft.com/office/officeart/2005/8/layout/lProcess2" loCatId="" qsTypeId="urn:microsoft.com/office/officeart/2005/8/quickstyle/simple1" qsCatId="simple" csTypeId="urn:microsoft.com/office/officeart/2005/8/colors/accent1_2" csCatId="accent1" phldr="1"/>
      <dgm:spPr/>
      <dgm:t>
        <a:bodyPr/>
        <a:lstStyle/>
        <a:p>
          <a:endParaRPr lang="en-US"/>
        </a:p>
      </dgm:t>
    </dgm:pt>
    <dgm:pt modelId="{10D84D0B-FC0A-7744-A714-C50E62472C07}">
      <dgm:prSet phldrT="[Text]"/>
      <dgm:spPr/>
      <dgm:t>
        <a:bodyPr/>
        <a:lstStyle/>
        <a:p>
          <a:r>
            <a:rPr lang="en-US" dirty="0" smtClean="0"/>
            <a:t>Name</a:t>
          </a:r>
          <a:endParaRPr lang="en-US" dirty="0"/>
        </a:p>
      </dgm:t>
    </dgm:pt>
    <dgm:pt modelId="{6FB5E508-8BC6-A94D-AC7B-709775E19B71}" type="parTrans" cxnId="{C7CD4B97-4FCF-EF4A-9139-3945E53561CD}">
      <dgm:prSet/>
      <dgm:spPr/>
      <dgm:t>
        <a:bodyPr/>
        <a:lstStyle/>
        <a:p>
          <a:endParaRPr lang="en-US"/>
        </a:p>
      </dgm:t>
    </dgm:pt>
    <dgm:pt modelId="{68D2075F-CB37-3748-AC22-A6D1192E4B96}" type="sibTrans" cxnId="{C7CD4B97-4FCF-EF4A-9139-3945E53561CD}">
      <dgm:prSet/>
      <dgm:spPr/>
      <dgm:t>
        <a:bodyPr/>
        <a:lstStyle/>
        <a:p>
          <a:endParaRPr lang="en-US"/>
        </a:p>
      </dgm:t>
    </dgm:pt>
    <dgm:pt modelId="{4EB84AE6-ACD0-CA4E-BC88-F71945F3E940}">
      <dgm:prSet phldrT="[Text]"/>
      <dgm:spPr/>
      <dgm:t>
        <a:bodyPr/>
        <a:lstStyle/>
        <a:p>
          <a:r>
            <a:rPr lang="en-US" dirty="0" smtClean="0"/>
            <a:t>Manifest v2</a:t>
          </a:r>
          <a:br>
            <a:rPr lang="en-US" dirty="0" smtClean="0"/>
          </a:br>
          <a:endParaRPr lang="en-US" dirty="0"/>
        </a:p>
      </dgm:t>
    </dgm:pt>
    <dgm:pt modelId="{3BFFF62F-14D4-2040-AAC6-29D9EFB7DEE4}" type="parTrans" cxnId="{8343047D-C5F8-814D-86F4-F32DEADC5758}">
      <dgm:prSet/>
      <dgm:spPr/>
      <dgm:t>
        <a:bodyPr/>
        <a:lstStyle/>
        <a:p>
          <a:endParaRPr lang="en-US"/>
        </a:p>
      </dgm:t>
    </dgm:pt>
    <dgm:pt modelId="{66E551D3-E701-4149-A0A9-59A00674E2EE}" type="sibTrans" cxnId="{8343047D-C5F8-814D-86F4-F32DEADC5758}">
      <dgm:prSet/>
      <dgm:spPr/>
      <dgm:t>
        <a:bodyPr/>
        <a:lstStyle/>
        <a:p>
          <a:endParaRPr lang="en-US"/>
        </a:p>
      </dgm:t>
    </dgm:pt>
    <dgm:pt modelId="{13438C59-C8F7-684A-B1F0-C436B011E6E5}">
      <dgm:prSet phldrT="[Text]"/>
      <dgm:spPr/>
      <dgm:t>
        <a:bodyPr/>
        <a:lstStyle/>
        <a:p>
          <a:r>
            <a:rPr lang="en-US" dirty="0" smtClean="0"/>
            <a:t>Cloud </a:t>
          </a:r>
          <a:r>
            <a:rPr lang="en-US" dirty="0" err="1" smtClean="0"/>
            <a:t>Config</a:t>
          </a:r>
          <a:endParaRPr lang="en-US" dirty="0"/>
        </a:p>
      </dgm:t>
    </dgm:pt>
    <dgm:pt modelId="{D3F25B4A-35BF-1A45-96CD-05118BE30F3D}" type="parTrans" cxnId="{37EDE837-6D6D-8043-9050-EE2F4FA73409}">
      <dgm:prSet/>
      <dgm:spPr/>
      <dgm:t>
        <a:bodyPr/>
        <a:lstStyle/>
        <a:p>
          <a:endParaRPr lang="en-US"/>
        </a:p>
      </dgm:t>
    </dgm:pt>
    <dgm:pt modelId="{9890824A-13EC-054E-BAC3-A60D43EEF249}" type="sibTrans" cxnId="{37EDE837-6D6D-8043-9050-EE2F4FA73409}">
      <dgm:prSet/>
      <dgm:spPr/>
      <dgm:t>
        <a:bodyPr/>
        <a:lstStyle/>
        <a:p>
          <a:endParaRPr lang="en-US"/>
        </a:p>
      </dgm:t>
    </dgm:pt>
    <dgm:pt modelId="{92D0E649-66DB-594A-98F5-B7A8F297DC94}">
      <dgm:prSet phldrT="[Text]"/>
      <dgm:spPr/>
      <dgm:t>
        <a:bodyPr/>
        <a:lstStyle/>
        <a:p>
          <a:r>
            <a:rPr lang="en-US" dirty="0" smtClean="0"/>
            <a:t>What</a:t>
          </a:r>
          <a:endParaRPr lang="en-US" dirty="0"/>
        </a:p>
      </dgm:t>
    </dgm:pt>
    <dgm:pt modelId="{E03F10B5-4B44-B146-83DD-2C2EE4F80CDF}" type="parTrans" cxnId="{76A35098-95C7-3947-9057-6C0D285561DC}">
      <dgm:prSet/>
      <dgm:spPr/>
      <dgm:t>
        <a:bodyPr/>
        <a:lstStyle/>
        <a:p>
          <a:endParaRPr lang="en-US"/>
        </a:p>
      </dgm:t>
    </dgm:pt>
    <dgm:pt modelId="{10960B07-A78B-C842-8496-D45EB0EBF8C3}" type="sibTrans" cxnId="{76A35098-95C7-3947-9057-6C0D285561DC}">
      <dgm:prSet/>
      <dgm:spPr/>
      <dgm:t>
        <a:bodyPr/>
        <a:lstStyle/>
        <a:p>
          <a:endParaRPr lang="en-US"/>
        </a:p>
      </dgm:t>
    </dgm:pt>
    <dgm:pt modelId="{209E5F73-BF03-0B49-8688-D736C7C0675C}">
      <dgm:prSet phldrT="[Text]"/>
      <dgm:spPr/>
      <dgm:t>
        <a:bodyPr/>
        <a:lstStyle/>
        <a:p>
          <a:r>
            <a:rPr lang="en-US" dirty="0" smtClean="0"/>
            <a:t>Realignment of Manifest</a:t>
          </a:r>
          <a:endParaRPr lang="en-US" dirty="0"/>
        </a:p>
      </dgm:t>
    </dgm:pt>
    <dgm:pt modelId="{24FF5670-A47C-4C4D-8C3F-7DCD54CB6CA0}" type="parTrans" cxnId="{725FB7D0-A6B0-B14F-8108-95BFB2F3CC20}">
      <dgm:prSet/>
      <dgm:spPr/>
      <dgm:t>
        <a:bodyPr/>
        <a:lstStyle/>
        <a:p>
          <a:endParaRPr lang="en-US"/>
        </a:p>
      </dgm:t>
    </dgm:pt>
    <dgm:pt modelId="{2F6E1CD0-3EA7-D541-AF4A-60386C6DBF0F}" type="sibTrans" cxnId="{725FB7D0-A6B0-B14F-8108-95BFB2F3CC20}">
      <dgm:prSet/>
      <dgm:spPr/>
      <dgm:t>
        <a:bodyPr/>
        <a:lstStyle/>
        <a:p>
          <a:endParaRPr lang="en-US"/>
        </a:p>
      </dgm:t>
    </dgm:pt>
    <dgm:pt modelId="{B8A79084-6F4B-F942-AC38-D46A7B95B28D}">
      <dgm:prSet phldrT="[Text]"/>
      <dgm:spPr/>
      <dgm:t>
        <a:bodyPr/>
        <a:lstStyle/>
        <a:p>
          <a:r>
            <a:rPr lang="en-US" dirty="0" smtClean="0"/>
            <a:t>Factor-out </a:t>
          </a:r>
          <a:r>
            <a:rPr lang="en-US" dirty="0" err="1" smtClean="0"/>
            <a:t>IaaS</a:t>
          </a:r>
          <a:r>
            <a:rPr lang="en-US" dirty="0" smtClean="0"/>
            <a:t> -specific </a:t>
          </a:r>
          <a:r>
            <a:rPr lang="en-US" dirty="0" err="1" smtClean="0"/>
            <a:t>config</a:t>
          </a:r>
          <a:endParaRPr lang="en-US" dirty="0"/>
        </a:p>
      </dgm:t>
    </dgm:pt>
    <dgm:pt modelId="{28256CD9-8929-A048-B467-F04C11654D39}" type="parTrans" cxnId="{6BA2A043-EE7F-9043-BC01-C6AE32FB8AA6}">
      <dgm:prSet/>
      <dgm:spPr/>
      <dgm:t>
        <a:bodyPr/>
        <a:lstStyle/>
        <a:p>
          <a:endParaRPr lang="en-US"/>
        </a:p>
      </dgm:t>
    </dgm:pt>
    <dgm:pt modelId="{F464648D-7707-D94A-BAC4-393335DAE316}" type="sibTrans" cxnId="{6BA2A043-EE7F-9043-BC01-C6AE32FB8AA6}">
      <dgm:prSet/>
      <dgm:spPr/>
      <dgm:t>
        <a:bodyPr/>
        <a:lstStyle/>
        <a:p>
          <a:endParaRPr lang="en-US"/>
        </a:p>
      </dgm:t>
    </dgm:pt>
    <dgm:pt modelId="{62B518F4-4B75-6B46-B7B8-760FDAEC3A3E}">
      <dgm:prSet phldrT="[Text]"/>
      <dgm:spPr/>
      <dgm:t>
        <a:bodyPr/>
        <a:lstStyle/>
        <a:p>
          <a:r>
            <a:rPr lang="en-US" dirty="0" smtClean="0"/>
            <a:t>Why</a:t>
          </a:r>
          <a:endParaRPr lang="en-US" dirty="0"/>
        </a:p>
      </dgm:t>
    </dgm:pt>
    <dgm:pt modelId="{0AA4AFE0-D3E2-4246-A7D0-2A02260983CF}" type="parTrans" cxnId="{AAF7E9C5-0E10-744E-AB13-9761A6950133}">
      <dgm:prSet/>
      <dgm:spPr/>
      <dgm:t>
        <a:bodyPr/>
        <a:lstStyle/>
        <a:p>
          <a:endParaRPr lang="en-US"/>
        </a:p>
      </dgm:t>
    </dgm:pt>
    <dgm:pt modelId="{56BAEC09-FFC3-0843-A025-CA91AE48B5D9}" type="sibTrans" cxnId="{AAF7E9C5-0E10-744E-AB13-9761A6950133}">
      <dgm:prSet/>
      <dgm:spPr/>
      <dgm:t>
        <a:bodyPr/>
        <a:lstStyle/>
        <a:p>
          <a:endParaRPr lang="en-US"/>
        </a:p>
      </dgm:t>
    </dgm:pt>
    <dgm:pt modelId="{80D4BE9C-A33D-2943-A1BF-19D642834D11}">
      <dgm:prSet phldrT="[Text]"/>
      <dgm:spPr/>
      <dgm:t>
        <a:bodyPr/>
        <a:lstStyle/>
        <a:p>
          <a:r>
            <a:rPr lang="en-US" dirty="0" smtClean="0"/>
            <a:t>Easier to create &amp; maintain</a:t>
          </a:r>
          <a:endParaRPr lang="en-US" dirty="0"/>
        </a:p>
      </dgm:t>
    </dgm:pt>
    <dgm:pt modelId="{094BA1C7-54AA-EF45-B180-110A189C9170}" type="parTrans" cxnId="{FA86C735-053C-2F4B-8ACF-4345142D887D}">
      <dgm:prSet/>
      <dgm:spPr/>
      <dgm:t>
        <a:bodyPr/>
        <a:lstStyle/>
        <a:p>
          <a:endParaRPr lang="en-US"/>
        </a:p>
      </dgm:t>
    </dgm:pt>
    <dgm:pt modelId="{44916921-5E34-8D4D-961A-811F5ED4D677}" type="sibTrans" cxnId="{FA86C735-053C-2F4B-8ACF-4345142D887D}">
      <dgm:prSet/>
      <dgm:spPr/>
      <dgm:t>
        <a:bodyPr/>
        <a:lstStyle/>
        <a:p>
          <a:endParaRPr lang="en-US"/>
        </a:p>
      </dgm:t>
    </dgm:pt>
    <dgm:pt modelId="{7A73E865-00B5-4846-88F0-0FD331942F39}">
      <dgm:prSet phldrT="[Text]"/>
      <dgm:spPr/>
      <dgm:t>
        <a:bodyPr/>
        <a:lstStyle/>
        <a:p>
          <a:r>
            <a:rPr lang="en-US" dirty="0" smtClean="0"/>
            <a:t>Same Manifest across </a:t>
          </a:r>
          <a:r>
            <a:rPr lang="en-US" dirty="0" err="1" smtClean="0"/>
            <a:t>IaaS</a:t>
          </a:r>
          <a:r>
            <a:rPr lang="en-US" dirty="0" smtClean="0"/>
            <a:t> types</a:t>
          </a:r>
          <a:endParaRPr lang="en-US" dirty="0"/>
        </a:p>
      </dgm:t>
    </dgm:pt>
    <dgm:pt modelId="{A2DEBA0B-5593-1B4A-B436-99FDE3843F62}" type="parTrans" cxnId="{7229A162-446C-964A-AFDA-B20F58F0398A}">
      <dgm:prSet/>
      <dgm:spPr/>
      <dgm:t>
        <a:bodyPr/>
        <a:lstStyle/>
        <a:p>
          <a:endParaRPr lang="en-US"/>
        </a:p>
      </dgm:t>
    </dgm:pt>
    <dgm:pt modelId="{198FEA5C-9CD8-0C48-95DD-E77DA265C436}" type="sibTrans" cxnId="{7229A162-446C-964A-AFDA-B20F58F0398A}">
      <dgm:prSet/>
      <dgm:spPr/>
      <dgm:t>
        <a:bodyPr/>
        <a:lstStyle/>
        <a:p>
          <a:endParaRPr lang="en-US"/>
        </a:p>
      </dgm:t>
    </dgm:pt>
    <dgm:pt modelId="{05F311AC-172A-EF43-A083-11A350C8AD86}">
      <dgm:prSet phldrT="[Text]"/>
      <dgm:spPr/>
      <dgm:t>
        <a:bodyPr/>
        <a:lstStyle/>
        <a:p>
          <a:r>
            <a:rPr lang="en-US" dirty="0" smtClean="0"/>
            <a:t>AZ’s</a:t>
          </a:r>
          <a:endParaRPr lang="en-US" dirty="0"/>
        </a:p>
      </dgm:t>
    </dgm:pt>
    <dgm:pt modelId="{403D24AB-7675-1B49-AACF-7904DBF6AE68}" type="parTrans" cxnId="{7367CF6B-4EFD-E24A-8D54-989951874239}">
      <dgm:prSet/>
      <dgm:spPr/>
      <dgm:t>
        <a:bodyPr/>
        <a:lstStyle/>
        <a:p>
          <a:endParaRPr lang="en-US"/>
        </a:p>
      </dgm:t>
    </dgm:pt>
    <dgm:pt modelId="{A247D05D-324E-8A46-8949-F5622050DF30}" type="sibTrans" cxnId="{7367CF6B-4EFD-E24A-8D54-989951874239}">
      <dgm:prSet/>
      <dgm:spPr/>
      <dgm:t>
        <a:bodyPr/>
        <a:lstStyle/>
        <a:p>
          <a:endParaRPr lang="en-US"/>
        </a:p>
      </dgm:t>
    </dgm:pt>
    <dgm:pt modelId="{104D1301-AE40-9943-93B5-BDE0A6501D14}">
      <dgm:prSet phldrT="[Text]"/>
      <dgm:spPr/>
      <dgm:t>
        <a:bodyPr/>
        <a:lstStyle/>
        <a:p>
          <a:r>
            <a:rPr lang="en-US" dirty="0" smtClean="0"/>
            <a:t>Links</a:t>
          </a:r>
          <a:endParaRPr lang="en-US" dirty="0"/>
        </a:p>
      </dgm:t>
    </dgm:pt>
    <dgm:pt modelId="{3BB174F8-EAB5-B14B-8972-B8AD5A6D5C2E}" type="parTrans" cxnId="{74A2B157-CC58-954A-B9A0-6AA7887E74F1}">
      <dgm:prSet/>
      <dgm:spPr/>
      <dgm:t>
        <a:bodyPr/>
        <a:lstStyle/>
        <a:p>
          <a:endParaRPr lang="en-US"/>
        </a:p>
      </dgm:t>
    </dgm:pt>
    <dgm:pt modelId="{52091A61-6E17-F24B-83C2-4CC5722319E9}" type="sibTrans" cxnId="{74A2B157-CC58-954A-B9A0-6AA7887E74F1}">
      <dgm:prSet/>
      <dgm:spPr/>
      <dgm:t>
        <a:bodyPr/>
        <a:lstStyle/>
        <a:p>
          <a:endParaRPr lang="en-US"/>
        </a:p>
      </dgm:t>
    </dgm:pt>
    <dgm:pt modelId="{A3966473-D813-7C40-B052-BC1EAF1CAE69}">
      <dgm:prSet phldrT="[Text]"/>
      <dgm:spPr/>
      <dgm:t>
        <a:bodyPr/>
        <a:lstStyle/>
        <a:p>
          <a:r>
            <a:rPr lang="en-US" dirty="0" smtClean="0"/>
            <a:t>New First-class Concept</a:t>
          </a:r>
        </a:p>
      </dgm:t>
    </dgm:pt>
    <dgm:pt modelId="{3A4A30C8-18D6-4544-ABF2-39E05FAC36CB}" type="parTrans" cxnId="{3EEDE1B2-22A6-4642-A6A0-F1FB8A1363EF}">
      <dgm:prSet/>
      <dgm:spPr/>
      <dgm:t>
        <a:bodyPr/>
        <a:lstStyle/>
        <a:p>
          <a:endParaRPr lang="en-US"/>
        </a:p>
      </dgm:t>
    </dgm:pt>
    <dgm:pt modelId="{E19A6640-A68E-E940-8E60-AE7ECE1C2155}" type="sibTrans" cxnId="{3EEDE1B2-22A6-4642-A6A0-F1FB8A1363EF}">
      <dgm:prSet/>
      <dgm:spPr/>
      <dgm:t>
        <a:bodyPr/>
        <a:lstStyle/>
        <a:p>
          <a:endParaRPr lang="en-US"/>
        </a:p>
      </dgm:t>
    </dgm:pt>
    <dgm:pt modelId="{3BF166D6-0B1C-A747-858A-0E080E4FE9FC}">
      <dgm:prSet phldrT="[Text]"/>
      <dgm:spPr/>
      <dgm:t>
        <a:bodyPr/>
        <a:lstStyle/>
        <a:p>
          <a:r>
            <a:rPr lang="en-US" dirty="0" smtClean="0"/>
            <a:t>Simplifies, Clarifies Intent</a:t>
          </a:r>
          <a:endParaRPr lang="en-US" dirty="0"/>
        </a:p>
      </dgm:t>
    </dgm:pt>
    <dgm:pt modelId="{BF646070-CFCF-C34C-83E5-C454304CABE5}" type="parTrans" cxnId="{DC75FFCB-08F6-1F49-B481-715C2BF5A619}">
      <dgm:prSet/>
      <dgm:spPr/>
      <dgm:t>
        <a:bodyPr/>
        <a:lstStyle/>
        <a:p>
          <a:endParaRPr lang="en-US"/>
        </a:p>
      </dgm:t>
    </dgm:pt>
    <dgm:pt modelId="{CD66ED08-EFD0-D348-8F5E-607323A5CF91}" type="sibTrans" cxnId="{DC75FFCB-08F6-1F49-B481-715C2BF5A619}">
      <dgm:prSet/>
      <dgm:spPr/>
      <dgm:t>
        <a:bodyPr/>
        <a:lstStyle/>
        <a:p>
          <a:endParaRPr lang="en-US"/>
        </a:p>
      </dgm:t>
    </dgm:pt>
    <dgm:pt modelId="{D8F3A266-0AD0-1449-BE0B-387FB678D49D}">
      <dgm:prSet phldrT="[Text]"/>
      <dgm:spPr/>
      <dgm:t>
        <a:bodyPr/>
        <a:lstStyle/>
        <a:p>
          <a:r>
            <a:rPr lang="en-US" dirty="0" err="1" smtClean="0"/>
            <a:t>Enapsulate</a:t>
          </a:r>
          <a:r>
            <a:rPr lang="en-US" dirty="0" smtClean="0"/>
            <a:t>, Name, and Share </a:t>
          </a:r>
          <a:r>
            <a:rPr lang="en-US" dirty="0" err="1" smtClean="0"/>
            <a:t>config</a:t>
          </a:r>
          <a:endParaRPr lang="en-US" dirty="0"/>
        </a:p>
      </dgm:t>
    </dgm:pt>
    <dgm:pt modelId="{7A59D38E-220E-B149-AD05-28FBAC5780E6}" type="parTrans" cxnId="{AD74351D-8789-BB4B-B3E3-E0BEED1CD7C4}">
      <dgm:prSet/>
      <dgm:spPr/>
      <dgm:t>
        <a:bodyPr/>
        <a:lstStyle/>
        <a:p>
          <a:endParaRPr lang="en-US"/>
        </a:p>
      </dgm:t>
    </dgm:pt>
    <dgm:pt modelId="{458E939E-9504-AC4D-87A8-79DC603AA8D2}" type="sibTrans" cxnId="{AD74351D-8789-BB4B-B3E3-E0BEED1CD7C4}">
      <dgm:prSet/>
      <dgm:spPr/>
      <dgm:t>
        <a:bodyPr/>
        <a:lstStyle/>
        <a:p>
          <a:endParaRPr lang="en-US"/>
        </a:p>
      </dgm:t>
    </dgm:pt>
    <dgm:pt modelId="{3E57CA26-BEFC-9C45-9C73-0014F669D251}" type="pres">
      <dgm:prSet presAssocID="{EB24A349-0639-3346-BF68-C58BFBB5DDEA}" presName="theList" presStyleCnt="0">
        <dgm:presLayoutVars>
          <dgm:dir/>
          <dgm:animLvl val="lvl"/>
          <dgm:resizeHandles val="exact"/>
        </dgm:presLayoutVars>
      </dgm:prSet>
      <dgm:spPr/>
    </dgm:pt>
    <dgm:pt modelId="{5D167D00-9DFB-564E-933D-9C0E03F4BF92}" type="pres">
      <dgm:prSet presAssocID="{10D84D0B-FC0A-7744-A714-C50E62472C07}" presName="compNode" presStyleCnt="0"/>
      <dgm:spPr/>
    </dgm:pt>
    <dgm:pt modelId="{A339ED30-D15F-7B4B-BA4E-00401E6A3FF5}" type="pres">
      <dgm:prSet presAssocID="{10D84D0B-FC0A-7744-A714-C50E62472C07}" presName="aNode" presStyleLbl="bgShp" presStyleIdx="0" presStyleCnt="3"/>
      <dgm:spPr/>
    </dgm:pt>
    <dgm:pt modelId="{F47421E3-737B-844C-9AE4-CB2B7C9AE2C1}" type="pres">
      <dgm:prSet presAssocID="{10D84D0B-FC0A-7744-A714-C50E62472C07}" presName="textNode" presStyleLbl="bgShp" presStyleIdx="0" presStyleCnt="3"/>
      <dgm:spPr/>
    </dgm:pt>
    <dgm:pt modelId="{41FB25CB-1BEB-9A4F-A246-39E5F23A5F36}" type="pres">
      <dgm:prSet presAssocID="{10D84D0B-FC0A-7744-A714-C50E62472C07}" presName="compChildNode" presStyleCnt="0"/>
      <dgm:spPr/>
    </dgm:pt>
    <dgm:pt modelId="{DE23F7C1-8550-AA49-9A54-2A3E2D7A726D}" type="pres">
      <dgm:prSet presAssocID="{10D84D0B-FC0A-7744-A714-C50E62472C07}" presName="theInnerList" presStyleCnt="0"/>
      <dgm:spPr/>
    </dgm:pt>
    <dgm:pt modelId="{8346BAEF-26F3-D947-949D-907B72A95579}" type="pres">
      <dgm:prSet presAssocID="{4EB84AE6-ACD0-CA4E-BC88-F71945F3E940}" presName="childNode" presStyleLbl="node1" presStyleIdx="0" presStyleCnt="11">
        <dgm:presLayoutVars>
          <dgm:bulletEnabled val="1"/>
        </dgm:presLayoutVars>
      </dgm:prSet>
      <dgm:spPr/>
      <dgm:t>
        <a:bodyPr/>
        <a:lstStyle/>
        <a:p>
          <a:endParaRPr lang="en-US"/>
        </a:p>
      </dgm:t>
    </dgm:pt>
    <dgm:pt modelId="{C25E0632-CEF1-E147-B3B7-E1F49859AE89}" type="pres">
      <dgm:prSet presAssocID="{4EB84AE6-ACD0-CA4E-BC88-F71945F3E940}" presName="aSpace2" presStyleCnt="0"/>
      <dgm:spPr/>
    </dgm:pt>
    <dgm:pt modelId="{7743894A-29F8-4D4B-817F-C6DCC795E7B5}" type="pres">
      <dgm:prSet presAssocID="{13438C59-C8F7-684A-B1F0-C436B011E6E5}" presName="childNode" presStyleLbl="node1" presStyleIdx="1" presStyleCnt="11">
        <dgm:presLayoutVars>
          <dgm:bulletEnabled val="1"/>
        </dgm:presLayoutVars>
      </dgm:prSet>
      <dgm:spPr/>
    </dgm:pt>
    <dgm:pt modelId="{C2845F80-04B9-9244-81DB-CE5B51364244}" type="pres">
      <dgm:prSet presAssocID="{13438C59-C8F7-684A-B1F0-C436B011E6E5}" presName="aSpace2" presStyleCnt="0"/>
      <dgm:spPr/>
    </dgm:pt>
    <dgm:pt modelId="{776D7585-7685-7246-9CA6-2F983B74CB13}" type="pres">
      <dgm:prSet presAssocID="{05F311AC-172A-EF43-A083-11A350C8AD86}" presName="childNode" presStyleLbl="node1" presStyleIdx="2" presStyleCnt="11">
        <dgm:presLayoutVars>
          <dgm:bulletEnabled val="1"/>
        </dgm:presLayoutVars>
      </dgm:prSet>
      <dgm:spPr/>
    </dgm:pt>
    <dgm:pt modelId="{E047B0D4-0854-C247-B32B-AC81B95A74B9}" type="pres">
      <dgm:prSet presAssocID="{05F311AC-172A-EF43-A083-11A350C8AD86}" presName="aSpace2" presStyleCnt="0"/>
      <dgm:spPr/>
    </dgm:pt>
    <dgm:pt modelId="{6B3324EA-B4BE-174F-9CC9-C88EE006624A}" type="pres">
      <dgm:prSet presAssocID="{104D1301-AE40-9943-93B5-BDE0A6501D14}" presName="childNode" presStyleLbl="node1" presStyleIdx="3" presStyleCnt="11">
        <dgm:presLayoutVars>
          <dgm:bulletEnabled val="1"/>
        </dgm:presLayoutVars>
      </dgm:prSet>
      <dgm:spPr/>
    </dgm:pt>
    <dgm:pt modelId="{909A1D3A-F850-0743-8E81-EB8CE306207F}" type="pres">
      <dgm:prSet presAssocID="{10D84D0B-FC0A-7744-A714-C50E62472C07}" presName="aSpace" presStyleCnt="0"/>
      <dgm:spPr/>
    </dgm:pt>
    <dgm:pt modelId="{54162D4F-7AEC-1C41-B3C5-EE557F4414E8}" type="pres">
      <dgm:prSet presAssocID="{92D0E649-66DB-594A-98F5-B7A8F297DC94}" presName="compNode" presStyleCnt="0"/>
      <dgm:spPr/>
    </dgm:pt>
    <dgm:pt modelId="{BF28D489-B59F-974A-9EAB-3B66913D86B8}" type="pres">
      <dgm:prSet presAssocID="{92D0E649-66DB-594A-98F5-B7A8F297DC94}" presName="aNode" presStyleLbl="bgShp" presStyleIdx="1" presStyleCnt="3"/>
      <dgm:spPr/>
    </dgm:pt>
    <dgm:pt modelId="{162016DF-6092-6844-B78E-4A426B6216BB}" type="pres">
      <dgm:prSet presAssocID="{92D0E649-66DB-594A-98F5-B7A8F297DC94}" presName="textNode" presStyleLbl="bgShp" presStyleIdx="1" presStyleCnt="3"/>
      <dgm:spPr/>
    </dgm:pt>
    <dgm:pt modelId="{B19BEAAB-2B2E-D344-A1CF-650676E6838E}" type="pres">
      <dgm:prSet presAssocID="{92D0E649-66DB-594A-98F5-B7A8F297DC94}" presName="compChildNode" presStyleCnt="0"/>
      <dgm:spPr/>
    </dgm:pt>
    <dgm:pt modelId="{4A11E933-B0CE-8845-9506-50B5B2FBE03D}" type="pres">
      <dgm:prSet presAssocID="{92D0E649-66DB-594A-98F5-B7A8F297DC94}" presName="theInnerList" presStyleCnt="0"/>
      <dgm:spPr/>
    </dgm:pt>
    <dgm:pt modelId="{8FD3CF28-C4CB-7241-A21A-CD64059781A7}" type="pres">
      <dgm:prSet presAssocID="{209E5F73-BF03-0B49-8688-D736C7C0675C}" presName="childNode" presStyleLbl="node1" presStyleIdx="4" presStyleCnt="11">
        <dgm:presLayoutVars>
          <dgm:bulletEnabled val="1"/>
        </dgm:presLayoutVars>
      </dgm:prSet>
      <dgm:spPr/>
      <dgm:t>
        <a:bodyPr/>
        <a:lstStyle/>
        <a:p>
          <a:endParaRPr lang="en-US"/>
        </a:p>
      </dgm:t>
    </dgm:pt>
    <dgm:pt modelId="{944D53C4-4D92-1C45-AD8C-8FF02E54FE85}" type="pres">
      <dgm:prSet presAssocID="{209E5F73-BF03-0B49-8688-D736C7C0675C}" presName="aSpace2" presStyleCnt="0"/>
      <dgm:spPr/>
    </dgm:pt>
    <dgm:pt modelId="{435751C7-8636-7142-9A7A-16AFB011FC98}" type="pres">
      <dgm:prSet presAssocID="{B8A79084-6F4B-F942-AC38-D46A7B95B28D}" presName="childNode" presStyleLbl="node1" presStyleIdx="5" presStyleCnt="11">
        <dgm:presLayoutVars>
          <dgm:bulletEnabled val="1"/>
        </dgm:presLayoutVars>
      </dgm:prSet>
      <dgm:spPr/>
    </dgm:pt>
    <dgm:pt modelId="{FF2CC40D-B33E-7345-8AA4-C3028B1F65BC}" type="pres">
      <dgm:prSet presAssocID="{B8A79084-6F4B-F942-AC38-D46A7B95B28D}" presName="aSpace2" presStyleCnt="0"/>
      <dgm:spPr/>
    </dgm:pt>
    <dgm:pt modelId="{ED34BB70-5EE7-3347-974E-1C45A7D14F7F}" type="pres">
      <dgm:prSet presAssocID="{A3966473-D813-7C40-B052-BC1EAF1CAE69}" presName="childNode" presStyleLbl="node1" presStyleIdx="6" presStyleCnt="11" custScaleY="220083">
        <dgm:presLayoutVars>
          <dgm:bulletEnabled val="1"/>
        </dgm:presLayoutVars>
      </dgm:prSet>
      <dgm:spPr/>
      <dgm:t>
        <a:bodyPr/>
        <a:lstStyle/>
        <a:p>
          <a:endParaRPr lang="en-US"/>
        </a:p>
      </dgm:t>
    </dgm:pt>
    <dgm:pt modelId="{FE00086B-EA93-BD44-BCF1-043A0D4DFD0F}" type="pres">
      <dgm:prSet presAssocID="{92D0E649-66DB-594A-98F5-B7A8F297DC94}" presName="aSpace" presStyleCnt="0"/>
      <dgm:spPr/>
    </dgm:pt>
    <dgm:pt modelId="{6DAD4ABC-E95E-2B49-80FD-AD64DB4E2324}" type="pres">
      <dgm:prSet presAssocID="{62B518F4-4B75-6B46-B7B8-760FDAEC3A3E}" presName="compNode" presStyleCnt="0"/>
      <dgm:spPr/>
    </dgm:pt>
    <dgm:pt modelId="{68E64D97-7D49-1248-A967-83F5A5CCB8C3}" type="pres">
      <dgm:prSet presAssocID="{62B518F4-4B75-6B46-B7B8-760FDAEC3A3E}" presName="aNode" presStyleLbl="bgShp" presStyleIdx="2" presStyleCnt="3"/>
      <dgm:spPr/>
    </dgm:pt>
    <dgm:pt modelId="{B8F92802-175F-344B-8285-823BBEF381AE}" type="pres">
      <dgm:prSet presAssocID="{62B518F4-4B75-6B46-B7B8-760FDAEC3A3E}" presName="textNode" presStyleLbl="bgShp" presStyleIdx="2" presStyleCnt="3"/>
      <dgm:spPr/>
    </dgm:pt>
    <dgm:pt modelId="{6D8D397A-B2FC-EF49-BA2D-DAF9BEE1B655}" type="pres">
      <dgm:prSet presAssocID="{62B518F4-4B75-6B46-B7B8-760FDAEC3A3E}" presName="compChildNode" presStyleCnt="0"/>
      <dgm:spPr/>
    </dgm:pt>
    <dgm:pt modelId="{54C64954-9CA4-7A4F-ACF3-D1462326F0E4}" type="pres">
      <dgm:prSet presAssocID="{62B518F4-4B75-6B46-B7B8-760FDAEC3A3E}" presName="theInnerList" presStyleCnt="0"/>
      <dgm:spPr/>
    </dgm:pt>
    <dgm:pt modelId="{6C47B5A6-DC27-3449-A865-0DF505072546}" type="pres">
      <dgm:prSet presAssocID="{80D4BE9C-A33D-2943-A1BF-19D642834D11}" presName="childNode" presStyleLbl="node1" presStyleIdx="7" presStyleCnt="11">
        <dgm:presLayoutVars>
          <dgm:bulletEnabled val="1"/>
        </dgm:presLayoutVars>
      </dgm:prSet>
      <dgm:spPr/>
      <dgm:t>
        <a:bodyPr/>
        <a:lstStyle/>
        <a:p>
          <a:endParaRPr lang="en-US"/>
        </a:p>
      </dgm:t>
    </dgm:pt>
    <dgm:pt modelId="{3E860113-1AE5-4240-B488-87126DF3B334}" type="pres">
      <dgm:prSet presAssocID="{80D4BE9C-A33D-2943-A1BF-19D642834D11}" presName="aSpace2" presStyleCnt="0"/>
      <dgm:spPr/>
    </dgm:pt>
    <dgm:pt modelId="{378AC450-CA34-EB44-8BF5-B7A20FA2E081}" type="pres">
      <dgm:prSet presAssocID="{7A73E865-00B5-4846-88F0-0FD331942F39}" presName="childNode" presStyleLbl="node1" presStyleIdx="8" presStyleCnt="11">
        <dgm:presLayoutVars>
          <dgm:bulletEnabled val="1"/>
        </dgm:presLayoutVars>
      </dgm:prSet>
      <dgm:spPr/>
      <dgm:t>
        <a:bodyPr/>
        <a:lstStyle/>
        <a:p>
          <a:endParaRPr lang="en-US"/>
        </a:p>
      </dgm:t>
    </dgm:pt>
    <dgm:pt modelId="{B6DF6B25-8CD5-7C4C-9C43-3972021D54BF}" type="pres">
      <dgm:prSet presAssocID="{7A73E865-00B5-4846-88F0-0FD331942F39}" presName="aSpace2" presStyleCnt="0"/>
      <dgm:spPr/>
    </dgm:pt>
    <dgm:pt modelId="{9C2BC4CB-0B42-4446-AED8-75103CAA9671}" type="pres">
      <dgm:prSet presAssocID="{3BF166D6-0B1C-A747-858A-0E080E4FE9FC}" presName="childNode" presStyleLbl="node1" presStyleIdx="9" presStyleCnt="11">
        <dgm:presLayoutVars>
          <dgm:bulletEnabled val="1"/>
        </dgm:presLayoutVars>
      </dgm:prSet>
      <dgm:spPr/>
      <dgm:t>
        <a:bodyPr/>
        <a:lstStyle/>
        <a:p>
          <a:endParaRPr lang="en-US"/>
        </a:p>
      </dgm:t>
    </dgm:pt>
    <dgm:pt modelId="{59A321F6-D3E1-F049-A5D5-96A5C7CD5FD1}" type="pres">
      <dgm:prSet presAssocID="{3BF166D6-0B1C-A747-858A-0E080E4FE9FC}" presName="aSpace2" presStyleCnt="0"/>
      <dgm:spPr/>
    </dgm:pt>
    <dgm:pt modelId="{7F5AB506-B891-214C-AE44-82520A757167}" type="pres">
      <dgm:prSet presAssocID="{D8F3A266-0AD0-1449-BE0B-387FB678D49D}" presName="childNode" presStyleLbl="node1" presStyleIdx="10" presStyleCnt="11">
        <dgm:presLayoutVars>
          <dgm:bulletEnabled val="1"/>
        </dgm:presLayoutVars>
      </dgm:prSet>
      <dgm:spPr/>
      <dgm:t>
        <a:bodyPr/>
        <a:lstStyle/>
        <a:p>
          <a:endParaRPr lang="en-US"/>
        </a:p>
      </dgm:t>
    </dgm:pt>
  </dgm:ptLst>
  <dgm:cxnLst>
    <dgm:cxn modelId="{725FB7D0-A6B0-B14F-8108-95BFB2F3CC20}" srcId="{92D0E649-66DB-594A-98F5-B7A8F297DC94}" destId="{209E5F73-BF03-0B49-8688-D736C7C0675C}" srcOrd="0" destOrd="0" parTransId="{24FF5670-A47C-4C4D-8C3F-7DCD54CB6CA0}" sibTransId="{2F6E1CD0-3EA7-D541-AF4A-60386C6DBF0F}"/>
    <dgm:cxn modelId="{FA86C735-053C-2F4B-8ACF-4345142D887D}" srcId="{62B518F4-4B75-6B46-B7B8-760FDAEC3A3E}" destId="{80D4BE9C-A33D-2943-A1BF-19D642834D11}" srcOrd="0" destOrd="0" parTransId="{094BA1C7-54AA-EF45-B180-110A189C9170}" sibTransId="{44916921-5E34-8D4D-961A-811F5ED4D677}"/>
    <dgm:cxn modelId="{3EEDE1B2-22A6-4642-A6A0-F1FB8A1363EF}" srcId="{92D0E649-66DB-594A-98F5-B7A8F297DC94}" destId="{A3966473-D813-7C40-B052-BC1EAF1CAE69}" srcOrd="2" destOrd="0" parTransId="{3A4A30C8-18D6-4544-ABF2-39E05FAC36CB}" sibTransId="{E19A6640-A68E-E940-8E60-AE7ECE1C2155}"/>
    <dgm:cxn modelId="{7229A162-446C-964A-AFDA-B20F58F0398A}" srcId="{62B518F4-4B75-6B46-B7B8-760FDAEC3A3E}" destId="{7A73E865-00B5-4846-88F0-0FD331942F39}" srcOrd="1" destOrd="0" parTransId="{A2DEBA0B-5593-1B4A-B436-99FDE3843F62}" sibTransId="{198FEA5C-9CD8-0C48-95DD-E77DA265C436}"/>
    <dgm:cxn modelId="{7367CF6B-4EFD-E24A-8D54-989951874239}" srcId="{10D84D0B-FC0A-7744-A714-C50E62472C07}" destId="{05F311AC-172A-EF43-A083-11A350C8AD86}" srcOrd="2" destOrd="0" parTransId="{403D24AB-7675-1B49-AACF-7904DBF6AE68}" sibTransId="{A247D05D-324E-8A46-8949-F5622050DF30}"/>
    <dgm:cxn modelId="{111B1CC3-382E-7C4D-A3B1-9FC9005ED85E}" type="presOf" srcId="{7A73E865-00B5-4846-88F0-0FD331942F39}" destId="{378AC450-CA34-EB44-8BF5-B7A20FA2E081}" srcOrd="0" destOrd="0" presId="urn:microsoft.com/office/officeart/2005/8/layout/lProcess2"/>
    <dgm:cxn modelId="{2B613BB8-38BC-4046-A0D0-9998A7F1DB61}" type="presOf" srcId="{10D84D0B-FC0A-7744-A714-C50E62472C07}" destId="{A339ED30-D15F-7B4B-BA4E-00401E6A3FF5}" srcOrd="0" destOrd="0" presId="urn:microsoft.com/office/officeart/2005/8/layout/lProcess2"/>
    <dgm:cxn modelId="{804757AE-E740-3646-B8F6-5D500DF732EF}" type="presOf" srcId="{4EB84AE6-ACD0-CA4E-BC88-F71945F3E940}" destId="{8346BAEF-26F3-D947-949D-907B72A95579}" srcOrd="0" destOrd="0" presId="urn:microsoft.com/office/officeart/2005/8/layout/lProcess2"/>
    <dgm:cxn modelId="{603FF67E-3D64-B648-AF2E-F22D57618FD2}" type="presOf" srcId="{92D0E649-66DB-594A-98F5-B7A8F297DC94}" destId="{BF28D489-B59F-974A-9EAB-3B66913D86B8}" srcOrd="0" destOrd="0" presId="urn:microsoft.com/office/officeart/2005/8/layout/lProcess2"/>
    <dgm:cxn modelId="{37EDE837-6D6D-8043-9050-EE2F4FA73409}" srcId="{10D84D0B-FC0A-7744-A714-C50E62472C07}" destId="{13438C59-C8F7-684A-B1F0-C436B011E6E5}" srcOrd="1" destOrd="0" parTransId="{D3F25B4A-35BF-1A45-96CD-05118BE30F3D}" sibTransId="{9890824A-13EC-054E-BAC3-A60D43EEF249}"/>
    <dgm:cxn modelId="{AAF7E9C5-0E10-744E-AB13-9761A6950133}" srcId="{EB24A349-0639-3346-BF68-C58BFBB5DDEA}" destId="{62B518F4-4B75-6B46-B7B8-760FDAEC3A3E}" srcOrd="2" destOrd="0" parTransId="{0AA4AFE0-D3E2-4246-A7D0-2A02260983CF}" sibTransId="{56BAEC09-FFC3-0843-A025-CA91AE48B5D9}"/>
    <dgm:cxn modelId="{DADBCF4D-E6E4-CC45-8414-971E1D5F5091}" type="presOf" srcId="{62B518F4-4B75-6B46-B7B8-760FDAEC3A3E}" destId="{68E64D97-7D49-1248-A967-83F5A5CCB8C3}" srcOrd="0" destOrd="0" presId="urn:microsoft.com/office/officeart/2005/8/layout/lProcess2"/>
    <dgm:cxn modelId="{BBE23DCE-E53D-294A-8376-C941B63B40A6}" type="presOf" srcId="{10D84D0B-FC0A-7744-A714-C50E62472C07}" destId="{F47421E3-737B-844C-9AE4-CB2B7C9AE2C1}" srcOrd="1" destOrd="0" presId="urn:microsoft.com/office/officeart/2005/8/layout/lProcess2"/>
    <dgm:cxn modelId="{B5CF08D3-92B7-CA40-BD3E-F2D5281126E1}" type="presOf" srcId="{05F311AC-172A-EF43-A083-11A350C8AD86}" destId="{776D7585-7685-7246-9CA6-2F983B74CB13}" srcOrd="0" destOrd="0" presId="urn:microsoft.com/office/officeart/2005/8/layout/lProcess2"/>
    <dgm:cxn modelId="{D227F63D-8886-124D-8D23-2D3BE7007B79}" type="presOf" srcId="{104D1301-AE40-9943-93B5-BDE0A6501D14}" destId="{6B3324EA-B4BE-174F-9CC9-C88EE006624A}" srcOrd="0" destOrd="0" presId="urn:microsoft.com/office/officeart/2005/8/layout/lProcess2"/>
    <dgm:cxn modelId="{AD74351D-8789-BB4B-B3E3-E0BEED1CD7C4}" srcId="{62B518F4-4B75-6B46-B7B8-760FDAEC3A3E}" destId="{D8F3A266-0AD0-1449-BE0B-387FB678D49D}" srcOrd="3" destOrd="0" parTransId="{7A59D38E-220E-B149-AD05-28FBAC5780E6}" sibTransId="{458E939E-9504-AC4D-87A8-79DC603AA8D2}"/>
    <dgm:cxn modelId="{76A35098-95C7-3947-9057-6C0D285561DC}" srcId="{EB24A349-0639-3346-BF68-C58BFBB5DDEA}" destId="{92D0E649-66DB-594A-98F5-B7A8F297DC94}" srcOrd="1" destOrd="0" parTransId="{E03F10B5-4B44-B146-83DD-2C2EE4F80CDF}" sibTransId="{10960B07-A78B-C842-8496-D45EB0EBF8C3}"/>
    <dgm:cxn modelId="{86B52288-4504-B04B-A2DE-1E794883020C}" type="presOf" srcId="{92D0E649-66DB-594A-98F5-B7A8F297DC94}" destId="{162016DF-6092-6844-B78E-4A426B6216BB}" srcOrd="1" destOrd="0" presId="urn:microsoft.com/office/officeart/2005/8/layout/lProcess2"/>
    <dgm:cxn modelId="{C7CD4B97-4FCF-EF4A-9139-3945E53561CD}" srcId="{EB24A349-0639-3346-BF68-C58BFBB5DDEA}" destId="{10D84D0B-FC0A-7744-A714-C50E62472C07}" srcOrd="0" destOrd="0" parTransId="{6FB5E508-8BC6-A94D-AC7B-709775E19B71}" sibTransId="{68D2075F-CB37-3748-AC22-A6D1192E4B96}"/>
    <dgm:cxn modelId="{4FDA0DCE-E7F2-4748-BC40-F88797BEF852}" type="presOf" srcId="{D8F3A266-0AD0-1449-BE0B-387FB678D49D}" destId="{7F5AB506-B891-214C-AE44-82520A757167}" srcOrd="0" destOrd="0" presId="urn:microsoft.com/office/officeart/2005/8/layout/lProcess2"/>
    <dgm:cxn modelId="{8343047D-C5F8-814D-86F4-F32DEADC5758}" srcId="{10D84D0B-FC0A-7744-A714-C50E62472C07}" destId="{4EB84AE6-ACD0-CA4E-BC88-F71945F3E940}" srcOrd="0" destOrd="0" parTransId="{3BFFF62F-14D4-2040-AAC6-29D9EFB7DEE4}" sibTransId="{66E551D3-E701-4149-A0A9-59A00674E2EE}"/>
    <dgm:cxn modelId="{C4875AC2-A237-F44D-9192-4D3165578AEB}" type="presOf" srcId="{13438C59-C8F7-684A-B1F0-C436B011E6E5}" destId="{7743894A-29F8-4D4B-817F-C6DCC795E7B5}" srcOrd="0" destOrd="0" presId="urn:microsoft.com/office/officeart/2005/8/layout/lProcess2"/>
    <dgm:cxn modelId="{35406D94-C373-BF4B-8C04-4BA4B0CC6D74}" type="presOf" srcId="{B8A79084-6F4B-F942-AC38-D46A7B95B28D}" destId="{435751C7-8636-7142-9A7A-16AFB011FC98}" srcOrd="0" destOrd="0" presId="urn:microsoft.com/office/officeart/2005/8/layout/lProcess2"/>
    <dgm:cxn modelId="{62A28516-58F3-834E-8FDD-35C26F2E0D02}" type="presOf" srcId="{62B518F4-4B75-6B46-B7B8-760FDAEC3A3E}" destId="{B8F92802-175F-344B-8285-823BBEF381AE}" srcOrd="1" destOrd="0" presId="urn:microsoft.com/office/officeart/2005/8/layout/lProcess2"/>
    <dgm:cxn modelId="{6BA2A043-EE7F-9043-BC01-C6AE32FB8AA6}" srcId="{92D0E649-66DB-594A-98F5-B7A8F297DC94}" destId="{B8A79084-6F4B-F942-AC38-D46A7B95B28D}" srcOrd="1" destOrd="0" parTransId="{28256CD9-8929-A048-B467-F04C11654D39}" sibTransId="{F464648D-7707-D94A-BAC4-393335DAE316}"/>
    <dgm:cxn modelId="{BCB1263C-4CF7-A24E-A5FA-4558DC6036F5}" type="presOf" srcId="{A3966473-D813-7C40-B052-BC1EAF1CAE69}" destId="{ED34BB70-5EE7-3347-974E-1C45A7D14F7F}" srcOrd="0" destOrd="0" presId="urn:microsoft.com/office/officeart/2005/8/layout/lProcess2"/>
    <dgm:cxn modelId="{DC75FFCB-08F6-1F49-B481-715C2BF5A619}" srcId="{62B518F4-4B75-6B46-B7B8-760FDAEC3A3E}" destId="{3BF166D6-0B1C-A747-858A-0E080E4FE9FC}" srcOrd="2" destOrd="0" parTransId="{BF646070-CFCF-C34C-83E5-C454304CABE5}" sibTransId="{CD66ED08-EFD0-D348-8F5E-607323A5CF91}"/>
    <dgm:cxn modelId="{E247441E-D749-1B48-AEF8-B50BD60BC8EA}" type="presOf" srcId="{209E5F73-BF03-0B49-8688-D736C7C0675C}" destId="{8FD3CF28-C4CB-7241-A21A-CD64059781A7}" srcOrd="0" destOrd="0" presId="urn:microsoft.com/office/officeart/2005/8/layout/lProcess2"/>
    <dgm:cxn modelId="{74A2B157-CC58-954A-B9A0-6AA7887E74F1}" srcId="{10D84D0B-FC0A-7744-A714-C50E62472C07}" destId="{104D1301-AE40-9943-93B5-BDE0A6501D14}" srcOrd="3" destOrd="0" parTransId="{3BB174F8-EAB5-B14B-8972-B8AD5A6D5C2E}" sibTransId="{52091A61-6E17-F24B-83C2-4CC5722319E9}"/>
    <dgm:cxn modelId="{8509F610-0C94-9548-9FA3-C2409E76B90A}" type="presOf" srcId="{80D4BE9C-A33D-2943-A1BF-19D642834D11}" destId="{6C47B5A6-DC27-3449-A865-0DF505072546}" srcOrd="0" destOrd="0" presId="urn:microsoft.com/office/officeart/2005/8/layout/lProcess2"/>
    <dgm:cxn modelId="{3D5261D5-108F-6545-9CFD-E6DF66B206BC}" type="presOf" srcId="{EB24A349-0639-3346-BF68-C58BFBB5DDEA}" destId="{3E57CA26-BEFC-9C45-9C73-0014F669D251}" srcOrd="0" destOrd="0" presId="urn:microsoft.com/office/officeart/2005/8/layout/lProcess2"/>
    <dgm:cxn modelId="{AAF86A80-CF43-A143-8F31-717FA39736E1}" type="presOf" srcId="{3BF166D6-0B1C-A747-858A-0E080E4FE9FC}" destId="{9C2BC4CB-0B42-4446-AED8-75103CAA9671}" srcOrd="0" destOrd="0" presId="urn:microsoft.com/office/officeart/2005/8/layout/lProcess2"/>
    <dgm:cxn modelId="{AE18D67F-A0E5-A04D-9383-1BCEDE9EC2AA}" type="presParOf" srcId="{3E57CA26-BEFC-9C45-9C73-0014F669D251}" destId="{5D167D00-9DFB-564E-933D-9C0E03F4BF92}" srcOrd="0" destOrd="0" presId="urn:microsoft.com/office/officeart/2005/8/layout/lProcess2"/>
    <dgm:cxn modelId="{73551D45-28DF-D042-B045-EE5911EC8F89}" type="presParOf" srcId="{5D167D00-9DFB-564E-933D-9C0E03F4BF92}" destId="{A339ED30-D15F-7B4B-BA4E-00401E6A3FF5}" srcOrd="0" destOrd="0" presId="urn:microsoft.com/office/officeart/2005/8/layout/lProcess2"/>
    <dgm:cxn modelId="{9CD1F18E-86A2-E84F-AC38-029C504EA014}" type="presParOf" srcId="{5D167D00-9DFB-564E-933D-9C0E03F4BF92}" destId="{F47421E3-737B-844C-9AE4-CB2B7C9AE2C1}" srcOrd="1" destOrd="0" presId="urn:microsoft.com/office/officeart/2005/8/layout/lProcess2"/>
    <dgm:cxn modelId="{02F82FF1-1480-214D-BF19-5722B0C64BBB}" type="presParOf" srcId="{5D167D00-9DFB-564E-933D-9C0E03F4BF92}" destId="{41FB25CB-1BEB-9A4F-A246-39E5F23A5F36}" srcOrd="2" destOrd="0" presId="urn:microsoft.com/office/officeart/2005/8/layout/lProcess2"/>
    <dgm:cxn modelId="{D18BB180-E63F-3C49-80E0-99AFBA8DCE00}" type="presParOf" srcId="{41FB25CB-1BEB-9A4F-A246-39E5F23A5F36}" destId="{DE23F7C1-8550-AA49-9A54-2A3E2D7A726D}" srcOrd="0" destOrd="0" presId="urn:microsoft.com/office/officeart/2005/8/layout/lProcess2"/>
    <dgm:cxn modelId="{67CB7C49-21A2-8648-90CC-7E776428662A}" type="presParOf" srcId="{DE23F7C1-8550-AA49-9A54-2A3E2D7A726D}" destId="{8346BAEF-26F3-D947-949D-907B72A95579}" srcOrd="0" destOrd="0" presId="urn:microsoft.com/office/officeart/2005/8/layout/lProcess2"/>
    <dgm:cxn modelId="{6AE92B35-01AA-C742-A669-364192510B4E}" type="presParOf" srcId="{DE23F7C1-8550-AA49-9A54-2A3E2D7A726D}" destId="{C25E0632-CEF1-E147-B3B7-E1F49859AE89}" srcOrd="1" destOrd="0" presId="urn:microsoft.com/office/officeart/2005/8/layout/lProcess2"/>
    <dgm:cxn modelId="{188B5307-7C01-F04A-BAD6-3BA4C6EF63B0}" type="presParOf" srcId="{DE23F7C1-8550-AA49-9A54-2A3E2D7A726D}" destId="{7743894A-29F8-4D4B-817F-C6DCC795E7B5}" srcOrd="2" destOrd="0" presId="urn:microsoft.com/office/officeart/2005/8/layout/lProcess2"/>
    <dgm:cxn modelId="{C04F9C8C-29DA-EA4B-91FA-45BB99FFE8CE}" type="presParOf" srcId="{DE23F7C1-8550-AA49-9A54-2A3E2D7A726D}" destId="{C2845F80-04B9-9244-81DB-CE5B51364244}" srcOrd="3" destOrd="0" presId="urn:microsoft.com/office/officeart/2005/8/layout/lProcess2"/>
    <dgm:cxn modelId="{1E16E1DD-7566-1343-813E-4C76131CC2FB}" type="presParOf" srcId="{DE23F7C1-8550-AA49-9A54-2A3E2D7A726D}" destId="{776D7585-7685-7246-9CA6-2F983B74CB13}" srcOrd="4" destOrd="0" presId="urn:microsoft.com/office/officeart/2005/8/layout/lProcess2"/>
    <dgm:cxn modelId="{70290157-126F-984D-BE21-3E9DBDF91FF1}" type="presParOf" srcId="{DE23F7C1-8550-AA49-9A54-2A3E2D7A726D}" destId="{E047B0D4-0854-C247-B32B-AC81B95A74B9}" srcOrd="5" destOrd="0" presId="urn:microsoft.com/office/officeart/2005/8/layout/lProcess2"/>
    <dgm:cxn modelId="{59BF1290-6A9B-554B-BC15-76E1E1B063A9}" type="presParOf" srcId="{DE23F7C1-8550-AA49-9A54-2A3E2D7A726D}" destId="{6B3324EA-B4BE-174F-9CC9-C88EE006624A}" srcOrd="6" destOrd="0" presId="urn:microsoft.com/office/officeart/2005/8/layout/lProcess2"/>
    <dgm:cxn modelId="{12D2144A-8F68-974D-92B5-768343515171}" type="presParOf" srcId="{3E57CA26-BEFC-9C45-9C73-0014F669D251}" destId="{909A1D3A-F850-0743-8E81-EB8CE306207F}" srcOrd="1" destOrd="0" presId="urn:microsoft.com/office/officeart/2005/8/layout/lProcess2"/>
    <dgm:cxn modelId="{8C023822-A473-3D45-8A8C-D733F832BD01}" type="presParOf" srcId="{3E57CA26-BEFC-9C45-9C73-0014F669D251}" destId="{54162D4F-7AEC-1C41-B3C5-EE557F4414E8}" srcOrd="2" destOrd="0" presId="urn:microsoft.com/office/officeart/2005/8/layout/lProcess2"/>
    <dgm:cxn modelId="{B6B0B8F8-0192-704A-BAEB-118B0CFC6C11}" type="presParOf" srcId="{54162D4F-7AEC-1C41-B3C5-EE557F4414E8}" destId="{BF28D489-B59F-974A-9EAB-3B66913D86B8}" srcOrd="0" destOrd="0" presId="urn:microsoft.com/office/officeart/2005/8/layout/lProcess2"/>
    <dgm:cxn modelId="{A1239A46-E2EE-4E42-9EB7-F58813E5FCDE}" type="presParOf" srcId="{54162D4F-7AEC-1C41-B3C5-EE557F4414E8}" destId="{162016DF-6092-6844-B78E-4A426B6216BB}" srcOrd="1" destOrd="0" presId="urn:microsoft.com/office/officeart/2005/8/layout/lProcess2"/>
    <dgm:cxn modelId="{EF6A4EE1-12CD-E649-9326-C4EC3D2E5627}" type="presParOf" srcId="{54162D4F-7AEC-1C41-B3C5-EE557F4414E8}" destId="{B19BEAAB-2B2E-D344-A1CF-650676E6838E}" srcOrd="2" destOrd="0" presId="urn:microsoft.com/office/officeart/2005/8/layout/lProcess2"/>
    <dgm:cxn modelId="{2C6B31DD-5FF9-384E-92E9-B01C426F45EC}" type="presParOf" srcId="{B19BEAAB-2B2E-D344-A1CF-650676E6838E}" destId="{4A11E933-B0CE-8845-9506-50B5B2FBE03D}" srcOrd="0" destOrd="0" presId="urn:microsoft.com/office/officeart/2005/8/layout/lProcess2"/>
    <dgm:cxn modelId="{089C34C5-B5C7-AF4D-886A-9D19EF7F668D}" type="presParOf" srcId="{4A11E933-B0CE-8845-9506-50B5B2FBE03D}" destId="{8FD3CF28-C4CB-7241-A21A-CD64059781A7}" srcOrd="0" destOrd="0" presId="urn:microsoft.com/office/officeart/2005/8/layout/lProcess2"/>
    <dgm:cxn modelId="{195C33D6-FD71-E54F-825D-978B5E5CE1B7}" type="presParOf" srcId="{4A11E933-B0CE-8845-9506-50B5B2FBE03D}" destId="{944D53C4-4D92-1C45-AD8C-8FF02E54FE85}" srcOrd="1" destOrd="0" presId="urn:microsoft.com/office/officeart/2005/8/layout/lProcess2"/>
    <dgm:cxn modelId="{CF2223FE-374F-1043-879F-7C51BD15661B}" type="presParOf" srcId="{4A11E933-B0CE-8845-9506-50B5B2FBE03D}" destId="{435751C7-8636-7142-9A7A-16AFB011FC98}" srcOrd="2" destOrd="0" presId="urn:microsoft.com/office/officeart/2005/8/layout/lProcess2"/>
    <dgm:cxn modelId="{58D0595C-AD1D-164B-A992-BF0A5D457BFE}" type="presParOf" srcId="{4A11E933-B0CE-8845-9506-50B5B2FBE03D}" destId="{FF2CC40D-B33E-7345-8AA4-C3028B1F65BC}" srcOrd="3" destOrd="0" presId="urn:microsoft.com/office/officeart/2005/8/layout/lProcess2"/>
    <dgm:cxn modelId="{7130AA11-3BF3-A445-9140-18E84733BF57}" type="presParOf" srcId="{4A11E933-B0CE-8845-9506-50B5B2FBE03D}" destId="{ED34BB70-5EE7-3347-974E-1C45A7D14F7F}" srcOrd="4" destOrd="0" presId="urn:microsoft.com/office/officeart/2005/8/layout/lProcess2"/>
    <dgm:cxn modelId="{35466EBE-BA23-9241-8725-FFBDF6DB8D45}" type="presParOf" srcId="{3E57CA26-BEFC-9C45-9C73-0014F669D251}" destId="{FE00086B-EA93-BD44-BCF1-043A0D4DFD0F}" srcOrd="3" destOrd="0" presId="urn:microsoft.com/office/officeart/2005/8/layout/lProcess2"/>
    <dgm:cxn modelId="{98AADDB9-6D25-6B43-84E2-71DC699C9160}" type="presParOf" srcId="{3E57CA26-BEFC-9C45-9C73-0014F669D251}" destId="{6DAD4ABC-E95E-2B49-80FD-AD64DB4E2324}" srcOrd="4" destOrd="0" presId="urn:microsoft.com/office/officeart/2005/8/layout/lProcess2"/>
    <dgm:cxn modelId="{61A7CDCF-2F8D-414B-8438-DAA464D478D9}" type="presParOf" srcId="{6DAD4ABC-E95E-2B49-80FD-AD64DB4E2324}" destId="{68E64D97-7D49-1248-A967-83F5A5CCB8C3}" srcOrd="0" destOrd="0" presId="urn:microsoft.com/office/officeart/2005/8/layout/lProcess2"/>
    <dgm:cxn modelId="{EF7B0E9F-EBBB-9140-92E5-7A9661FF3B24}" type="presParOf" srcId="{6DAD4ABC-E95E-2B49-80FD-AD64DB4E2324}" destId="{B8F92802-175F-344B-8285-823BBEF381AE}" srcOrd="1" destOrd="0" presId="urn:microsoft.com/office/officeart/2005/8/layout/lProcess2"/>
    <dgm:cxn modelId="{ADDF997B-A8B3-6348-9712-50B64F25D304}" type="presParOf" srcId="{6DAD4ABC-E95E-2B49-80FD-AD64DB4E2324}" destId="{6D8D397A-B2FC-EF49-BA2D-DAF9BEE1B655}" srcOrd="2" destOrd="0" presId="urn:microsoft.com/office/officeart/2005/8/layout/lProcess2"/>
    <dgm:cxn modelId="{27CE33A6-2B16-E945-9B05-459127C66A58}" type="presParOf" srcId="{6D8D397A-B2FC-EF49-BA2D-DAF9BEE1B655}" destId="{54C64954-9CA4-7A4F-ACF3-D1462326F0E4}" srcOrd="0" destOrd="0" presId="urn:microsoft.com/office/officeart/2005/8/layout/lProcess2"/>
    <dgm:cxn modelId="{2C2DB929-8D3D-EA4F-9E75-7D71B84CAE59}" type="presParOf" srcId="{54C64954-9CA4-7A4F-ACF3-D1462326F0E4}" destId="{6C47B5A6-DC27-3449-A865-0DF505072546}" srcOrd="0" destOrd="0" presId="urn:microsoft.com/office/officeart/2005/8/layout/lProcess2"/>
    <dgm:cxn modelId="{22066573-75B6-814D-9C11-E1ED2F8FF492}" type="presParOf" srcId="{54C64954-9CA4-7A4F-ACF3-D1462326F0E4}" destId="{3E860113-1AE5-4240-B488-87126DF3B334}" srcOrd="1" destOrd="0" presId="urn:microsoft.com/office/officeart/2005/8/layout/lProcess2"/>
    <dgm:cxn modelId="{5F424BB3-CF0E-A24A-838E-E0F8E6AA3A92}" type="presParOf" srcId="{54C64954-9CA4-7A4F-ACF3-D1462326F0E4}" destId="{378AC450-CA34-EB44-8BF5-B7A20FA2E081}" srcOrd="2" destOrd="0" presId="urn:microsoft.com/office/officeart/2005/8/layout/lProcess2"/>
    <dgm:cxn modelId="{196D2156-949A-5C46-8BE5-C3A6FAF5A508}" type="presParOf" srcId="{54C64954-9CA4-7A4F-ACF3-D1462326F0E4}" destId="{B6DF6B25-8CD5-7C4C-9C43-3972021D54BF}" srcOrd="3" destOrd="0" presId="urn:microsoft.com/office/officeart/2005/8/layout/lProcess2"/>
    <dgm:cxn modelId="{86D9E859-14B0-1346-8006-09EA7A46ACC0}" type="presParOf" srcId="{54C64954-9CA4-7A4F-ACF3-D1462326F0E4}" destId="{9C2BC4CB-0B42-4446-AED8-75103CAA9671}" srcOrd="4" destOrd="0" presId="urn:microsoft.com/office/officeart/2005/8/layout/lProcess2"/>
    <dgm:cxn modelId="{5C95CADC-2368-9843-AD63-010870590385}" type="presParOf" srcId="{54C64954-9CA4-7A4F-ACF3-D1462326F0E4}" destId="{59A321F6-D3E1-F049-A5D5-96A5C7CD5FD1}" srcOrd="5" destOrd="0" presId="urn:microsoft.com/office/officeart/2005/8/layout/lProcess2"/>
    <dgm:cxn modelId="{96A35F81-20CC-5A46-BC91-585E5D175A23}" type="presParOf" srcId="{54C64954-9CA4-7A4F-ACF3-D1462326F0E4}" destId="{7F5AB506-B891-214C-AE44-82520A757167}" srcOrd="6"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24A349-0639-3346-BF68-C58BFBB5DDEA}" type="doc">
      <dgm:prSet loTypeId="urn:microsoft.com/office/officeart/2005/8/layout/lProcess2" loCatId="" qsTypeId="urn:microsoft.com/office/officeart/2005/8/quickstyle/simple1" qsCatId="simple" csTypeId="urn:microsoft.com/office/officeart/2005/8/colors/accent1_2" csCatId="accent1" phldr="1"/>
      <dgm:spPr/>
      <dgm:t>
        <a:bodyPr/>
        <a:lstStyle/>
        <a:p>
          <a:endParaRPr lang="en-US"/>
        </a:p>
      </dgm:t>
    </dgm:pt>
    <dgm:pt modelId="{10D84D0B-FC0A-7744-A714-C50E62472C07}">
      <dgm:prSet phldrT="[Text]"/>
      <dgm:spPr/>
      <dgm:t>
        <a:bodyPr/>
        <a:lstStyle/>
        <a:p>
          <a:r>
            <a:rPr lang="en-US" dirty="0" smtClean="0"/>
            <a:t>Name</a:t>
          </a:r>
          <a:endParaRPr lang="en-US" dirty="0"/>
        </a:p>
      </dgm:t>
    </dgm:pt>
    <dgm:pt modelId="{6FB5E508-8BC6-A94D-AC7B-709775E19B71}" type="parTrans" cxnId="{C7CD4B97-4FCF-EF4A-9139-3945E53561CD}">
      <dgm:prSet/>
      <dgm:spPr/>
      <dgm:t>
        <a:bodyPr/>
        <a:lstStyle/>
        <a:p>
          <a:endParaRPr lang="en-US"/>
        </a:p>
      </dgm:t>
    </dgm:pt>
    <dgm:pt modelId="{68D2075F-CB37-3748-AC22-A6D1192E4B96}" type="sibTrans" cxnId="{C7CD4B97-4FCF-EF4A-9139-3945E53561CD}">
      <dgm:prSet/>
      <dgm:spPr/>
      <dgm:t>
        <a:bodyPr/>
        <a:lstStyle/>
        <a:p>
          <a:endParaRPr lang="en-US"/>
        </a:p>
      </dgm:t>
    </dgm:pt>
    <dgm:pt modelId="{4EB84AE6-ACD0-CA4E-BC88-F71945F3E940}">
      <dgm:prSet phldrT="[Text]"/>
      <dgm:spPr/>
      <dgm:t>
        <a:bodyPr/>
        <a:lstStyle/>
        <a:p>
          <a:r>
            <a:rPr lang="en-US" dirty="0" smtClean="0"/>
            <a:t>Runtime </a:t>
          </a:r>
          <a:r>
            <a:rPr lang="en-US" dirty="0" err="1" smtClean="0"/>
            <a:t>Config</a:t>
          </a:r>
          <a:endParaRPr lang="en-US" dirty="0"/>
        </a:p>
      </dgm:t>
    </dgm:pt>
    <dgm:pt modelId="{3BFFF62F-14D4-2040-AAC6-29D9EFB7DEE4}" type="parTrans" cxnId="{8343047D-C5F8-814D-86F4-F32DEADC5758}">
      <dgm:prSet/>
      <dgm:spPr/>
      <dgm:t>
        <a:bodyPr/>
        <a:lstStyle/>
        <a:p>
          <a:endParaRPr lang="en-US"/>
        </a:p>
      </dgm:t>
    </dgm:pt>
    <dgm:pt modelId="{66E551D3-E701-4149-A0A9-59A00674E2EE}" type="sibTrans" cxnId="{8343047D-C5F8-814D-86F4-F32DEADC5758}">
      <dgm:prSet/>
      <dgm:spPr/>
      <dgm:t>
        <a:bodyPr/>
        <a:lstStyle/>
        <a:p>
          <a:endParaRPr lang="en-US"/>
        </a:p>
      </dgm:t>
    </dgm:pt>
    <dgm:pt modelId="{92D0E649-66DB-594A-98F5-B7A8F297DC94}">
      <dgm:prSet phldrT="[Text]"/>
      <dgm:spPr/>
      <dgm:t>
        <a:bodyPr/>
        <a:lstStyle/>
        <a:p>
          <a:r>
            <a:rPr lang="en-US" dirty="0" smtClean="0"/>
            <a:t>What</a:t>
          </a:r>
          <a:endParaRPr lang="en-US" dirty="0"/>
        </a:p>
      </dgm:t>
    </dgm:pt>
    <dgm:pt modelId="{E03F10B5-4B44-B146-83DD-2C2EE4F80CDF}" type="parTrans" cxnId="{76A35098-95C7-3947-9057-6C0D285561DC}">
      <dgm:prSet/>
      <dgm:spPr/>
      <dgm:t>
        <a:bodyPr/>
        <a:lstStyle/>
        <a:p>
          <a:endParaRPr lang="en-US"/>
        </a:p>
      </dgm:t>
    </dgm:pt>
    <dgm:pt modelId="{10960B07-A78B-C842-8496-D45EB0EBF8C3}" type="sibTrans" cxnId="{76A35098-95C7-3947-9057-6C0D285561DC}">
      <dgm:prSet/>
      <dgm:spPr/>
      <dgm:t>
        <a:bodyPr/>
        <a:lstStyle/>
        <a:p>
          <a:endParaRPr lang="en-US"/>
        </a:p>
      </dgm:t>
    </dgm:pt>
    <dgm:pt modelId="{209E5F73-BF03-0B49-8688-D736C7C0675C}">
      <dgm:prSet phldrT="[Text]"/>
      <dgm:spPr/>
      <dgm:t>
        <a:bodyPr/>
        <a:lstStyle/>
        <a:p>
          <a:r>
            <a:rPr lang="en-US" dirty="0" smtClean="0"/>
            <a:t>Add-on </a:t>
          </a:r>
          <a:r>
            <a:rPr lang="en-US" dirty="0" err="1" smtClean="0"/>
            <a:t>config</a:t>
          </a:r>
          <a:r>
            <a:rPr lang="en-US" dirty="0" smtClean="0"/>
            <a:t> for </a:t>
          </a:r>
          <a:r>
            <a:rPr lang="en-US" dirty="0" err="1" smtClean="0"/>
            <a:t>Add’l</a:t>
          </a:r>
          <a:r>
            <a:rPr lang="en-US" dirty="0" smtClean="0"/>
            <a:t> Agents</a:t>
          </a:r>
          <a:br>
            <a:rPr lang="en-US" dirty="0" smtClean="0"/>
          </a:br>
          <a:endParaRPr lang="en-US" dirty="0"/>
        </a:p>
      </dgm:t>
    </dgm:pt>
    <dgm:pt modelId="{24FF5670-A47C-4C4D-8C3F-7DCD54CB6CA0}" type="parTrans" cxnId="{725FB7D0-A6B0-B14F-8108-95BFB2F3CC20}">
      <dgm:prSet/>
      <dgm:spPr/>
      <dgm:t>
        <a:bodyPr/>
        <a:lstStyle/>
        <a:p>
          <a:endParaRPr lang="en-US"/>
        </a:p>
      </dgm:t>
    </dgm:pt>
    <dgm:pt modelId="{2F6E1CD0-3EA7-D541-AF4A-60386C6DBF0F}" type="sibTrans" cxnId="{725FB7D0-A6B0-B14F-8108-95BFB2F3CC20}">
      <dgm:prSet/>
      <dgm:spPr/>
      <dgm:t>
        <a:bodyPr/>
        <a:lstStyle/>
        <a:p>
          <a:endParaRPr lang="en-US"/>
        </a:p>
      </dgm:t>
    </dgm:pt>
    <dgm:pt modelId="{B8A79084-6F4B-F942-AC38-D46A7B95B28D}">
      <dgm:prSet phldrT="[Text]"/>
      <dgm:spPr/>
      <dgm:t>
        <a:bodyPr/>
        <a:lstStyle/>
        <a:p>
          <a:r>
            <a:rPr lang="en-US" dirty="0" smtClean="0"/>
            <a:t>Option for changing Instance Groups with AZ feature</a:t>
          </a:r>
          <a:endParaRPr lang="en-US" dirty="0"/>
        </a:p>
      </dgm:t>
    </dgm:pt>
    <dgm:pt modelId="{28256CD9-8929-A048-B467-F04C11654D39}" type="parTrans" cxnId="{6BA2A043-EE7F-9043-BC01-C6AE32FB8AA6}">
      <dgm:prSet/>
      <dgm:spPr/>
      <dgm:t>
        <a:bodyPr/>
        <a:lstStyle/>
        <a:p>
          <a:endParaRPr lang="en-US"/>
        </a:p>
      </dgm:t>
    </dgm:pt>
    <dgm:pt modelId="{F464648D-7707-D94A-BAC4-393335DAE316}" type="sibTrans" cxnId="{6BA2A043-EE7F-9043-BC01-C6AE32FB8AA6}">
      <dgm:prSet/>
      <dgm:spPr/>
      <dgm:t>
        <a:bodyPr/>
        <a:lstStyle/>
        <a:p>
          <a:endParaRPr lang="en-US"/>
        </a:p>
      </dgm:t>
    </dgm:pt>
    <dgm:pt modelId="{62B518F4-4B75-6B46-B7B8-760FDAEC3A3E}">
      <dgm:prSet phldrT="[Text]"/>
      <dgm:spPr/>
      <dgm:t>
        <a:bodyPr/>
        <a:lstStyle/>
        <a:p>
          <a:r>
            <a:rPr lang="en-US" dirty="0" smtClean="0"/>
            <a:t>Why</a:t>
          </a:r>
          <a:endParaRPr lang="en-US" dirty="0"/>
        </a:p>
      </dgm:t>
    </dgm:pt>
    <dgm:pt modelId="{0AA4AFE0-D3E2-4246-A7D0-2A02260983CF}" type="parTrans" cxnId="{AAF7E9C5-0E10-744E-AB13-9761A6950133}">
      <dgm:prSet/>
      <dgm:spPr/>
      <dgm:t>
        <a:bodyPr/>
        <a:lstStyle/>
        <a:p>
          <a:endParaRPr lang="en-US"/>
        </a:p>
      </dgm:t>
    </dgm:pt>
    <dgm:pt modelId="{56BAEC09-FFC3-0843-A025-CA91AE48B5D9}" type="sibTrans" cxnId="{AAF7E9C5-0E10-744E-AB13-9761A6950133}">
      <dgm:prSet/>
      <dgm:spPr/>
      <dgm:t>
        <a:bodyPr/>
        <a:lstStyle/>
        <a:p>
          <a:endParaRPr lang="en-US"/>
        </a:p>
      </dgm:t>
    </dgm:pt>
    <dgm:pt modelId="{80D4BE9C-A33D-2943-A1BF-19D642834D11}">
      <dgm:prSet phldrT="[Text]"/>
      <dgm:spPr/>
      <dgm:t>
        <a:bodyPr/>
        <a:lstStyle/>
        <a:p>
          <a:r>
            <a:rPr lang="en-US" dirty="0" smtClean="0"/>
            <a:t>Incremental Path for enhancing VMs</a:t>
          </a:r>
          <a:endParaRPr lang="en-US" dirty="0"/>
        </a:p>
      </dgm:t>
    </dgm:pt>
    <dgm:pt modelId="{094BA1C7-54AA-EF45-B180-110A189C9170}" type="parTrans" cxnId="{FA86C735-053C-2F4B-8ACF-4345142D887D}">
      <dgm:prSet/>
      <dgm:spPr/>
      <dgm:t>
        <a:bodyPr/>
        <a:lstStyle/>
        <a:p>
          <a:endParaRPr lang="en-US"/>
        </a:p>
      </dgm:t>
    </dgm:pt>
    <dgm:pt modelId="{44916921-5E34-8D4D-961A-811F5ED4D677}" type="sibTrans" cxnId="{FA86C735-053C-2F4B-8ACF-4345142D887D}">
      <dgm:prSet/>
      <dgm:spPr/>
      <dgm:t>
        <a:bodyPr/>
        <a:lstStyle/>
        <a:p>
          <a:endParaRPr lang="en-US"/>
        </a:p>
      </dgm:t>
    </dgm:pt>
    <dgm:pt modelId="{7A73E865-00B5-4846-88F0-0FD331942F39}">
      <dgm:prSet phldrT="[Text]"/>
      <dgm:spPr/>
      <dgm:t>
        <a:bodyPr/>
        <a:lstStyle/>
        <a:p>
          <a:r>
            <a:rPr lang="en-US" dirty="0" smtClean="0"/>
            <a:t>?</a:t>
          </a:r>
          <a:endParaRPr lang="en-US" dirty="0"/>
        </a:p>
      </dgm:t>
    </dgm:pt>
    <dgm:pt modelId="{A2DEBA0B-5593-1B4A-B436-99FDE3843F62}" type="parTrans" cxnId="{7229A162-446C-964A-AFDA-B20F58F0398A}">
      <dgm:prSet/>
      <dgm:spPr/>
      <dgm:t>
        <a:bodyPr/>
        <a:lstStyle/>
        <a:p>
          <a:endParaRPr lang="en-US"/>
        </a:p>
      </dgm:t>
    </dgm:pt>
    <dgm:pt modelId="{198FEA5C-9CD8-0C48-95DD-E77DA265C436}" type="sibTrans" cxnId="{7229A162-446C-964A-AFDA-B20F58F0398A}">
      <dgm:prSet/>
      <dgm:spPr/>
      <dgm:t>
        <a:bodyPr/>
        <a:lstStyle/>
        <a:p>
          <a:endParaRPr lang="en-US"/>
        </a:p>
      </dgm:t>
    </dgm:pt>
    <dgm:pt modelId="{A3966473-D813-7C40-B052-BC1EAF1CAE69}">
      <dgm:prSet phldrT="[Text]"/>
      <dgm:spPr/>
      <dgm:t>
        <a:bodyPr/>
        <a:lstStyle/>
        <a:p>
          <a:r>
            <a:rPr lang="en-US" dirty="0" smtClean="0"/>
            <a:t>Manage Persistent disks after VM is destroyed.</a:t>
          </a:r>
        </a:p>
      </dgm:t>
    </dgm:pt>
    <dgm:pt modelId="{3A4A30C8-18D6-4544-ABF2-39E05FAC36CB}" type="parTrans" cxnId="{3EEDE1B2-22A6-4642-A6A0-F1FB8A1363EF}">
      <dgm:prSet/>
      <dgm:spPr/>
      <dgm:t>
        <a:bodyPr/>
        <a:lstStyle/>
        <a:p>
          <a:endParaRPr lang="en-US"/>
        </a:p>
      </dgm:t>
    </dgm:pt>
    <dgm:pt modelId="{E19A6640-A68E-E940-8E60-AE7ECE1C2155}" type="sibTrans" cxnId="{3EEDE1B2-22A6-4642-A6A0-F1FB8A1363EF}">
      <dgm:prSet/>
      <dgm:spPr/>
      <dgm:t>
        <a:bodyPr/>
        <a:lstStyle/>
        <a:p>
          <a:endParaRPr lang="en-US"/>
        </a:p>
      </dgm:t>
    </dgm:pt>
    <dgm:pt modelId="{3BF166D6-0B1C-A747-858A-0E080E4FE9FC}">
      <dgm:prSet phldrT="[Text]"/>
      <dgm:spPr/>
      <dgm:t>
        <a:bodyPr/>
        <a:lstStyle/>
        <a:p>
          <a:r>
            <a:rPr lang="en-US" dirty="0" smtClean="0"/>
            <a:t>Disk can be reused or data migrated</a:t>
          </a:r>
          <a:endParaRPr lang="en-US" dirty="0"/>
        </a:p>
      </dgm:t>
    </dgm:pt>
    <dgm:pt modelId="{BF646070-CFCF-C34C-83E5-C454304CABE5}" type="parTrans" cxnId="{DC75FFCB-08F6-1F49-B481-715C2BF5A619}">
      <dgm:prSet/>
      <dgm:spPr/>
      <dgm:t>
        <a:bodyPr/>
        <a:lstStyle/>
        <a:p>
          <a:endParaRPr lang="en-US"/>
        </a:p>
      </dgm:t>
    </dgm:pt>
    <dgm:pt modelId="{CD66ED08-EFD0-D348-8F5E-607323A5CF91}" type="sibTrans" cxnId="{DC75FFCB-08F6-1F49-B481-715C2BF5A619}">
      <dgm:prSet/>
      <dgm:spPr/>
      <dgm:t>
        <a:bodyPr/>
        <a:lstStyle/>
        <a:p>
          <a:endParaRPr lang="en-US"/>
        </a:p>
      </dgm:t>
    </dgm:pt>
    <dgm:pt modelId="{3A1CFCB1-4FE2-3C49-80E5-4753335818B3}">
      <dgm:prSet phldrT="[Text]"/>
      <dgm:spPr/>
      <dgm:t>
        <a:bodyPr/>
        <a:lstStyle/>
        <a:p>
          <a:r>
            <a:rPr lang="en-US" dirty="0" smtClean="0"/>
            <a:t>Renaming, Migrating Jobs</a:t>
          </a:r>
          <a:endParaRPr lang="en-US" dirty="0"/>
        </a:p>
      </dgm:t>
    </dgm:pt>
    <dgm:pt modelId="{F7C87442-26C0-7445-826B-5F767AEA09A2}" type="parTrans" cxnId="{00A1C545-7DE0-CA40-97E3-335CADA61108}">
      <dgm:prSet/>
      <dgm:spPr/>
      <dgm:t>
        <a:bodyPr/>
        <a:lstStyle/>
        <a:p>
          <a:endParaRPr lang="en-US"/>
        </a:p>
      </dgm:t>
    </dgm:pt>
    <dgm:pt modelId="{3D7CAEEA-A0C2-BD47-8FCA-E3A1177C26B6}" type="sibTrans" cxnId="{00A1C545-7DE0-CA40-97E3-335CADA61108}">
      <dgm:prSet/>
      <dgm:spPr/>
      <dgm:t>
        <a:bodyPr/>
        <a:lstStyle/>
        <a:p>
          <a:endParaRPr lang="en-US"/>
        </a:p>
      </dgm:t>
    </dgm:pt>
    <dgm:pt modelId="{E6BBBDB3-A53E-B648-BDBA-DD7660B66401}">
      <dgm:prSet phldrT="[Text]"/>
      <dgm:spPr/>
      <dgm:t>
        <a:bodyPr/>
        <a:lstStyle/>
        <a:p>
          <a:r>
            <a:rPr lang="en-US" dirty="0" smtClean="0"/>
            <a:t>Orphaned Disk </a:t>
          </a:r>
          <a:r>
            <a:rPr lang="en-US" dirty="0" err="1" smtClean="0"/>
            <a:t>mgmt</a:t>
          </a:r>
          <a:endParaRPr lang="en-US" dirty="0"/>
        </a:p>
      </dgm:t>
    </dgm:pt>
    <dgm:pt modelId="{2F31FB7D-2536-044B-B538-58B127CDCBE7}" type="parTrans" cxnId="{19897CFD-7236-3643-AE38-B002E95DF055}">
      <dgm:prSet/>
      <dgm:spPr/>
      <dgm:t>
        <a:bodyPr/>
        <a:lstStyle/>
        <a:p>
          <a:endParaRPr lang="en-US"/>
        </a:p>
      </dgm:t>
    </dgm:pt>
    <dgm:pt modelId="{FC5A9C8E-63FC-254F-8067-81E846C7213D}" type="sibTrans" cxnId="{19897CFD-7236-3643-AE38-B002E95DF055}">
      <dgm:prSet/>
      <dgm:spPr/>
      <dgm:t>
        <a:bodyPr/>
        <a:lstStyle/>
        <a:p>
          <a:endParaRPr lang="en-US"/>
        </a:p>
      </dgm:t>
    </dgm:pt>
    <dgm:pt modelId="{3E57CA26-BEFC-9C45-9C73-0014F669D251}" type="pres">
      <dgm:prSet presAssocID="{EB24A349-0639-3346-BF68-C58BFBB5DDEA}" presName="theList" presStyleCnt="0">
        <dgm:presLayoutVars>
          <dgm:dir/>
          <dgm:animLvl val="lvl"/>
          <dgm:resizeHandles val="exact"/>
        </dgm:presLayoutVars>
      </dgm:prSet>
      <dgm:spPr/>
    </dgm:pt>
    <dgm:pt modelId="{5D167D00-9DFB-564E-933D-9C0E03F4BF92}" type="pres">
      <dgm:prSet presAssocID="{10D84D0B-FC0A-7744-A714-C50E62472C07}" presName="compNode" presStyleCnt="0"/>
      <dgm:spPr/>
    </dgm:pt>
    <dgm:pt modelId="{A339ED30-D15F-7B4B-BA4E-00401E6A3FF5}" type="pres">
      <dgm:prSet presAssocID="{10D84D0B-FC0A-7744-A714-C50E62472C07}" presName="aNode" presStyleLbl="bgShp" presStyleIdx="0" presStyleCnt="3"/>
      <dgm:spPr/>
    </dgm:pt>
    <dgm:pt modelId="{F47421E3-737B-844C-9AE4-CB2B7C9AE2C1}" type="pres">
      <dgm:prSet presAssocID="{10D84D0B-FC0A-7744-A714-C50E62472C07}" presName="textNode" presStyleLbl="bgShp" presStyleIdx="0" presStyleCnt="3"/>
      <dgm:spPr/>
    </dgm:pt>
    <dgm:pt modelId="{41FB25CB-1BEB-9A4F-A246-39E5F23A5F36}" type="pres">
      <dgm:prSet presAssocID="{10D84D0B-FC0A-7744-A714-C50E62472C07}" presName="compChildNode" presStyleCnt="0"/>
      <dgm:spPr/>
    </dgm:pt>
    <dgm:pt modelId="{DE23F7C1-8550-AA49-9A54-2A3E2D7A726D}" type="pres">
      <dgm:prSet presAssocID="{10D84D0B-FC0A-7744-A714-C50E62472C07}" presName="theInnerList" presStyleCnt="0"/>
      <dgm:spPr/>
    </dgm:pt>
    <dgm:pt modelId="{8346BAEF-26F3-D947-949D-907B72A95579}" type="pres">
      <dgm:prSet presAssocID="{4EB84AE6-ACD0-CA4E-BC88-F71945F3E940}" presName="childNode" presStyleLbl="node1" presStyleIdx="0" presStyleCnt="9">
        <dgm:presLayoutVars>
          <dgm:bulletEnabled val="1"/>
        </dgm:presLayoutVars>
      </dgm:prSet>
      <dgm:spPr/>
      <dgm:t>
        <a:bodyPr/>
        <a:lstStyle/>
        <a:p>
          <a:endParaRPr lang="en-US"/>
        </a:p>
      </dgm:t>
    </dgm:pt>
    <dgm:pt modelId="{C25E0632-CEF1-E147-B3B7-E1F49859AE89}" type="pres">
      <dgm:prSet presAssocID="{4EB84AE6-ACD0-CA4E-BC88-F71945F3E940}" presName="aSpace2" presStyleCnt="0"/>
      <dgm:spPr/>
    </dgm:pt>
    <dgm:pt modelId="{BB3CB915-8D6F-8247-BEF4-E7F5F9E33119}" type="pres">
      <dgm:prSet presAssocID="{3A1CFCB1-4FE2-3C49-80E5-4753335818B3}" presName="childNode" presStyleLbl="node1" presStyleIdx="1" presStyleCnt="9">
        <dgm:presLayoutVars>
          <dgm:bulletEnabled val="1"/>
        </dgm:presLayoutVars>
      </dgm:prSet>
      <dgm:spPr/>
    </dgm:pt>
    <dgm:pt modelId="{7F1FA698-C3A1-C247-A3B7-A2D5FE4C2399}" type="pres">
      <dgm:prSet presAssocID="{3A1CFCB1-4FE2-3C49-80E5-4753335818B3}" presName="aSpace2" presStyleCnt="0"/>
      <dgm:spPr/>
    </dgm:pt>
    <dgm:pt modelId="{948FB6B9-C8BB-6543-9EC5-519BA48AE6DC}" type="pres">
      <dgm:prSet presAssocID="{E6BBBDB3-A53E-B648-BDBA-DD7660B66401}" presName="childNode" presStyleLbl="node1" presStyleIdx="2" presStyleCnt="9">
        <dgm:presLayoutVars>
          <dgm:bulletEnabled val="1"/>
        </dgm:presLayoutVars>
      </dgm:prSet>
      <dgm:spPr/>
      <dgm:t>
        <a:bodyPr/>
        <a:lstStyle/>
        <a:p>
          <a:endParaRPr lang="en-US"/>
        </a:p>
      </dgm:t>
    </dgm:pt>
    <dgm:pt modelId="{909A1D3A-F850-0743-8E81-EB8CE306207F}" type="pres">
      <dgm:prSet presAssocID="{10D84D0B-FC0A-7744-A714-C50E62472C07}" presName="aSpace" presStyleCnt="0"/>
      <dgm:spPr/>
    </dgm:pt>
    <dgm:pt modelId="{54162D4F-7AEC-1C41-B3C5-EE557F4414E8}" type="pres">
      <dgm:prSet presAssocID="{92D0E649-66DB-594A-98F5-B7A8F297DC94}" presName="compNode" presStyleCnt="0"/>
      <dgm:spPr/>
    </dgm:pt>
    <dgm:pt modelId="{BF28D489-B59F-974A-9EAB-3B66913D86B8}" type="pres">
      <dgm:prSet presAssocID="{92D0E649-66DB-594A-98F5-B7A8F297DC94}" presName="aNode" presStyleLbl="bgShp" presStyleIdx="1" presStyleCnt="3"/>
      <dgm:spPr/>
    </dgm:pt>
    <dgm:pt modelId="{162016DF-6092-6844-B78E-4A426B6216BB}" type="pres">
      <dgm:prSet presAssocID="{92D0E649-66DB-594A-98F5-B7A8F297DC94}" presName="textNode" presStyleLbl="bgShp" presStyleIdx="1" presStyleCnt="3"/>
      <dgm:spPr/>
    </dgm:pt>
    <dgm:pt modelId="{B19BEAAB-2B2E-D344-A1CF-650676E6838E}" type="pres">
      <dgm:prSet presAssocID="{92D0E649-66DB-594A-98F5-B7A8F297DC94}" presName="compChildNode" presStyleCnt="0"/>
      <dgm:spPr/>
    </dgm:pt>
    <dgm:pt modelId="{4A11E933-B0CE-8845-9506-50B5B2FBE03D}" type="pres">
      <dgm:prSet presAssocID="{92D0E649-66DB-594A-98F5-B7A8F297DC94}" presName="theInnerList" presStyleCnt="0"/>
      <dgm:spPr/>
    </dgm:pt>
    <dgm:pt modelId="{8FD3CF28-C4CB-7241-A21A-CD64059781A7}" type="pres">
      <dgm:prSet presAssocID="{209E5F73-BF03-0B49-8688-D736C7C0675C}" presName="childNode" presStyleLbl="node1" presStyleIdx="3" presStyleCnt="9">
        <dgm:presLayoutVars>
          <dgm:bulletEnabled val="1"/>
        </dgm:presLayoutVars>
      </dgm:prSet>
      <dgm:spPr/>
      <dgm:t>
        <a:bodyPr/>
        <a:lstStyle/>
        <a:p>
          <a:endParaRPr lang="en-US"/>
        </a:p>
      </dgm:t>
    </dgm:pt>
    <dgm:pt modelId="{944D53C4-4D92-1C45-AD8C-8FF02E54FE85}" type="pres">
      <dgm:prSet presAssocID="{209E5F73-BF03-0B49-8688-D736C7C0675C}" presName="aSpace2" presStyleCnt="0"/>
      <dgm:spPr/>
    </dgm:pt>
    <dgm:pt modelId="{435751C7-8636-7142-9A7A-16AFB011FC98}" type="pres">
      <dgm:prSet presAssocID="{B8A79084-6F4B-F942-AC38-D46A7B95B28D}" presName="childNode" presStyleLbl="node1" presStyleIdx="4" presStyleCnt="9">
        <dgm:presLayoutVars>
          <dgm:bulletEnabled val="1"/>
        </dgm:presLayoutVars>
      </dgm:prSet>
      <dgm:spPr/>
      <dgm:t>
        <a:bodyPr/>
        <a:lstStyle/>
        <a:p>
          <a:endParaRPr lang="en-US"/>
        </a:p>
      </dgm:t>
    </dgm:pt>
    <dgm:pt modelId="{FF2CC40D-B33E-7345-8AA4-C3028B1F65BC}" type="pres">
      <dgm:prSet presAssocID="{B8A79084-6F4B-F942-AC38-D46A7B95B28D}" presName="aSpace2" presStyleCnt="0"/>
      <dgm:spPr/>
    </dgm:pt>
    <dgm:pt modelId="{ED34BB70-5EE7-3347-974E-1C45A7D14F7F}" type="pres">
      <dgm:prSet presAssocID="{A3966473-D813-7C40-B052-BC1EAF1CAE69}" presName="childNode" presStyleLbl="node1" presStyleIdx="5" presStyleCnt="9" custScaleY="95261">
        <dgm:presLayoutVars>
          <dgm:bulletEnabled val="1"/>
        </dgm:presLayoutVars>
      </dgm:prSet>
      <dgm:spPr/>
      <dgm:t>
        <a:bodyPr/>
        <a:lstStyle/>
        <a:p>
          <a:endParaRPr lang="en-US"/>
        </a:p>
      </dgm:t>
    </dgm:pt>
    <dgm:pt modelId="{FE00086B-EA93-BD44-BCF1-043A0D4DFD0F}" type="pres">
      <dgm:prSet presAssocID="{92D0E649-66DB-594A-98F5-B7A8F297DC94}" presName="aSpace" presStyleCnt="0"/>
      <dgm:spPr/>
    </dgm:pt>
    <dgm:pt modelId="{6DAD4ABC-E95E-2B49-80FD-AD64DB4E2324}" type="pres">
      <dgm:prSet presAssocID="{62B518F4-4B75-6B46-B7B8-760FDAEC3A3E}" presName="compNode" presStyleCnt="0"/>
      <dgm:spPr/>
    </dgm:pt>
    <dgm:pt modelId="{68E64D97-7D49-1248-A967-83F5A5CCB8C3}" type="pres">
      <dgm:prSet presAssocID="{62B518F4-4B75-6B46-B7B8-760FDAEC3A3E}" presName="aNode" presStyleLbl="bgShp" presStyleIdx="2" presStyleCnt="3"/>
      <dgm:spPr/>
    </dgm:pt>
    <dgm:pt modelId="{B8F92802-175F-344B-8285-823BBEF381AE}" type="pres">
      <dgm:prSet presAssocID="{62B518F4-4B75-6B46-B7B8-760FDAEC3A3E}" presName="textNode" presStyleLbl="bgShp" presStyleIdx="2" presStyleCnt="3"/>
      <dgm:spPr/>
    </dgm:pt>
    <dgm:pt modelId="{6D8D397A-B2FC-EF49-BA2D-DAF9BEE1B655}" type="pres">
      <dgm:prSet presAssocID="{62B518F4-4B75-6B46-B7B8-760FDAEC3A3E}" presName="compChildNode" presStyleCnt="0"/>
      <dgm:spPr/>
    </dgm:pt>
    <dgm:pt modelId="{54C64954-9CA4-7A4F-ACF3-D1462326F0E4}" type="pres">
      <dgm:prSet presAssocID="{62B518F4-4B75-6B46-B7B8-760FDAEC3A3E}" presName="theInnerList" presStyleCnt="0"/>
      <dgm:spPr/>
    </dgm:pt>
    <dgm:pt modelId="{6C47B5A6-DC27-3449-A865-0DF505072546}" type="pres">
      <dgm:prSet presAssocID="{80D4BE9C-A33D-2943-A1BF-19D642834D11}" presName="childNode" presStyleLbl="node1" presStyleIdx="6" presStyleCnt="9">
        <dgm:presLayoutVars>
          <dgm:bulletEnabled val="1"/>
        </dgm:presLayoutVars>
      </dgm:prSet>
      <dgm:spPr/>
      <dgm:t>
        <a:bodyPr/>
        <a:lstStyle/>
        <a:p>
          <a:endParaRPr lang="en-US"/>
        </a:p>
      </dgm:t>
    </dgm:pt>
    <dgm:pt modelId="{3E860113-1AE5-4240-B488-87126DF3B334}" type="pres">
      <dgm:prSet presAssocID="{80D4BE9C-A33D-2943-A1BF-19D642834D11}" presName="aSpace2" presStyleCnt="0"/>
      <dgm:spPr/>
    </dgm:pt>
    <dgm:pt modelId="{378AC450-CA34-EB44-8BF5-B7A20FA2E081}" type="pres">
      <dgm:prSet presAssocID="{7A73E865-00B5-4846-88F0-0FD331942F39}" presName="childNode" presStyleLbl="node1" presStyleIdx="7" presStyleCnt="9">
        <dgm:presLayoutVars>
          <dgm:bulletEnabled val="1"/>
        </dgm:presLayoutVars>
      </dgm:prSet>
      <dgm:spPr/>
      <dgm:t>
        <a:bodyPr/>
        <a:lstStyle/>
        <a:p>
          <a:endParaRPr lang="en-US"/>
        </a:p>
      </dgm:t>
    </dgm:pt>
    <dgm:pt modelId="{B6DF6B25-8CD5-7C4C-9C43-3972021D54BF}" type="pres">
      <dgm:prSet presAssocID="{7A73E865-00B5-4846-88F0-0FD331942F39}" presName="aSpace2" presStyleCnt="0"/>
      <dgm:spPr/>
    </dgm:pt>
    <dgm:pt modelId="{9C2BC4CB-0B42-4446-AED8-75103CAA9671}" type="pres">
      <dgm:prSet presAssocID="{3BF166D6-0B1C-A747-858A-0E080E4FE9FC}" presName="childNode" presStyleLbl="node1" presStyleIdx="8" presStyleCnt="9">
        <dgm:presLayoutVars>
          <dgm:bulletEnabled val="1"/>
        </dgm:presLayoutVars>
      </dgm:prSet>
      <dgm:spPr/>
      <dgm:t>
        <a:bodyPr/>
        <a:lstStyle/>
        <a:p>
          <a:endParaRPr lang="en-US"/>
        </a:p>
      </dgm:t>
    </dgm:pt>
  </dgm:ptLst>
  <dgm:cxnLst>
    <dgm:cxn modelId="{CFE972CB-D09D-5D4B-9A52-070455875ED5}" type="presOf" srcId="{3A1CFCB1-4FE2-3C49-80E5-4753335818B3}" destId="{BB3CB915-8D6F-8247-BEF4-E7F5F9E33119}" srcOrd="0" destOrd="0" presId="urn:microsoft.com/office/officeart/2005/8/layout/lProcess2"/>
    <dgm:cxn modelId="{6BF58417-4B87-0E4A-B2CB-76CF4712D06D}" type="presOf" srcId="{10D84D0B-FC0A-7744-A714-C50E62472C07}" destId="{F47421E3-737B-844C-9AE4-CB2B7C9AE2C1}" srcOrd="1" destOrd="0" presId="urn:microsoft.com/office/officeart/2005/8/layout/lProcess2"/>
    <dgm:cxn modelId="{6BA2A043-EE7F-9043-BC01-C6AE32FB8AA6}" srcId="{92D0E649-66DB-594A-98F5-B7A8F297DC94}" destId="{B8A79084-6F4B-F942-AC38-D46A7B95B28D}" srcOrd="1" destOrd="0" parTransId="{28256CD9-8929-A048-B467-F04C11654D39}" sibTransId="{F464648D-7707-D94A-BAC4-393335DAE316}"/>
    <dgm:cxn modelId="{8343047D-C5F8-814D-86F4-F32DEADC5758}" srcId="{10D84D0B-FC0A-7744-A714-C50E62472C07}" destId="{4EB84AE6-ACD0-CA4E-BC88-F71945F3E940}" srcOrd="0" destOrd="0" parTransId="{3BFFF62F-14D4-2040-AAC6-29D9EFB7DEE4}" sibTransId="{66E551D3-E701-4149-A0A9-59A00674E2EE}"/>
    <dgm:cxn modelId="{3D3E7FE4-8875-E047-A5B2-492836716DB0}" type="presOf" srcId="{209E5F73-BF03-0B49-8688-D736C7C0675C}" destId="{8FD3CF28-C4CB-7241-A21A-CD64059781A7}" srcOrd="0" destOrd="0" presId="urn:microsoft.com/office/officeart/2005/8/layout/lProcess2"/>
    <dgm:cxn modelId="{00A1C545-7DE0-CA40-97E3-335CADA61108}" srcId="{10D84D0B-FC0A-7744-A714-C50E62472C07}" destId="{3A1CFCB1-4FE2-3C49-80E5-4753335818B3}" srcOrd="1" destOrd="0" parTransId="{F7C87442-26C0-7445-826B-5F767AEA09A2}" sibTransId="{3D7CAEEA-A0C2-BD47-8FCA-E3A1177C26B6}"/>
    <dgm:cxn modelId="{C82F16A2-035B-B04E-95E0-84AAD35E26E8}" type="presOf" srcId="{A3966473-D813-7C40-B052-BC1EAF1CAE69}" destId="{ED34BB70-5EE7-3347-974E-1C45A7D14F7F}" srcOrd="0" destOrd="0" presId="urn:microsoft.com/office/officeart/2005/8/layout/lProcess2"/>
    <dgm:cxn modelId="{AAF7E9C5-0E10-744E-AB13-9761A6950133}" srcId="{EB24A349-0639-3346-BF68-C58BFBB5DDEA}" destId="{62B518F4-4B75-6B46-B7B8-760FDAEC3A3E}" srcOrd="2" destOrd="0" parTransId="{0AA4AFE0-D3E2-4246-A7D0-2A02260983CF}" sibTransId="{56BAEC09-FFC3-0843-A025-CA91AE48B5D9}"/>
    <dgm:cxn modelId="{D6782C48-347D-BA47-AF3A-41BA64FDE982}" type="presOf" srcId="{10D84D0B-FC0A-7744-A714-C50E62472C07}" destId="{A339ED30-D15F-7B4B-BA4E-00401E6A3FF5}" srcOrd="0" destOrd="0" presId="urn:microsoft.com/office/officeart/2005/8/layout/lProcess2"/>
    <dgm:cxn modelId="{C7CD4B97-4FCF-EF4A-9139-3945E53561CD}" srcId="{EB24A349-0639-3346-BF68-C58BFBB5DDEA}" destId="{10D84D0B-FC0A-7744-A714-C50E62472C07}" srcOrd="0" destOrd="0" parTransId="{6FB5E508-8BC6-A94D-AC7B-709775E19B71}" sibTransId="{68D2075F-CB37-3748-AC22-A6D1192E4B96}"/>
    <dgm:cxn modelId="{DC75FFCB-08F6-1F49-B481-715C2BF5A619}" srcId="{62B518F4-4B75-6B46-B7B8-760FDAEC3A3E}" destId="{3BF166D6-0B1C-A747-858A-0E080E4FE9FC}" srcOrd="2" destOrd="0" parTransId="{BF646070-CFCF-C34C-83E5-C454304CABE5}" sibTransId="{CD66ED08-EFD0-D348-8F5E-607323A5CF91}"/>
    <dgm:cxn modelId="{A60D5A9C-F0F2-3C4A-BC61-6B210C7784FF}" type="presOf" srcId="{E6BBBDB3-A53E-B648-BDBA-DD7660B66401}" destId="{948FB6B9-C8BB-6543-9EC5-519BA48AE6DC}" srcOrd="0" destOrd="0" presId="urn:microsoft.com/office/officeart/2005/8/layout/lProcess2"/>
    <dgm:cxn modelId="{997FB9ED-83B3-7B46-9759-F2525A836B96}" type="presOf" srcId="{7A73E865-00B5-4846-88F0-0FD331942F39}" destId="{378AC450-CA34-EB44-8BF5-B7A20FA2E081}" srcOrd="0" destOrd="0" presId="urn:microsoft.com/office/officeart/2005/8/layout/lProcess2"/>
    <dgm:cxn modelId="{7AAFC34F-96C2-D541-8729-70BB4CFC72D7}" type="presOf" srcId="{92D0E649-66DB-594A-98F5-B7A8F297DC94}" destId="{162016DF-6092-6844-B78E-4A426B6216BB}" srcOrd="1" destOrd="0" presId="urn:microsoft.com/office/officeart/2005/8/layout/lProcess2"/>
    <dgm:cxn modelId="{FA86C735-053C-2F4B-8ACF-4345142D887D}" srcId="{62B518F4-4B75-6B46-B7B8-760FDAEC3A3E}" destId="{80D4BE9C-A33D-2943-A1BF-19D642834D11}" srcOrd="0" destOrd="0" parTransId="{094BA1C7-54AA-EF45-B180-110A189C9170}" sibTransId="{44916921-5E34-8D4D-961A-811F5ED4D677}"/>
    <dgm:cxn modelId="{76A35098-95C7-3947-9057-6C0D285561DC}" srcId="{EB24A349-0639-3346-BF68-C58BFBB5DDEA}" destId="{92D0E649-66DB-594A-98F5-B7A8F297DC94}" srcOrd="1" destOrd="0" parTransId="{E03F10B5-4B44-B146-83DD-2C2EE4F80CDF}" sibTransId="{10960B07-A78B-C842-8496-D45EB0EBF8C3}"/>
    <dgm:cxn modelId="{73490DB9-E9BA-8A4B-83A7-F057725E823B}" type="presOf" srcId="{62B518F4-4B75-6B46-B7B8-760FDAEC3A3E}" destId="{B8F92802-175F-344B-8285-823BBEF381AE}" srcOrd="1" destOrd="0" presId="urn:microsoft.com/office/officeart/2005/8/layout/lProcess2"/>
    <dgm:cxn modelId="{55113D33-8302-5B4B-86DD-B0403AB402EE}" type="presOf" srcId="{EB24A349-0639-3346-BF68-C58BFBB5DDEA}" destId="{3E57CA26-BEFC-9C45-9C73-0014F669D251}" srcOrd="0" destOrd="0" presId="urn:microsoft.com/office/officeart/2005/8/layout/lProcess2"/>
    <dgm:cxn modelId="{3EEDE1B2-22A6-4642-A6A0-F1FB8A1363EF}" srcId="{92D0E649-66DB-594A-98F5-B7A8F297DC94}" destId="{A3966473-D813-7C40-B052-BC1EAF1CAE69}" srcOrd="2" destOrd="0" parTransId="{3A4A30C8-18D6-4544-ABF2-39E05FAC36CB}" sibTransId="{E19A6640-A68E-E940-8E60-AE7ECE1C2155}"/>
    <dgm:cxn modelId="{C5F34AA6-07F9-964A-BA99-649F4DFB357C}" type="presOf" srcId="{3BF166D6-0B1C-A747-858A-0E080E4FE9FC}" destId="{9C2BC4CB-0B42-4446-AED8-75103CAA9671}" srcOrd="0" destOrd="0" presId="urn:microsoft.com/office/officeart/2005/8/layout/lProcess2"/>
    <dgm:cxn modelId="{864A8F3D-1C1D-974C-934C-4FE11674FE76}" type="presOf" srcId="{92D0E649-66DB-594A-98F5-B7A8F297DC94}" destId="{BF28D489-B59F-974A-9EAB-3B66913D86B8}" srcOrd="0" destOrd="0" presId="urn:microsoft.com/office/officeart/2005/8/layout/lProcess2"/>
    <dgm:cxn modelId="{725FB7D0-A6B0-B14F-8108-95BFB2F3CC20}" srcId="{92D0E649-66DB-594A-98F5-B7A8F297DC94}" destId="{209E5F73-BF03-0B49-8688-D736C7C0675C}" srcOrd="0" destOrd="0" parTransId="{24FF5670-A47C-4C4D-8C3F-7DCD54CB6CA0}" sibTransId="{2F6E1CD0-3EA7-D541-AF4A-60386C6DBF0F}"/>
    <dgm:cxn modelId="{64AF2A7F-7DB6-F943-B5C0-39CF58514D01}" type="presOf" srcId="{62B518F4-4B75-6B46-B7B8-760FDAEC3A3E}" destId="{68E64D97-7D49-1248-A967-83F5A5CCB8C3}" srcOrd="0" destOrd="0" presId="urn:microsoft.com/office/officeart/2005/8/layout/lProcess2"/>
    <dgm:cxn modelId="{19897CFD-7236-3643-AE38-B002E95DF055}" srcId="{10D84D0B-FC0A-7744-A714-C50E62472C07}" destId="{E6BBBDB3-A53E-B648-BDBA-DD7660B66401}" srcOrd="2" destOrd="0" parTransId="{2F31FB7D-2536-044B-B538-58B127CDCBE7}" sibTransId="{FC5A9C8E-63FC-254F-8067-81E846C7213D}"/>
    <dgm:cxn modelId="{377DE259-8275-604E-8C37-581B89B103B0}" type="presOf" srcId="{B8A79084-6F4B-F942-AC38-D46A7B95B28D}" destId="{435751C7-8636-7142-9A7A-16AFB011FC98}" srcOrd="0" destOrd="0" presId="urn:microsoft.com/office/officeart/2005/8/layout/lProcess2"/>
    <dgm:cxn modelId="{7229A162-446C-964A-AFDA-B20F58F0398A}" srcId="{62B518F4-4B75-6B46-B7B8-760FDAEC3A3E}" destId="{7A73E865-00B5-4846-88F0-0FD331942F39}" srcOrd="1" destOrd="0" parTransId="{A2DEBA0B-5593-1B4A-B436-99FDE3843F62}" sibTransId="{198FEA5C-9CD8-0C48-95DD-E77DA265C436}"/>
    <dgm:cxn modelId="{3E4D1EEF-C8F2-D540-B9F3-E7E7DFA8D575}" type="presOf" srcId="{80D4BE9C-A33D-2943-A1BF-19D642834D11}" destId="{6C47B5A6-DC27-3449-A865-0DF505072546}" srcOrd="0" destOrd="0" presId="urn:microsoft.com/office/officeart/2005/8/layout/lProcess2"/>
    <dgm:cxn modelId="{4C65D7EE-2C7C-1441-8312-A19F027962AD}" type="presOf" srcId="{4EB84AE6-ACD0-CA4E-BC88-F71945F3E940}" destId="{8346BAEF-26F3-D947-949D-907B72A95579}" srcOrd="0" destOrd="0" presId="urn:microsoft.com/office/officeart/2005/8/layout/lProcess2"/>
    <dgm:cxn modelId="{C1B99D14-9A2C-BB49-971F-4525FD64ACAA}" type="presParOf" srcId="{3E57CA26-BEFC-9C45-9C73-0014F669D251}" destId="{5D167D00-9DFB-564E-933D-9C0E03F4BF92}" srcOrd="0" destOrd="0" presId="urn:microsoft.com/office/officeart/2005/8/layout/lProcess2"/>
    <dgm:cxn modelId="{5BA78A7F-6E91-2647-95FE-722B406AE55A}" type="presParOf" srcId="{5D167D00-9DFB-564E-933D-9C0E03F4BF92}" destId="{A339ED30-D15F-7B4B-BA4E-00401E6A3FF5}" srcOrd="0" destOrd="0" presId="urn:microsoft.com/office/officeart/2005/8/layout/lProcess2"/>
    <dgm:cxn modelId="{FC1D870C-9E81-7443-B8DC-F4968058F3F9}" type="presParOf" srcId="{5D167D00-9DFB-564E-933D-9C0E03F4BF92}" destId="{F47421E3-737B-844C-9AE4-CB2B7C9AE2C1}" srcOrd="1" destOrd="0" presId="urn:microsoft.com/office/officeart/2005/8/layout/lProcess2"/>
    <dgm:cxn modelId="{00560616-CD03-8A42-88FC-08E924C87A2D}" type="presParOf" srcId="{5D167D00-9DFB-564E-933D-9C0E03F4BF92}" destId="{41FB25CB-1BEB-9A4F-A246-39E5F23A5F36}" srcOrd="2" destOrd="0" presId="urn:microsoft.com/office/officeart/2005/8/layout/lProcess2"/>
    <dgm:cxn modelId="{8570E227-3575-404A-894E-A44D4F5D6F72}" type="presParOf" srcId="{41FB25CB-1BEB-9A4F-A246-39E5F23A5F36}" destId="{DE23F7C1-8550-AA49-9A54-2A3E2D7A726D}" srcOrd="0" destOrd="0" presId="urn:microsoft.com/office/officeart/2005/8/layout/lProcess2"/>
    <dgm:cxn modelId="{D3942B1D-D62F-6A4B-A20A-C48CF8A0D65B}" type="presParOf" srcId="{DE23F7C1-8550-AA49-9A54-2A3E2D7A726D}" destId="{8346BAEF-26F3-D947-949D-907B72A95579}" srcOrd="0" destOrd="0" presId="urn:microsoft.com/office/officeart/2005/8/layout/lProcess2"/>
    <dgm:cxn modelId="{6826E135-C9E3-9B40-A419-D5AFF96F4E01}" type="presParOf" srcId="{DE23F7C1-8550-AA49-9A54-2A3E2D7A726D}" destId="{C25E0632-CEF1-E147-B3B7-E1F49859AE89}" srcOrd="1" destOrd="0" presId="urn:microsoft.com/office/officeart/2005/8/layout/lProcess2"/>
    <dgm:cxn modelId="{B78916E4-AF38-ED40-A30A-A244761E6FAE}" type="presParOf" srcId="{DE23F7C1-8550-AA49-9A54-2A3E2D7A726D}" destId="{BB3CB915-8D6F-8247-BEF4-E7F5F9E33119}" srcOrd="2" destOrd="0" presId="urn:microsoft.com/office/officeart/2005/8/layout/lProcess2"/>
    <dgm:cxn modelId="{7943B767-23D0-B74E-93C5-B04CD984BEE2}" type="presParOf" srcId="{DE23F7C1-8550-AA49-9A54-2A3E2D7A726D}" destId="{7F1FA698-C3A1-C247-A3B7-A2D5FE4C2399}" srcOrd="3" destOrd="0" presId="urn:microsoft.com/office/officeart/2005/8/layout/lProcess2"/>
    <dgm:cxn modelId="{9B085BC4-F73E-6A4D-979E-52C525B51924}" type="presParOf" srcId="{DE23F7C1-8550-AA49-9A54-2A3E2D7A726D}" destId="{948FB6B9-C8BB-6543-9EC5-519BA48AE6DC}" srcOrd="4" destOrd="0" presId="urn:microsoft.com/office/officeart/2005/8/layout/lProcess2"/>
    <dgm:cxn modelId="{3611F4A4-5708-FC4D-8D2E-BEA88DCED11B}" type="presParOf" srcId="{3E57CA26-BEFC-9C45-9C73-0014F669D251}" destId="{909A1D3A-F850-0743-8E81-EB8CE306207F}" srcOrd="1" destOrd="0" presId="urn:microsoft.com/office/officeart/2005/8/layout/lProcess2"/>
    <dgm:cxn modelId="{A6F1383E-5085-AD4D-B317-BCDA2DF1119F}" type="presParOf" srcId="{3E57CA26-BEFC-9C45-9C73-0014F669D251}" destId="{54162D4F-7AEC-1C41-B3C5-EE557F4414E8}" srcOrd="2" destOrd="0" presId="urn:microsoft.com/office/officeart/2005/8/layout/lProcess2"/>
    <dgm:cxn modelId="{81A3E334-1A23-E94A-BFE1-48259405BADE}" type="presParOf" srcId="{54162D4F-7AEC-1C41-B3C5-EE557F4414E8}" destId="{BF28D489-B59F-974A-9EAB-3B66913D86B8}" srcOrd="0" destOrd="0" presId="urn:microsoft.com/office/officeart/2005/8/layout/lProcess2"/>
    <dgm:cxn modelId="{D0F6AAE5-CC4F-5847-AD77-37A74848A541}" type="presParOf" srcId="{54162D4F-7AEC-1C41-B3C5-EE557F4414E8}" destId="{162016DF-6092-6844-B78E-4A426B6216BB}" srcOrd="1" destOrd="0" presId="urn:microsoft.com/office/officeart/2005/8/layout/lProcess2"/>
    <dgm:cxn modelId="{6C1596C6-14E0-0743-8DAF-A1E851C5190F}" type="presParOf" srcId="{54162D4F-7AEC-1C41-B3C5-EE557F4414E8}" destId="{B19BEAAB-2B2E-D344-A1CF-650676E6838E}" srcOrd="2" destOrd="0" presId="urn:microsoft.com/office/officeart/2005/8/layout/lProcess2"/>
    <dgm:cxn modelId="{42C79F98-3C1B-BA41-B817-7285F29BB96E}" type="presParOf" srcId="{B19BEAAB-2B2E-D344-A1CF-650676E6838E}" destId="{4A11E933-B0CE-8845-9506-50B5B2FBE03D}" srcOrd="0" destOrd="0" presId="urn:microsoft.com/office/officeart/2005/8/layout/lProcess2"/>
    <dgm:cxn modelId="{DC480F64-8B72-D144-9806-B8585EDE54D9}" type="presParOf" srcId="{4A11E933-B0CE-8845-9506-50B5B2FBE03D}" destId="{8FD3CF28-C4CB-7241-A21A-CD64059781A7}" srcOrd="0" destOrd="0" presId="urn:microsoft.com/office/officeart/2005/8/layout/lProcess2"/>
    <dgm:cxn modelId="{F60E0D90-4184-CA4B-9F5D-8824BC0F3DCF}" type="presParOf" srcId="{4A11E933-B0CE-8845-9506-50B5B2FBE03D}" destId="{944D53C4-4D92-1C45-AD8C-8FF02E54FE85}" srcOrd="1" destOrd="0" presId="urn:microsoft.com/office/officeart/2005/8/layout/lProcess2"/>
    <dgm:cxn modelId="{7AEAD251-F94E-8C4B-A638-97CD7A600987}" type="presParOf" srcId="{4A11E933-B0CE-8845-9506-50B5B2FBE03D}" destId="{435751C7-8636-7142-9A7A-16AFB011FC98}" srcOrd="2" destOrd="0" presId="urn:microsoft.com/office/officeart/2005/8/layout/lProcess2"/>
    <dgm:cxn modelId="{C9386564-9AB9-2F47-864E-2BFB7559E1AA}" type="presParOf" srcId="{4A11E933-B0CE-8845-9506-50B5B2FBE03D}" destId="{FF2CC40D-B33E-7345-8AA4-C3028B1F65BC}" srcOrd="3" destOrd="0" presId="urn:microsoft.com/office/officeart/2005/8/layout/lProcess2"/>
    <dgm:cxn modelId="{853BDB96-487F-D041-B991-EA8C2D7EDF76}" type="presParOf" srcId="{4A11E933-B0CE-8845-9506-50B5B2FBE03D}" destId="{ED34BB70-5EE7-3347-974E-1C45A7D14F7F}" srcOrd="4" destOrd="0" presId="urn:microsoft.com/office/officeart/2005/8/layout/lProcess2"/>
    <dgm:cxn modelId="{EFDA881B-96E5-2940-AB64-7CDEBAE5EAEF}" type="presParOf" srcId="{3E57CA26-BEFC-9C45-9C73-0014F669D251}" destId="{FE00086B-EA93-BD44-BCF1-043A0D4DFD0F}" srcOrd="3" destOrd="0" presId="urn:microsoft.com/office/officeart/2005/8/layout/lProcess2"/>
    <dgm:cxn modelId="{D60AD77D-CF8D-2D43-B369-5E1DA8B280D0}" type="presParOf" srcId="{3E57CA26-BEFC-9C45-9C73-0014F669D251}" destId="{6DAD4ABC-E95E-2B49-80FD-AD64DB4E2324}" srcOrd="4" destOrd="0" presId="urn:microsoft.com/office/officeart/2005/8/layout/lProcess2"/>
    <dgm:cxn modelId="{E3BBAB7B-E547-FC4C-B2F0-8EC32A13DD39}" type="presParOf" srcId="{6DAD4ABC-E95E-2B49-80FD-AD64DB4E2324}" destId="{68E64D97-7D49-1248-A967-83F5A5CCB8C3}" srcOrd="0" destOrd="0" presId="urn:microsoft.com/office/officeart/2005/8/layout/lProcess2"/>
    <dgm:cxn modelId="{E0B66D84-6F85-8F41-A070-BFF869492CB3}" type="presParOf" srcId="{6DAD4ABC-E95E-2B49-80FD-AD64DB4E2324}" destId="{B8F92802-175F-344B-8285-823BBEF381AE}" srcOrd="1" destOrd="0" presId="urn:microsoft.com/office/officeart/2005/8/layout/lProcess2"/>
    <dgm:cxn modelId="{FEF0282C-2E3F-464D-8DFF-C89F4A3C2101}" type="presParOf" srcId="{6DAD4ABC-E95E-2B49-80FD-AD64DB4E2324}" destId="{6D8D397A-B2FC-EF49-BA2D-DAF9BEE1B655}" srcOrd="2" destOrd="0" presId="urn:microsoft.com/office/officeart/2005/8/layout/lProcess2"/>
    <dgm:cxn modelId="{62FB0AF6-13A9-5143-BC2F-458395C74799}" type="presParOf" srcId="{6D8D397A-B2FC-EF49-BA2D-DAF9BEE1B655}" destId="{54C64954-9CA4-7A4F-ACF3-D1462326F0E4}" srcOrd="0" destOrd="0" presId="urn:microsoft.com/office/officeart/2005/8/layout/lProcess2"/>
    <dgm:cxn modelId="{A754313A-13F3-FA4C-96CF-9DE4E3426FDA}" type="presParOf" srcId="{54C64954-9CA4-7A4F-ACF3-D1462326F0E4}" destId="{6C47B5A6-DC27-3449-A865-0DF505072546}" srcOrd="0" destOrd="0" presId="urn:microsoft.com/office/officeart/2005/8/layout/lProcess2"/>
    <dgm:cxn modelId="{6A26D58E-9679-624C-9A8E-8EE28DE02729}" type="presParOf" srcId="{54C64954-9CA4-7A4F-ACF3-D1462326F0E4}" destId="{3E860113-1AE5-4240-B488-87126DF3B334}" srcOrd="1" destOrd="0" presId="urn:microsoft.com/office/officeart/2005/8/layout/lProcess2"/>
    <dgm:cxn modelId="{B69DFC6E-9D3C-824F-8B72-A4EA1F119827}" type="presParOf" srcId="{54C64954-9CA4-7A4F-ACF3-D1462326F0E4}" destId="{378AC450-CA34-EB44-8BF5-B7A20FA2E081}" srcOrd="2" destOrd="0" presId="urn:microsoft.com/office/officeart/2005/8/layout/lProcess2"/>
    <dgm:cxn modelId="{1B595F91-1A77-F44E-AD55-373C164F67FA}" type="presParOf" srcId="{54C64954-9CA4-7A4F-ACF3-D1462326F0E4}" destId="{B6DF6B25-8CD5-7C4C-9C43-3972021D54BF}" srcOrd="3" destOrd="0" presId="urn:microsoft.com/office/officeart/2005/8/layout/lProcess2"/>
    <dgm:cxn modelId="{9854164E-4DA8-8E42-8B31-FF902579C7AF}" type="presParOf" srcId="{54C64954-9CA4-7A4F-ACF3-D1462326F0E4}" destId="{9C2BC4CB-0B42-4446-AED8-75103CAA9671}"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39ED30-D15F-7B4B-BA4E-00401E6A3FF5}">
      <dsp:nvSpPr>
        <dsp:cNvPr id="0" name=""/>
        <dsp:cNvSpPr/>
      </dsp:nvSpPr>
      <dsp:spPr>
        <a:xfrm>
          <a:off x="703" y="0"/>
          <a:ext cx="1829965" cy="35941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US" sz="4400" kern="1200" dirty="0" smtClean="0"/>
            <a:t>Name</a:t>
          </a:r>
          <a:endParaRPr lang="en-US" sz="4400" kern="1200" dirty="0"/>
        </a:p>
      </dsp:txBody>
      <dsp:txXfrm>
        <a:off x="703" y="0"/>
        <a:ext cx="1829965" cy="1078230"/>
      </dsp:txXfrm>
    </dsp:sp>
    <dsp:sp modelId="{8346BAEF-26F3-D947-949D-907B72A95579}">
      <dsp:nvSpPr>
        <dsp:cNvPr id="0" name=""/>
        <dsp:cNvSpPr/>
      </dsp:nvSpPr>
      <dsp:spPr>
        <a:xfrm>
          <a:off x="183700" y="1078318"/>
          <a:ext cx="1463972" cy="5235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Manifest v2</a:t>
          </a:r>
          <a:br>
            <a:rPr lang="en-US" sz="1200" kern="1200" dirty="0" smtClean="0"/>
          </a:br>
          <a:endParaRPr lang="en-US" sz="1200" kern="1200" dirty="0"/>
        </a:p>
      </dsp:txBody>
      <dsp:txXfrm>
        <a:off x="199035" y="1093653"/>
        <a:ext cx="1433302" cy="492914"/>
      </dsp:txXfrm>
    </dsp:sp>
    <dsp:sp modelId="{7743894A-29F8-4D4B-817F-C6DCC795E7B5}">
      <dsp:nvSpPr>
        <dsp:cNvPr id="0" name=""/>
        <dsp:cNvSpPr/>
      </dsp:nvSpPr>
      <dsp:spPr>
        <a:xfrm>
          <a:off x="183700" y="1682453"/>
          <a:ext cx="1463972" cy="5235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Cloud </a:t>
          </a:r>
          <a:r>
            <a:rPr lang="en-US" sz="1200" kern="1200" dirty="0" err="1" smtClean="0"/>
            <a:t>Config</a:t>
          </a:r>
          <a:endParaRPr lang="en-US" sz="1200" kern="1200" dirty="0"/>
        </a:p>
      </dsp:txBody>
      <dsp:txXfrm>
        <a:off x="199035" y="1697788"/>
        <a:ext cx="1433302" cy="492914"/>
      </dsp:txXfrm>
    </dsp:sp>
    <dsp:sp modelId="{776D7585-7685-7246-9CA6-2F983B74CB13}">
      <dsp:nvSpPr>
        <dsp:cNvPr id="0" name=""/>
        <dsp:cNvSpPr/>
      </dsp:nvSpPr>
      <dsp:spPr>
        <a:xfrm>
          <a:off x="183700" y="2286588"/>
          <a:ext cx="1463972" cy="5235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AZ’s</a:t>
          </a:r>
          <a:endParaRPr lang="en-US" sz="1200" kern="1200" dirty="0"/>
        </a:p>
      </dsp:txBody>
      <dsp:txXfrm>
        <a:off x="199035" y="2301923"/>
        <a:ext cx="1433302" cy="492914"/>
      </dsp:txXfrm>
    </dsp:sp>
    <dsp:sp modelId="{6B3324EA-B4BE-174F-9CC9-C88EE006624A}">
      <dsp:nvSpPr>
        <dsp:cNvPr id="0" name=""/>
        <dsp:cNvSpPr/>
      </dsp:nvSpPr>
      <dsp:spPr>
        <a:xfrm>
          <a:off x="183700" y="2890724"/>
          <a:ext cx="1463972" cy="5235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Links</a:t>
          </a:r>
          <a:endParaRPr lang="en-US" sz="1200" kern="1200" dirty="0"/>
        </a:p>
      </dsp:txBody>
      <dsp:txXfrm>
        <a:off x="199035" y="2906059"/>
        <a:ext cx="1433302" cy="492914"/>
      </dsp:txXfrm>
    </dsp:sp>
    <dsp:sp modelId="{BF28D489-B59F-974A-9EAB-3B66913D86B8}">
      <dsp:nvSpPr>
        <dsp:cNvPr id="0" name=""/>
        <dsp:cNvSpPr/>
      </dsp:nvSpPr>
      <dsp:spPr>
        <a:xfrm>
          <a:off x="1967917" y="0"/>
          <a:ext cx="1829965" cy="35941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US" sz="4400" kern="1200" dirty="0" smtClean="0"/>
            <a:t>What</a:t>
          </a:r>
          <a:endParaRPr lang="en-US" sz="4400" kern="1200" dirty="0"/>
        </a:p>
      </dsp:txBody>
      <dsp:txXfrm>
        <a:off x="1967917" y="0"/>
        <a:ext cx="1829965" cy="1078230"/>
      </dsp:txXfrm>
    </dsp:sp>
    <dsp:sp modelId="{8FD3CF28-C4CB-7241-A21A-CD64059781A7}">
      <dsp:nvSpPr>
        <dsp:cNvPr id="0" name=""/>
        <dsp:cNvSpPr/>
      </dsp:nvSpPr>
      <dsp:spPr>
        <a:xfrm>
          <a:off x="2150913" y="1078875"/>
          <a:ext cx="1463972" cy="51788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Realignment of Manifest</a:t>
          </a:r>
          <a:endParaRPr lang="en-US" sz="1200" kern="1200" dirty="0"/>
        </a:p>
      </dsp:txBody>
      <dsp:txXfrm>
        <a:off x="2166081" y="1094043"/>
        <a:ext cx="1433636" cy="487544"/>
      </dsp:txXfrm>
    </dsp:sp>
    <dsp:sp modelId="{435751C7-8636-7142-9A7A-16AFB011FC98}">
      <dsp:nvSpPr>
        <dsp:cNvPr id="0" name=""/>
        <dsp:cNvSpPr/>
      </dsp:nvSpPr>
      <dsp:spPr>
        <a:xfrm>
          <a:off x="2150913" y="1676429"/>
          <a:ext cx="1463972" cy="51788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Factor-out </a:t>
          </a:r>
          <a:r>
            <a:rPr lang="en-US" sz="1200" kern="1200" dirty="0" err="1" smtClean="0"/>
            <a:t>IaaS</a:t>
          </a:r>
          <a:r>
            <a:rPr lang="en-US" sz="1200" kern="1200" dirty="0" smtClean="0"/>
            <a:t> -specific </a:t>
          </a:r>
          <a:r>
            <a:rPr lang="en-US" sz="1200" kern="1200" dirty="0" err="1" smtClean="0"/>
            <a:t>config</a:t>
          </a:r>
          <a:endParaRPr lang="en-US" sz="1200" kern="1200" dirty="0"/>
        </a:p>
      </dsp:txBody>
      <dsp:txXfrm>
        <a:off x="2166081" y="1691597"/>
        <a:ext cx="1433636" cy="487544"/>
      </dsp:txXfrm>
    </dsp:sp>
    <dsp:sp modelId="{ED34BB70-5EE7-3347-974E-1C45A7D14F7F}">
      <dsp:nvSpPr>
        <dsp:cNvPr id="0" name=""/>
        <dsp:cNvSpPr/>
      </dsp:nvSpPr>
      <dsp:spPr>
        <a:xfrm>
          <a:off x="2150913" y="2273984"/>
          <a:ext cx="1463972" cy="11397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New First-class Concept</a:t>
          </a:r>
        </a:p>
      </dsp:txBody>
      <dsp:txXfrm>
        <a:off x="2184296" y="2307367"/>
        <a:ext cx="1397206" cy="1073000"/>
      </dsp:txXfrm>
    </dsp:sp>
    <dsp:sp modelId="{68E64D97-7D49-1248-A967-83F5A5CCB8C3}">
      <dsp:nvSpPr>
        <dsp:cNvPr id="0" name=""/>
        <dsp:cNvSpPr/>
      </dsp:nvSpPr>
      <dsp:spPr>
        <a:xfrm>
          <a:off x="3935130" y="0"/>
          <a:ext cx="1829965" cy="35941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US" sz="4400" kern="1200" dirty="0" smtClean="0"/>
            <a:t>Why</a:t>
          </a:r>
          <a:endParaRPr lang="en-US" sz="4400" kern="1200" dirty="0"/>
        </a:p>
      </dsp:txBody>
      <dsp:txXfrm>
        <a:off x="3935130" y="0"/>
        <a:ext cx="1829965" cy="1078230"/>
      </dsp:txXfrm>
    </dsp:sp>
    <dsp:sp modelId="{6C47B5A6-DC27-3449-A865-0DF505072546}">
      <dsp:nvSpPr>
        <dsp:cNvPr id="0" name=""/>
        <dsp:cNvSpPr/>
      </dsp:nvSpPr>
      <dsp:spPr>
        <a:xfrm>
          <a:off x="4118126" y="1078318"/>
          <a:ext cx="1463972" cy="5235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Easier to create &amp; maintain</a:t>
          </a:r>
          <a:endParaRPr lang="en-US" sz="1200" kern="1200" dirty="0"/>
        </a:p>
      </dsp:txBody>
      <dsp:txXfrm>
        <a:off x="4133461" y="1093653"/>
        <a:ext cx="1433302" cy="492914"/>
      </dsp:txXfrm>
    </dsp:sp>
    <dsp:sp modelId="{378AC450-CA34-EB44-8BF5-B7A20FA2E081}">
      <dsp:nvSpPr>
        <dsp:cNvPr id="0" name=""/>
        <dsp:cNvSpPr/>
      </dsp:nvSpPr>
      <dsp:spPr>
        <a:xfrm>
          <a:off x="4118126" y="1682453"/>
          <a:ext cx="1463972" cy="5235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Same Manifest across </a:t>
          </a:r>
          <a:r>
            <a:rPr lang="en-US" sz="1200" kern="1200" dirty="0" err="1" smtClean="0"/>
            <a:t>IaaS</a:t>
          </a:r>
          <a:r>
            <a:rPr lang="en-US" sz="1200" kern="1200" dirty="0" smtClean="0"/>
            <a:t> types</a:t>
          </a:r>
          <a:endParaRPr lang="en-US" sz="1200" kern="1200" dirty="0"/>
        </a:p>
      </dsp:txBody>
      <dsp:txXfrm>
        <a:off x="4133461" y="1697788"/>
        <a:ext cx="1433302" cy="492914"/>
      </dsp:txXfrm>
    </dsp:sp>
    <dsp:sp modelId="{9C2BC4CB-0B42-4446-AED8-75103CAA9671}">
      <dsp:nvSpPr>
        <dsp:cNvPr id="0" name=""/>
        <dsp:cNvSpPr/>
      </dsp:nvSpPr>
      <dsp:spPr>
        <a:xfrm>
          <a:off x="4118126" y="2286588"/>
          <a:ext cx="1463972" cy="5235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Simplifies, Clarifies Intent</a:t>
          </a:r>
          <a:endParaRPr lang="en-US" sz="1200" kern="1200" dirty="0"/>
        </a:p>
      </dsp:txBody>
      <dsp:txXfrm>
        <a:off x="4133461" y="2301923"/>
        <a:ext cx="1433302" cy="492914"/>
      </dsp:txXfrm>
    </dsp:sp>
    <dsp:sp modelId="{7F5AB506-B891-214C-AE44-82520A757167}">
      <dsp:nvSpPr>
        <dsp:cNvPr id="0" name=""/>
        <dsp:cNvSpPr/>
      </dsp:nvSpPr>
      <dsp:spPr>
        <a:xfrm>
          <a:off x="4118126" y="2890724"/>
          <a:ext cx="1463972" cy="52358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err="1" smtClean="0"/>
            <a:t>Enapsulate</a:t>
          </a:r>
          <a:r>
            <a:rPr lang="en-US" sz="1200" kern="1200" dirty="0" smtClean="0"/>
            <a:t>, Name, and Share </a:t>
          </a:r>
          <a:r>
            <a:rPr lang="en-US" sz="1200" kern="1200" dirty="0" err="1" smtClean="0"/>
            <a:t>config</a:t>
          </a:r>
          <a:endParaRPr lang="en-US" sz="1200" kern="1200" dirty="0"/>
        </a:p>
      </dsp:txBody>
      <dsp:txXfrm>
        <a:off x="4133461" y="2906059"/>
        <a:ext cx="1433302" cy="4929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39ED30-D15F-7B4B-BA4E-00401E6A3FF5}">
      <dsp:nvSpPr>
        <dsp:cNvPr id="0" name=""/>
        <dsp:cNvSpPr/>
      </dsp:nvSpPr>
      <dsp:spPr>
        <a:xfrm>
          <a:off x="703" y="0"/>
          <a:ext cx="1829965" cy="35941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US" sz="4400" kern="1200" dirty="0" smtClean="0"/>
            <a:t>Name</a:t>
          </a:r>
          <a:endParaRPr lang="en-US" sz="4400" kern="1200" dirty="0"/>
        </a:p>
      </dsp:txBody>
      <dsp:txXfrm>
        <a:off x="703" y="0"/>
        <a:ext cx="1829965" cy="1078230"/>
      </dsp:txXfrm>
    </dsp:sp>
    <dsp:sp modelId="{8346BAEF-26F3-D947-949D-907B72A95579}">
      <dsp:nvSpPr>
        <dsp:cNvPr id="0" name=""/>
        <dsp:cNvSpPr/>
      </dsp:nvSpPr>
      <dsp:spPr>
        <a:xfrm>
          <a:off x="183700" y="1078537"/>
          <a:ext cx="1463972" cy="7060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Runtime </a:t>
          </a:r>
          <a:r>
            <a:rPr lang="en-US" sz="1200" kern="1200" dirty="0" err="1" smtClean="0"/>
            <a:t>Config</a:t>
          </a:r>
          <a:endParaRPr lang="en-US" sz="1200" kern="1200" dirty="0"/>
        </a:p>
      </dsp:txBody>
      <dsp:txXfrm>
        <a:off x="204381" y="1099218"/>
        <a:ext cx="1422610" cy="664734"/>
      </dsp:txXfrm>
    </dsp:sp>
    <dsp:sp modelId="{BB3CB915-8D6F-8247-BEF4-E7F5F9E33119}">
      <dsp:nvSpPr>
        <dsp:cNvPr id="0" name=""/>
        <dsp:cNvSpPr/>
      </dsp:nvSpPr>
      <dsp:spPr>
        <a:xfrm>
          <a:off x="183700" y="1893264"/>
          <a:ext cx="1463972" cy="7060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Renaming, Migrating Jobs</a:t>
          </a:r>
          <a:endParaRPr lang="en-US" sz="1200" kern="1200" dirty="0"/>
        </a:p>
      </dsp:txBody>
      <dsp:txXfrm>
        <a:off x="204381" y="1913945"/>
        <a:ext cx="1422610" cy="664734"/>
      </dsp:txXfrm>
    </dsp:sp>
    <dsp:sp modelId="{948FB6B9-C8BB-6543-9EC5-519BA48AE6DC}">
      <dsp:nvSpPr>
        <dsp:cNvPr id="0" name=""/>
        <dsp:cNvSpPr/>
      </dsp:nvSpPr>
      <dsp:spPr>
        <a:xfrm>
          <a:off x="183700" y="2707991"/>
          <a:ext cx="1463972" cy="7060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Orphaned Disk </a:t>
          </a:r>
          <a:r>
            <a:rPr lang="en-US" sz="1200" kern="1200" dirty="0" err="1" smtClean="0"/>
            <a:t>mgmt</a:t>
          </a:r>
          <a:endParaRPr lang="en-US" sz="1200" kern="1200" dirty="0"/>
        </a:p>
      </dsp:txBody>
      <dsp:txXfrm>
        <a:off x="204381" y="2728672"/>
        <a:ext cx="1422610" cy="664734"/>
      </dsp:txXfrm>
    </dsp:sp>
    <dsp:sp modelId="{BF28D489-B59F-974A-9EAB-3B66913D86B8}">
      <dsp:nvSpPr>
        <dsp:cNvPr id="0" name=""/>
        <dsp:cNvSpPr/>
      </dsp:nvSpPr>
      <dsp:spPr>
        <a:xfrm>
          <a:off x="1967917" y="0"/>
          <a:ext cx="1829965" cy="35941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US" sz="4400" kern="1200" dirty="0" smtClean="0"/>
            <a:t>What</a:t>
          </a:r>
          <a:endParaRPr lang="en-US" sz="4400" kern="1200" dirty="0"/>
        </a:p>
      </dsp:txBody>
      <dsp:txXfrm>
        <a:off x="1967917" y="0"/>
        <a:ext cx="1829965" cy="1078230"/>
      </dsp:txXfrm>
    </dsp:sp>
    <dsp:sp modelId="{8FD3CF28-C4CB-7241-A21A-CD64059781A7}">
      <dsp:nvSpPr>
        <dsp:cNvPr id="0" name=""/>
        <dsp:cNvSpPr/>
      </dsp:nvSpPr>
      <dsp:spPr>
        <a:xfrm>
          <a:off x="2150913" y="1078532"/>
          <a:ext cx="1463972" cy="71636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Add-on </a:t>
          </a:r>
          <a:r>
            <a:rPr lang="en-US" sz="1200" kern="1200" dirty="0" err="1" smtClean="0"/>
            <a:t>config</a:t>
          </a:r>
          <a:r>
            <a:rPr lang="en-US" sz="1200" kern="1200" dirty="0" smtClean="0"/>
            <a:t> for </a:t>
          </a:r>
          <a:r>
            <a:rPr lang="en-US" sz="1200" kern="1200" dirty="0" err="1" smtClean="0"/>
            <a:t>Add’l</a:t>
          </a:r>
          <a:r>
            <a:rPr lang="en-US" sz="1200" kern="1200" dirty="0" smtClean="0"/>
            <a:t> Agents</a:t>
          </a:r>
          <a:br>
            <a:rPr lang="en-US" sz="1200" kern="1200" dirty="0" smtClean="0"/>
          </a:br>
          <a:endParaRPr lang="en-US" sz="1200" kern="1200" dirty="0"/>
        </a:p>
      </dsp:txBody>
      <dsp:txXfrm>
        <a:off x="2171895" y="1099514"/>
        <a:ext cx="1422008" cy="674399"/>
      </dsp:txXfrm>
    </dsp:sp>
    <dsp:sp modelId="{435751C7-8636-7142-9A7A-16AFB011FC98}">
      <dsp:nvSpPr>
        <dsp:cNvPr id="0" name=""/>
        <dsp:cNvSpPr/>
      </dsp:nvSpPr>
      <dsp:spPr>
        <a:xfrm>
          <a:off x="2150913" y="1905105"/>
          <a:ext cx="1463972" cy="716363"/>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Option for changing Instance Groups with AZ feature</a:t>
          </a:r>
          <a:endParaRPr lang="en-US" sz="1200" kern="1200" dirty="0"/>
        </a:p>
      </dsp:txBody>
      <dsp:txXfrm>
        <a:off x="2171895" y="1926087"/>
        <a:ext cx="1422008" cy="674399"/>
      </dsp:txXfrm>
    </dsp:sp>
    <dsp:sp modelId="{ED34BB70-5EE7-3347-974E-1C45A7D14F7F}">
      <dsp:nvSpPr>
        <dsp:cNvPr id="0" name=""/>
        <dsp:cNvSpPr/>
      </dsp:nvSpPr>
      <dsp:spPr>
        <a:xfrm>
          <a:off x="2150913" y="2731678"/>
          <a:ext cx="1463972" cy="6824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Manage Persistent disks after VM is destroyed.</a:t>
          </a:r>
        </a:p>
      </dsp:txBody>
      <dsp:txXfrm>
        <a:off x="2170900" y="2751665"/>
        <a:ext cx="1423998" cy="642440"/>
      </dsp:txXfrm>
    </dsp:sp>
    <dsp:sp modelId="{68E64D97-7D49-1248-A967-83F5A5CCB8C3}">
      <dsp:nvSpPr>
        <dsp:cNvPr id="0" name=""/>
        <dsp:cNvSpPr/>
      </dsp:nvSpPr>
      <dsp:spPr>
        <a:xfrm>
          <a:off x="3935130" y="0"/>
          <a:ext cx="1829965" cy="359410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US" sz="4400" kern="1200" dirty="0" smtClean="0"/>
            <a:t>Why</a:t>
          </a:r>
          <a:endParaRPr lang="en-US" sz="4400" kern="1200" dirty="0"/>
        </a:p>
      </dsp:txBody>
      <dsp:txXfrm>
        <a:off x="3935130" y="0"/>
        <a:ext cx="1829965" cy="1078230"/>
      </dsp:txXfrm>
    </dsp:sp>
    <dsp:sp modelId="{6C47B5A6-DC27-3449-A865-0DF505072546}">
      <dsp:nvSpPr>
        <dsp:cNvPr id="0" name=""/>
        <dsp:cNvSpPr/>
      </dsp:nvSpPr>
      <dsp:spPr>
        <a:xfrm>
          <a:off x="4118126" y="1078537"/>
          <a:ext cx="1463972" cy="7060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Incremental Path for enhancing VMs</a:t>
          </a:r>
          <a:endParaRPr lang="en-US" sz="1200" kern="1200" dirty="0"/>
        </a:p>
      </dsp:txBody>
      <dsp:txXfrm>
        <a:off x="4138807" y="1099218"/>
        <a:ext cx="1422610" cy="664734"/>
      </dsp:txXfrm>
    </dsp:sp>
    <dsp:sp modelId="{378AC450-CA34-EB44-8BF5-B7A20FA2E081}">
      <dsp:nvSpPr>
        <dsp:cNvPr id="0" name=""/>
        <dsp:cNvSpPr/>
      </dsp:nvSpPr>
      <dsp:spPr>
        <a:xfrm>
          <a:off x="4118126" y="1893264"/>
          <a:ext cx="1463972" cy="7060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a:t>
          </a:r>
          <a:endParaRPr lang="en-US" sz="1200" kern="1200" dirty="0"/>
        </a:p>
      </dsp:txBody>
      <dsp:txXfrm>
        <a:off x="4138807" y="1913945"/>
        <a:ext cx="1422610" cy="664734"/>
      </dsp:txXfrm>
    </dsp:sp>
    <dsp:sp modelId="{9C2BC4CB-0B42-4446-AED8-75103CAA9671}">
      <dsp:nvSpPr>
        <dsp:cNvPr id="0" name=""/>
        <dsp:cNvSpPr/>
      </dsp:nvSpPr>
      <dsp:spPr>
        <a:xfrm>
          <a:off x="4118126" y="2707991"/>
          <a:ext cx="1463972" cy="70609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lvl="0" algn="ctr" defTabSz="533400">
            <a:lnSpc>
              <a:spcPct val="90000"/>
            </a:lnSpc>
            <a:spcBef>
              <a:spcPct val="0"/>
            </a:spcBef>
            <a:spcAft>
              <a:spcPct val="35000"/>
            </a:spcAft>
          </a:pPr>
          <a:r>
            <a:rPr lang="en-US" sz="1200" kern="1200" dirty="0" smtClean="0"/>
            <a:t>Disk can be reused or data migrated</a:t>
          </a:r>
          <a:endParaRPr lang="en-US" sz="1200" kern="1200" dirty="0"/>
        </a:p>
      </dsp:txBody>
      <dsp:txXfrm>
        <a:off x="4138807" y="2728672"/>
        <a:ext cx="1422610" cy="664734"/>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55107845"/>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29" name="Shape 2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39" name="Shape 2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160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161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162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163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165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solidFill>
                  <a:prstClr val="black"/>
                </a:solidFill>
                <a:latin typeface="Calibri"/>
              </a:rPr>
              <a:pPr/>
              <a:t>169</a:t>
            </a:fld>
            <a:endParaRPr lang="en-US">
              <a:solidFill>
                <a:prstClr val="black"/>
              </a:solidFill>
              <a:latin typeface="Calibri"/>
            </a:endParaRPr>
          </a:p>
        </p:txBody>
      </p:sp>
    </p:spTree>
    <p:extLst>
      <p:ext uri="{BB962C8B-B14F-4D97-AF65-F5344CB8AC3E}">
        <p14:creationId xmlns:p14="http://schemas.microsoft.com/office/powerpoint/2010/main" val="36430126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Cambria"/>
                <a:ea typeface="ＭＳ 明朝"/>
                <a:cs typeface="Times New Roman"/>
              </a:rPr>
              <a:t>In many organizations, provisioning of data and messaging services for applications can take weeks, if not months because of the number of teams, administrators and exchange of credentials involved. We are striving to address this problem by providing a common model for services deployment via Pivotal Cloud Foundry that developers can easily find and their applications bind to – and scale those services as needed.</a:t>
            </a:r>
          </a:p>
          <a:p>
            <a:pPr defTabSz="461543">
              <a:defRPr/>
            </a:pPr>
            <a:endParaRPr lang="en-US" dirty="0" smtClean="0"/>
          </a:p>
          <a:p>
            <a:pPr defTabSz="461543">
              <a:defRPr/>
            </a:pPr>
            <a:r>
              <a:rPr lang="en-US" dirty="0" smtClean="0"/>
              <a:t>PCF Services allow administrators to provide pre-defined database and middleware services, and this gives developers the ability to rapidly deploy a software product from a menu of options without the typical slow and manual provisioning process. This is also done in a consistent and supportable way. PCF Services are managed and operated ‘as a Service,’ and this means they are automatically configured upon request. The provisioning process also incorporates full lifecycle management support, like software updates and patching.</a:t>
            </a:r>
          </a:p>
          <a:p>
            <a:endParaRPr lang="en-US" dirty="0" smtClean="0"/>
          </a:p>
          <a:p>
            <a:r>
              <a:rPr lang="en-US" dirty="0" smtClean="0"/>
              <a:t>This automation removes the overhead from developers, who are often saddled with service configuration responsibility. It makes administrators’ lives easier and addresses security risks by standardizing how services are configured and used.</a:t>
            </a:r>
          </a:p>
          <a:p>
            <a:endParaRPr lang="en-US" dirty="0" smtClean="0"/>
          </a:p>
          <a:p>
            <a:pPr marL="285725" indent="-285725" defTabSz="457158">
              <a:buFont typeface="Arial"/>
              <a:buChar char="•"/>
              <a:defRPr/>
            </a:pPr>
            <a:endParaRPr lang="en-US" dirty="0" smtClean="0"/>
          </a:p>
          <a:p>
            <a:pPr marL="0" indent="0" defTabSz="457158">
              <a:buFont typeface="Arial"/>
              <a:buNone/>
              <a:defRPr/>
            </a:pPr>
            <a:r>
              <a:rPr lang="en-US" b="1" dirty="0" smtClean="0"/>
              <a:t>Transition</a:t>
            </a:r>
            <a:r>
              <a:rPr lang="en-US" dirty="0" smtClean="0"/>
              <a:t>: An important thing to point out is the</a:t>
            </a:r>
            <a:r>
              <a:rPr lang="en-US" baseline="0" dirty="0" smtClean="0"/>
              <a:t> fact that </a:t>
            </a:r>
            <a:r>
              <a:rPr lang="en-US" dirty="0" smtClean="0"/>
              <a:t>MySQL and</a:t>
            </a:r>
            <a:r>
              <a:rPr lang="en-US" baseline="0" dirty="0" smtClean="0"/>
              <a:t> the others </a:t>
            </a:r>
            <a:r>
              <a:rPr lang="en-US" dirty="0" smtClean="0"/>
              <a:t>Pivotal Services are enterprise</a:t>
            </a:r>
            <a:r>
              <a:rPr lang="en-US" baseline="0" dirty="0" smtClean="0"/>
              <a:t> ready, what do we mean by that?</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solidFill>
                  <a:prstClr val="black"/>
                </a:solidFill>
                <a:latin typeface="Calibri"/>
              </a:rPr>
              <a:pPr/>
              <a:t>170</a:t>
            </a:fld>
            <a:endParaRPr lang="en-US">
              <a:solidFill>
                <a:prstClr val="black"/>
              </a:solidFill>
              <a:latin typeface="Calibri"/>
            </a:endParaRPr>
          </a:p>
        </p:txBody>
      </p:sp>
    </p:spTree>
    <p:extLst>
      <p:ext uri="{BB962C8B-B14F-4D97-AF65-F5344CB8AC3E}">
        <p14:creationId xmlns:p14="http://schemas.microsoft.com/office/powerpoint/2010/main" val="289923193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sz="1200" dirty="0" smtClean="0">
                <a:solidFill>
                  <a:srgbClr val="222222"/>
                </a:solidFill>
              </a:rPr>
              <a:t>Each service should offer some form of redundancy in the event of a component failure</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2. </a:t>
            </a:r>
            <a:r>
              <a:rPr lang="en-US" sz="1200" dirty="0" smtClean="0">
                <a:solidFill>
                  <a:srgbClr val="222222"/>
                </a:solidFill>
              </a:rPr>
              <a:t>Support for a service to be deployed across multiple availability zones</a:t>
            </a:r>
          </a:p>
          <a:p>
            <a:endParaRPr lang="en-US" dirty="0" smtClean="0"/>
          </a:p>
        </p:txBody>
      </p:sp>
      <p:sp>
        <p:nvSpPr>
          <p:cNvPr id="4" name="Slide Number Placeholder 3"/>
          <p:cNvSpPr>
            <a:spLocks noGrp="1"/>
          </p:cNvSpPr>
          <p:nvPr>
            <p:ph type="sldNum" sz="quarter" idx="10"/>
          </p:nvPr>
        </p:nvSpPr>
        <p:spPr/>
        <p:txBody>
          <a:bodyPr/>
          <a:lstStyle/>
          <a:p>
            <a:fld id="{19B87A38-3CEC-41F8-9B8A-7D549F200228}" type="slidenum">
              <a:rPr lang="en-US" smtClean="0">
                <a:solidFill>
                  <a:prstClr val="black"/>
                </a:solidFill>
                <a:latin typeface="Calibri"/>
              </a:rPr>
              <a:pPr/>
              <a:t>171</a:t>
            </a:fld>
            <a:endParaRPr lang="en-US">
              <a:solidFill>
                <a:prstClr val="black"/>
              </a:solidFill>
              <a:latin typeface="Calibri"/>
            </a:endParaRPr>
          </a:p>
        </p:txBody>
      </p:sp>
    </p:spTree>
    <p:extLst>
      <p:ext uri="{BB962C8B-B14F-4D97-AF65-F5344CB8AC3E}">
        <p14:creationId xmlns:p14="http://schemas.microsoft.com/office/powerpoint/2010/main" val="298205892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172</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25" lvl="1" indent="-285725" defTabSz="457158">
              <a:buFont typeface="Arial"/>
              <a:buChar char="•"/>
              <a:defRPr/>
            </a:pPr>
            <a:r>
              <a:rPr lang="en-US" dirty="0" smtClean="0"/>
              <a:t>Deployed with a multi-node cluster; </a:t>
            </a:r>
            <a:r>
              <a:rPr lang="en-US" sz="1100" dirty="0" smtClean="0"/>
              <a:t>Balanced across Availability zones</a:t>
            </a:r>
            <a:endParaRPr lang="en-US" dirty="0" smtClean="0">
              <a:solidFill>
                <a:srgbClr val="4D4D4D"/>
              </a:solidFill>
            </a:endParaRPr>
          </a:p>
          <a:p>
            <a:pPr marL="285725" indent="-285725">
              <a:buFont typeface="Arial"/>
              <a:buChar char="•"/>
            </a:pPr>
            <a:r>
              <a:rPr lang="en-US" dirty="0" smtClean="0"/>
              <a:t>Highly Available</a:t>
            </a:r>
          </a:p>
          <a:p>
            <a:pPr marL="285725" indent="-285725">
              <a:buFont typeface="Arial"/>
              <a:buChar char="•"/>
            </a:pPr>
            <a:r>
              <a:rPr lang="en-US" dirty="0" smtClean="0"/>
              <a:t>Data replication</a:t>
            </a:r>
          </a:p>
          <a:p>
            <a:pPr marL="285725" indent="-285725">
              <a:buFont typeface="Arial"/>
              <a:buChar char="•"/>
            </a:pPr>
            <a:r>
              <a:rPr lang="en-US" dirty="0" smtClean="0"/>
              <a:t>Failover functionality</a:t>
            </a:r>
          </a:p>
          <a:p>
            <a:pPr marL="285725" indent="-285725">
              <a:buFont typeface="Arial"/>
              <a:buChar char="•"/>
            </a:pPr>
            <a:r>
              <a:rPr lang="en-US" dirty="0" smtClean="0"/>
              <a:t>Customizable plans</a:t>
            </a:r>
          </a:p>
          <a:p>
            <a:pPr marL="285725" indent="-285725" defTabSz="457158">
              <a:buFont typeface="Arial"/>
              <a:buChar char="•"/>
              <a:defRPr/>
            </a:pPr>
            <a:r>
              <a:rPr lang="en-US" dirty="0" smtClean="0"/>
              <a:t>Secure - Different credentials to each application, operators</a:t>
            </a:r>
            <a:r>
              <a:rPr lang="en-US" baseline="0" dirty="0" smtClean="0"/>
              <a:t> </a:t>
            </a:r>
            <a:r>
              <a:rPr lang="en-US" dirty="0" smtClean="0"/>
              <a:t>can revoke access selectively!</a:t>
            </a:r>
          </a:p>
        </p:txBody>
      </p:sp>
      <p:sp>
        <p:nvSpPr>
          <p:cNvPr id="4" name="Slide Number Placeholder 3"/>
          <p:cNvSpPr>
            <a:spLocks noGrp="1"/>
          </p:cNvSpPr>
          <p:nvPr>
            <p:ph type="sldNum" sz="quarter" idx="10"/>
          </p:nvPr>
        </p:nvSpPr>
        <p:spPr/>
        <p:txBody>
          <a:bodyPr/>
          <a:lstStyle/>
          <a:p>
            <a:fld id="{19B87A38-3CEC-41F8-9B8A-7D549F200228}" type="slidenum">
              <a:rPr lang="en-US" smtClean="0">
                <a:solidFill>
                  <a:prstClr val="black"/>
                </a:solidFill>
                <a:latin typeface="Calibri"/>
              </a:rPr>
              <a:pPr/>
              <a:t>173</a:t>
            </a:fld>
            <a:endParaRPr lang="en-US">
              <a:solidFill>
                <a:prstClr val="black"/>
              </a:solidFill>
              <a:latin typeface="Calibri"/>
            </a:endParaRPr>
          </a:p>
        </p:txBody>
      </p:sp>
    </p:spTree>
    <p:extLst>
      <p:ext uri="{BB962C8B-B14F-4D97-AF65-F5344CB8AC3E}">
        <p14:creationId xmlns:p14="http://schemas.microsoft.com/office/powerpoint/2010/main" val="2982058925"/>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One of the great things about Pivotal Cloud Foundry® (PCF) is how easy it is for 3rd parties to add in new capabilities. In particular, by using the Operations Manager to easily import, install and expose new services to users of the platform.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What: </a:t>
            </a:r>
            <a:r>
              <a:rPr lang="en-US" dirty="0" smtClean="0"/>
              <a:t>What these services are, are tiles that you can easily import into the Ops Manager and implement new services within PCF that are provided by our third party partners. These are other products that are developed by other people, but can be deployed in and managed by Cloud Foundry under the control of the Ops Manager.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Why</a:t>
            </a:r>
            <a:r>
              <a:rPr lang="en-US" dirty="0" smtClean="0"/>
              <a:t>: Why would you want to do this? This means that you can easily implement these new services in your environment, you can run them on a variety of platforms depending on the particular service itself, and you can still get commercial support from those providers. They’re providing a different way to deliver their product to you and to your developers and operations teams, an easy way to consume from the PCF console.</a:t>
            </a:r>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174</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3 way to get your own services in PCF</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Service broker - A service broker is a set of 5 REST endpoints that implement the lifecycle of developers interacting with a service.   A service broker can run on PCF, or anywhere else, and it’s URL is registered with PCF.  Most customers create service brokers for existing enterprise services that are managed externally but are used by many applications, like an Oracle database or a message broker.  Most PCF products also create a service broker as part of the installation.  Note that service brokers do not act as a proxy between an application and the service.  All application and service communication is direct via the native protocol (JDBC, JMS, etc.). </a:t>
            </a:r>
          </a:p>
          <a:p>
            <a:endParaRPr lang="en-US" dirty="0" smtClean="0"/>
          </a:p>
          <a:p>
            <a:endParaRPr lang="en-US" dirty="0" smtClean="0"/>
          </a:p>
          <a:p>
            <a:r>
              <a:rPr lang="en-US" dirty="0" smtClean="0"/>
              <a:t>2. Note that most PCF products ultimately expose themselves as services in Elastic Runtime, but this is not always the case (ex. Ops Metrics).</a:t>
            </a:r>
          </a:p>
          <a:p>
            <a:endParaRPr lang="en-US" dirty="0" smtClean="0"/>
          </a:p>
          <a:p>
            <a:endParaRPr lang="en-US" dirty="0" smtClean="0"/>
          </a:p>
          <a:p>
            <a:r>
              <a:rPr lang="en-US" dirty="0" smtClean="0"/>
              <a:t>3. </a:t>
            </a:r>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175</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0"/>
              </a:spcBef>
              <a:buClr>
                <a:schemeClr val="lt2"/>
              </a:buClr>
              <a:buSzPct val="110000"/>
              <a:buFont typeface="Arial"/>
              <a:buNone/>
            </a:pPr>
            <a:r>
              <a:rPr lang="en-US" sz="1000" b="1" dirty="0" smtClean="0">
                <a:solidFill>
                  <a:srgbClr val="222222"/>
                </a:solidFill>
              </a:rPr>
              <a:t>How does this approach work?</a:t>
            </a:r>
          </a:p>
          <a:p>
            <a:pPr marL="457200" indent="-228600">
              <a:lnSpc>
                <a:spcPct val="115000"/>
              </a:lnSpc>
              <a:spcBef>
                <a:spcPts val="0"/>
              </a:spcBef>
              <a:buClr>
                <a:srgbClr val="222222"/>
              </a:buClr>
              <a:buSzPct val="100000"/>
            </a:pPr>
            <a:r>
              <a:rPr lang="en-US" sz="1000" dirty="0" smtClean="0">
                <a:solidFill>
                  <a:srgbClr val="222222"/>
                </a:solidFill>
              </a:rPr>
              <a:t>Write a service broker that is deployed to PCF (either as a VM or the runtime)</a:t>
            </a:r>
          </a:p>
          <a:p>
            <a:pPr marL="457200" indent="-228600">
              <a:lnSpc>
                <a:spcPct val="115000"/>
              </a:lnSpc>
              <a:spcBef>
                <a:spcPts val="0"/>
              </a:spcBef>
              <a:buClr>
                <a:srgbClr val="222222"/>
              </a:buClr>
              <a:buSzPct val="100000"/>
            </a:pPr>
            <a:r>
              <a:rPr lang="en-US" sz="1000" dirty="0" smtClean="0">
                <a:solidFill>
                  <a:srgbClr val="222222"/>
                </a:solidFill>
              </a:rPr>
              <a:t>Integrates with the external service</a:t>
            </a:r>
          </a:p>
          <a:p>
            <a:pPr>
              <a:lnSpc>
                <a:spcPct val="115000"/>
              </a:lnSpc>
              <a:spcBef>
                <a:spcPts val="0"/>
              </a:spcBef>
              <a:buFont typeface="Arial"/>
              <a:buNone/>
            </a:pPr>
            <a:endParaRPr lang="en-US" sz="1000" dirty="0" smtClean="0">
              <a:solidFill>
                <a:srgbClr val="222222"/>
              </a:solidFill>
            </a:endParaRPr>
          </a:p>
          <a:p>
            <a:pPr>
              <a:lnSpc>
                <a:spcPct val="115000"/>
              </a:lnSpc>
              <a:spcBef>
                <a:spcPts val="0"/>
              </a:spcBef>
              <a:buFont typeface="Arial"/>
              <a:buNone/>
            </a:pPr>
            <a:r>
              <a:rPr lang="en-US" sz="1000" b="1" dirty="0" smtClean="0">
                <a:solidFill>
                  <a:srgbClr val="222222"/>
                </a:solidFill>
              </a:rPr>
              <a:t>What services is this approach suitable for?</a:t>
            </a:r>
          </a:p>
          <a:p>
            <a:pPr marL="457200" indent="-228600">
              <a:lnSpc>
                <a:spcPct val="115000"/>
              </a:lnSpc>
              <a:spcBef>
                <a:spcPts val="0"/>
              </a:spcBef>
              <a:buClr>
                <a:srgbClr val="222222"/>
              </a:buClr>
              <a:buSzPct val="100000"/>
            </a:pPr>
            <a:r>
              <a:rPr lang="en-US" sz="1000" dirty="0" smtClean="0">
                <a:solidFill>
                  <a:srgbClr val="222222"/>
                </a:solidFill>
              </a:rPr>
              <a:t>Integrating with externally hosted </a:t>
            </a:r>
            <a:r>
              <a:rPr lang="en-US" sz="1000" dirty="0" err="1" smtClean="0">
                <a:solidFill>
                  <a:srgbClr val="222222"/>
                </a:solidFill>
              </a:rPr>
              <a:t>SaaS</a:t>
            </a:r>
            <a:r>
              <a:rPr lang="en-US" sz="1000" dirty="0" smtClean="0">
                <a:solidFill>
                  <a:srgbClr val="222222"/>
                </a:solidFill>
              </a:rPr>
              <a:t> products (such as AWS)</a:t>
            </a:r>
          </a:p>
          <a:p>
            <a:pPr marL="457200" indent="-228600">
              <a:lnSpc>
                <a:spcPct val="115000"/>
              </a:lnSpc>
              <a:spcBef>
                <a:spcPts val="0"/>
              </a:spcBef>
              <a:buClr>
                <a:srgbClr val="222222"/>
              </a:buClr>
              <a:buSzPct val="100000"/>
            </a:pPr>
            <a:r>
              <a:rPr lang="en-US" sz="1000" dirty="0" smtClean="0">
                <a:solidFill>
                  <a:srgbClr val="222222"/>
                </a:solidFill>
              </a:rPr>
              <a:t>Integrating with on-premise but external to PCF solutions (such as a legacy database)</a:t>
            </a:r>
          </a:p>
          <a:p>
            <a:pPr>
              <a:lnSpc>
                <a:spcPct val="115000"/>
              </a:lnSpc>
              <a:spcBef>
                <a:spcPts val="0"/>
              </a:spcBef>
              <a:buFont typeface="Arial"/>
              <a:buNone/>
            </a:pPr>
            <a:endParaRPr lang="en-US" sz="1000" dirty="0" smtClean="0">
              <a:solidFill>
                <a:srgbClr val="222222"/>
              </a:solidFill>
            </a:endParaRPr>
          </a:p>
          <a:p>
            <a:pPr>
              <a:lnSpc>
                <a:spcPct val="115000"/>
              </a:lnSpc>
              <a:spcBef>
                <a:spcPts val="0"/>
              </a:spcBef>
              <a:buFont typeface="Arial"/>
              <a:buNone/>
            </a:pPr>
            <a:r>
              <a:rPr lang="en-US" sz="1000" b="1" dirty="0" smtClean="0">
                <a:solidFill>
                  <a:srgbClr val="222222"/>
                </a:solidFill>
              </a:rPr>
              <a:t>Decision criteria to use this approach?</a:t>
            </a:r>
          </a:p>
          <a:p>
            <a:pPr marL="457200" indent="-228600">
              <a:lnSpc>
                <a:spcPct val="115000"/>
              </a:lnSpc>
              <a:spcBef>
                <a:spcPts val="0"/>
              </a:spcBef>
              <a:buClr>
                <a:srgbClr val="222222"/>
              </a:buClr>
              <a:buSzPct val="100000"/>
            </a:pPr>
            <a:r>
              <a:rPr lang="en-US" sz="1000" dirty="0" smtClean="0">
                <a:solidFill>
                  <a:srgbClr val="222222"/>
                </a:solidFill>
              </a:rPr>
              <a:t>There is no on-premise deployable solution!</a:t>
            </a:r>
          </a:p>
          <a:p>
            <a:pPr marL="457200" indent="-228600">
              <a:lnSpc>
                <a:spcPct val="115000"/>
              </a:lnSpc>
              <a:spcBef>
                <a:spcPts val="0"/>
              </a:spcBef>
              <a:buClr>
                <a:srgbClr val="222222"/>
              </a:buClr>
              <a:buSzPct val="100000"/>
            </a:pPr>
            <a:r>
              <a:rPr lang="en-US" sz="1000" dirty="0" smtClean="0">
                <a:solidFill>
                  <a:srgbClr val="222222"/>
                </a:solidFill>
              </a:rPr>
              <a:t>This is a simpler first implementation</a:t>
            </a:r>
          </a:p>
          <a:p>
            <a:pPr marL="457200" indent="-228600">
              <a:lnSpc>
                <a:spcPct val="115000"/>
              </a:lnSpc>
              <a:spcBef>
                <a:spcPts val="0"/>
              </a:spcBef>
              <a:buClr>
                <a:srgbClr val="222222"/>
              </a:buClr>
              <a:buSzPct val="100000"/>
            </a:pPr>
            <a:r>
              <a:rPr lang="en-US" sz="1000" dirty="0" smtClean="0">
                <a:solidFill>
                  <a:srgbClr val="222222"/>
                </a:solidFill>
              </a:rPr>
              <a:t>The service has a comprehensive and reliable API</a:t>
            </a:r>
          </a:p>
          <a:p>
            <a:pPr marL="457200" indent="-228600">
              <a:lnSpc>
                <a:spcPct val="115000"/>
              </a:lnSpc>
              <a:spcBef>
                <a:spcPts val="0"/>
              </a:spcBef>
              <a:buClr>
                <a:srgbClr val="222222"/>
              </a:buClr>
              <a:buSzPct val="100000"/>
            </a:pPr>
            <a:r>
              <a:rPr lang="en-US" sz="1000" dirty="0" smtClean="0">
                <a:solidFill>
                  <a:srgbClr val="222222"/>
                </a:solidFill>
              </a:rPr>
              <a:t>The service is operationally immature or complex to automate with BOSH</a:t>
            </a:r>
          </a:p>
          <a:p>
            <a:pPr>
              <a:lnSpc>
                <a:spcPct val="115000"/>
              </a:lnSpc>
              <a:spcBef>
                <a:spcPts val="0"/>
              </a:spcBef>
              <a:buFont typeface="Arial"/>
              <a:buNone/>
            </a:pPr>
            <a:endParaRPr lang="en-US" sz="1000" dirty="0" smtClean="0">
              <a:solidFill>
                <a:srgbClr val="222222"/>
              </a:solidFill>
            </a:endParaRPr>
          </a:p>
          <a:p>
            <a:pPr>
              <a:lnSpc>
                <a:spcPct val="115000"/>
              </a:lnSpc>
              <a:spcBef>
                <a:spcPts val="0"/>
              </a:spcBef>
              <a:buClr>
                <a:schemeClr val="lt2"/>
              </a:buClr>
              <a:buSzPct val="110000"/>
              <a:buFont typeface="Arial"/>
              <a:buNone/>
            </a:pPr>
            <a:r>
              <a:rPr lang="en-US" sz="1000" b="1" dirty="0" smtClean="0">
                <a:solidFill>
                  <a:srgbClr val="222222"/>
                </a:solidFill>
              </a:rPr>
              <a:t>Why use this approach?</a:t>
            </a:r>
          </a:p>
          <a:p>
            <a:pPr marL="457200" indent="-228600">
              <a:lnSpc>
                <a:spcPct val="115000"/>
              </a:lnSpc>
              <a:spcBef>
                <a:spcPts val="0"/>
              </a:spcBef>
              <a:buClr>
                <a:srgbClr val="222222"/>
              </a:buClr>
              <a:buSzPct val="120000"/>
            </a:pPr>
            <a:r>
              <a:rPr lang="en-US" sz="1000" dirty="0" smtClean="0">
                <a:solidFill>
                  <a:srgbClr val="222222"/>
                </a:solidFill>
              </a:rPr>
              <a:t>Leverages the power of the Services API</a:t>
            </a:r>
          </a:p>
          <a:p>
            <a:pPr marL="457200" indent="-228600">
              <a:lnSpc>
                <a:spcPct val="115000"/>
              </a:lnSpc>
              <a:spcBef>
                <a:spcPts val="0"/>
              </a:spcBef>
              <a:buClr>
                <a:srgbClr val="222222"/>
              </a:buClr>
              <a:buSzPct val="100000"/>
            </a:pPr>
            <a:r>
              <a:rPr lang="en-US" sz="1000" dirty="0" smtClean="0">
                <a:solidFill>
                  <a:srgbClr val="222222"/>
                </a:solidFill>
              </a:rPr>
              <a:t>Integrates the external services into PCF, giving a seamless experience for application developers</a:t>
            </a:r>
          </a:p>
          <a:p>
            <a:pPr marL="457200" indent="-228600">
              <a:lnSpc>
                <a:spcPct val="115000"/>
              </a:lnSpc>
              <a:spcBef>
                <a:spcPts val="0"/>
              </a:spcBef>
              <a:buClr>
                <a:srgbClr val="222222"/>
              </a:buClr>
              <a:buSzPct val="100000"/>
            </a:pPr>
            <a:r>
              <a:rPr lang="en-US" sz="1000" dirty="0" smtClean="0">
                <a:solidFill>
                  <a:srgbClr val="222222"/>
                </a:solidFill>
              </a:rPr>
              <a:t>It’s treated as a Product</a:t>
            </a:r>
          </a:p>
          <a:p>
            <a:pPr marL="914400" lvl="1" indent="-228600">
              <a:lnSpc>
                <a:spcPct val="115000"/>
              </a:lnSpc>
              <a:spcBef>
                <a:spcPts val="0"/>
              </a:spcBef>
              <a:buClr>
                <a:srgbClr val="222222"/>
              </a:buClr>
              <a:buSzPct val="100000"/>
            </a:pPr>
            <a:r>
              <a:rPr lang="en-US" sz="1000" dirty="0" smtClean="0">
                <a:solidFill>
                  <a:srgbClr val="222222"/>
                </a:solidFill>
              </a:rPr>
              <a:t>Which ensures quality, maintenance, support.</a:t>
            </a:r>
          </a:p>
          <a:p>
            <a:pPr marL="914400" lvl="1" indent="-228600">
              <a:lnSpc>
                <a:spcPct val="115000"/>
              </a:lnSpc>
              <a:spcBef>
                <a:spcPts val="0"/>
              </a:spcBef>
              <a:buClr>
                <a:srgbClr val="222222"/>
              </a:buClr>
              <a:buSzPct val="100000"/>
            </a:pPr>
            <a:r>
              <a:rPr lang="en-US" sz="1000" dirty="0" smtClean="0">
                <a:solidFill>
                  <a:srgbClr val="222222"/>
                </a:solidFill>
              </a:rPr>
              <a:t>It’s a real thing</a:t>
            </a:r>
          </a:p>
          <a:p>
            <a:pPr>
              <a:lnSpc>
                <a:spcPct val="115000"/>
              </a:lnSpc>
              <a:spcBef>
                <a:spcPts val="0"/>
              </a:spcBef>
              <a:buFont typeface="Arial"/>
              <a:buNone/>
            </a:pPr>
            <a:endParaRPr lang="en-US" sz="1200" dirty="0" smtClean="0">
              <a:solidFill>
                <a:srgbClr val="222222"/>
              </a:solidFill>
            </a:endParaRPr>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176</a:t>
            </a:fld>
            <a:endParaRPr lang="en-US"/>
          </a:p>
        </p:txBody>
      </p:sp>
    </p:spTree>
    <p:extLst>
      <p:ext uri="{BB962C8B-B14F-4D97-AF65-F5344CB8AC3E}">
        <p14:creationId xmlns:p14="http://schemas.microsoft.com/office/powerpoint/2010/main" val="3971282207"/>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5 REST endpoints that are exposed are:</a:t>
            </a:r>
          </a:p>
          <a:p>
            <a:endParaRPr lang="en-US" dirty="0" smtClean="0"/>
          </a:p>
          <a:p>
            <a:pPr marL="171450" indent="-171450">
              <a:buFont typeface="Arial"/>
              <a:buChar char="•"/>
            </a:pPr>
            <a:r>
              <a:rPr lang="en-US" dirty="0" smtClean="0"/>
              <a:t>Catalog - The catalog method is intended to get information about the service, such as a description of the service and different plans available.  The catalog method is what gets displayed in the Elastic Runtime marketplace.</a:t>
            </a:r>
          </a:p>
          <a:p>
            <a:pPr marL="171450" indent="-171450">
              <a:buFont typeface="Arial"/>
              <a:buChar char="•"/>
            </a:pPr>
            <a:r>
              <a:rPr lang="en-US" dirty="0" smtClean="0"/>
              <a:t>Create - The create method should create resources in the service.  Those resources may be a new database or schema in a database, a new queue in a message broker, or a folder structure in a </a:t>
            </a:r>
            <a:r>
              <a:rPr lang="en-US" dirty="0" err="1" smtClean="0"/>
              <a:t>filesystem</a:t>
            </a:r>
            <a:r>
              <a:rPr lang="en-US" dirty="0" smtClean="0"/>
              <a:t> service.  The create method will typically create new credentials for the service instance as well.</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Bind - The bind method is invoked when an application binds to a service, and is responsible for returning connection information such as a URL or credentials to PCF.  PCF then injects that information into the application via an environment variable called VCAP_SERVICES.  This is similar to binding to a user-provided service</a:t>
            </a:r>
            <a:r>
              <a:rPr lang="en-US" b="1" dirty="0" smtClean="0"/>
              <a:t>. Best</a:t>
            </a:r>
            <a:r>
              <a:rPr lang="en-US" b="1" baseline="0" dirty="0" smtClean="0"/>
              <a:t> practice</a:t>
            </a:r>
            <a:r>
              <a:rPr lang="en-US" dirty="0" smtClean="0"/>
              <a:t>: Each binding is represented by its own credentials</a:t>
            </a:r>
          </a:p>
          <a:p>
            <a:pPr marL="0" indent="0">
              <a:buFont typeface="Arial"/>
              <a:buNone/>
            </a:pPr>
            <a:endParaRPr lang="en-US" dirty="0" smtClean="0"/>
          </a:p>
          <a:p>
            <a:pPr marL="171450" indent="-171450">
              <a:buFont typeface="Arial"/>
              <a:buChar char="•"/>
            </a:pPr>
            <a:r>
              <a:rPr lang="en-US" dirty="0" smtClean="0"/>
              <a:t>Unbind - Unbinding tells the service broker to clean up any resources created during binding.  Typically it will disallow access to the service.</a:t>
            </a:r>
          </a:p>
          <a:p>
            <a:pPr marL="171450" indent="-171450">
              <a:buFont typeface="Arial"/>
              <a:buChar char="•"/>
            </a:pPr>
            <a:r>
              <a:rPr lang="en-US" dirty="0" smtClean="0"/>
              <a:t>Delete - The delete method should clean up any resources created by the create method, such as deleting a database or schema that was created.</a:t>
            </a:r>
          </a:p>
          <a:p>
            <a:pPr marL="0" indent="0">
              <a:buFont typeface="Arial"/>
              <a:buNone/>
            </a:pPr>
            <a:endParaRPr lang="en-US" dirty="0" smtClean="0"/>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177</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178</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179</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180</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An application runs in a </a:t>
            </a:r>
            <a:r>
              <a:rPr lang="en-US" sz="1200" b="1" dirty="0" smtClean="0"/>
              <a:t>DEA, </a:t>
            </a:r>
            <a:r>
              <a:rPr lang="en-US" sz="1200" b="0" dirty="0" smtClean="0"/>
              <a:t>which is a droplet execution agent</a:t>
            </a:r>
            <a:r>
              <a:rPr lang="en-US" sz="1200" b="1" dirty="0" smtClean="0"/>
              <a:t>. </a:t>
            </a:r>
            <a:r>
              <a:rPr lang="en-US" sz="1200" dirty="0" smtClean="0"/>
              <a:t>The</a:t>
            </a:r>
            <a:r>
              <a:rPr lang="en-US" sz="1200" b="1" dirty="0" smtClean="0"/>
              <a:t> Cloud Controller </a:t>
            </a:r>
            <a:r>
              <a:rPr lang="en-US" sz="1200" dirty="0" smtClean="0"/>
              <a:t>orchestrates the routing and lifecycle of all DEAs in the pool. </a:t>
            </a:r>
            <a:r>
              <a:rPr lang="en-US" sz="1200" b="1" dirty="0" smtClean="0"/>
              <a:t>Routers</a:t>
            </a:r>
            <a:r>
              <a:rPr lang="en-US" sz="1200" dirty="0" smtClean="0"/>
              <a:t> manage application traffic. </a:t>
            </a:r>
            <a:r>
              <a:rPr lang="en-US" sz="1200" b="1" dirty="0" smtClean="0"/>
              <a:t>Health Manager </a:t>
            </a:r>
            <a:r>
              <a:rPr lang="en-US" sz="1200" dirty="0" smtClean="0"/>
              <a:t>reports mismatched application states to the CC. A </a:t>
            </a:r>
            <a:r>
              <a:rPr lang="en-US" sz="1200" b="1" dirty="0" smtClean="0"/>
              <a:t>service</a:t>
            </a:r>
            <a:r>
              <a:rPr lang="en-US" sz="1200" dirty="0" smtClean="0"/>
              <a:t> </a:t>
            </a:r>
            <a:r>
              <a:rPr lang="en-US" sz="1200" b="1" dirty="0" smtClean="0"/>
              <a:t>gateway</a:t>
            </a:r>
            <a:r>
              <a:rPr lang="en-US" sz="1200" dirty="0" smtClean="0"/>
              <a:t> provides an interface for services (native or external). A </a:t>
            </a:r>
            <a:r>
              <a:rPr lang="en-US" sz="1200" b="1" dirty="0" smtClean="0"/>
              <a:t>messaging</a:t>
            </a:r>
            <a:r>
              <a:rPr lang="en-US" sz="1200" dirty="0" smtClean="0"/>
              <a:t> bus manages all system communication. Apps are accessed directly through the router while web and CLI clients (e.g., </a:t>
            </a:r>
            <a:r>
              <a:rPr lang="en-US" sz="1200" dirty="0" err="1" smtClean="0"/>
              <a:t>vmc</a:t>
            </a:r>
            <a:r>
              <a:rPr lang="en-US" sz="1200" dirty="0" smtClean="0"/>
              <a:t>, STS) access Cloud Controller via </a:t>
            </a:r>
            <a:r>
              <a:rPr lang="en-US" sz="1200" dirty="0" err="1" smtClean="0"/>
              <a:t>RESTful</a:t>
            </a:r>
            <a:r>
              <a:rPr lang="en-US" sz="1200" dirty="0" smtClean="0"/>
              <a:t> services.</a:t>
            </a:r>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181</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One of the great things about Pivotal Cloud Foundry® (PCF) is how easy it is for 3rd parties to add in new capabilities. In particular, by using the Operations Manager to easily import, install and expose new services to users of the platform.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What: </a:t>
            </a:r>
            <a:r>
              <a:rPr lang="en-US" dirty="0" smtClean="0"/>
              <a:t>What these services are, are tiles that you can easily import into the Ops Manager and implement new services within PCF that are provided by our third party partners. These are other products that are developed by other people, but can be deployed in and managed by Cloud Foundry under the control of the Ops Manager.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Why</a:t>
            </a:r>
            <a:r>
              <a:rPr lang="en-US" dirty="0" smtClean="0"/>
              <a:t>: Why would you want to do this? This means that you can easily implement these new services in your environment, you can run them on a variety of platforms depending on the particular service itself, and you can still get commercial support from those providers. They’re providing a different way to deliver their product to you and to your developers and operations teams, an easy way to consume from the PCF console.</a:t>
            </a:r>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182</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183</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184</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185</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186</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187</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188</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4"/>
        <p:cNvGrpSpPr/>
        <p:nvPr/>
      </p:nvGrpSpPr>
      <p:grpSpPr>
        <a:xfrm>
          <a:off x="0" y="0"/>
          <a:ext cx="0" cy="0"/>
          <a:chOff x="0" y="0"/>
          <a:chExt cx="0" cy="0"/>
        </a:xfrm>
      </p:grpSpPr>
      <p:sp>
        <p:nvSpPr>
          <p:cNvPr id="1345" name="Shape 13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46" name="Shape 1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51" name="Shape 1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A deployment is a collection of VMs, built from a stemcell, that has been populated with specific releases and disks that keep persistent data. These resources are created based on a manifest file in the IaaS and managed by the BOSH Director, a centralized management server.</a:t>
            </a:r>
          </a:p>
          <a:p>
            <a:r>
              <a:rPr lang="en" noProof="0" dirty="0" smtClean="0"/>
              <a:t>The deployment process begins with deciding which Operating System images (stemcells) need to be used and which software (releases) need to be deployed, how to track persistent data while a cluster is updated and transformed, and how to automate steps of deploying images to an IaaS; this includes configuring machines to use said image, and placing correct software versions onto provisioned machines. BOSH builds upon previously introduced primitives (stemcells and releases) by providing a way to state an explicit combination of stemcells, releases, and operator-specified properties in a human readable file. This file is called a deployment manifest.</a:t>
            </a:r>
          </a:p>
          <a:p>
            <a:r>
              <a:rPr lang="en" noProof="0" dirty="0" smtClean="0"/>
              <a:t>When a deployment manifest is uploaded to a BOSH Director, requested resources are allocated and stored. These resources form a deployment. The deployment keeps track of associated VMs and persistent disks that are attached to the VMs. Over time, as the deployment manifest changes, VMs are replaced and updated. However, persistent disks are retained and are re-attached to the newer VMs.</a:t>
            </a:r>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A stemcell is a versioned Operating System image wrapped with IaaS specific packaging.</a:t>
            </a:r>
          </a:p>
          <a:p>
            <a:r>
              <a:rPr lang="en" noProof="0" dirty="0" smtClean="0"/>
              <a:t>A typical stemcell contains a bare minimum OS skeleton with a few common utilities pre-installed, a BOSH Agent, and a few configuration files to securely configure the OS by default. For example: with vSphere, the official stemcell for Ubuntu Trusty is an approximately 500MB VMDK file. With AWS, official stemcells are published as AMIs that can be used in your AWS account.</a:t>
            </a:r>
          </a:p>
          <a:p>
            <a:r>
              <a:rPr lang="en" noProof="0" dirty="0" smtClean="0"/>
              <a:t>Stemcells do not contain any specific information about any software that will be installed once that stemcell becomes a specialized machine in the cluster; nor do they contain any sensitive information which would make them unable to be shared with other BOSH users. This clear separation between base Operating System and later-installed software is what makes stemcells a powerful concept.</a:t>
            </a:r>
          </a:p>
          <a:p>
            <a:r>
              <a:rPr lang="en" noProof="0" dirty="0" smtClean="0"/>
              <a:t>In addition to being generic, stemcells for one OS (e.g. all Ubuntu Trusty stemcells) are exactly the same for all infrastructures. This property of stemcells allows BOSH users to quickly and reliably switch between different infrastructures without worrying about the differences between OS images.</a:t>
            </a:r>
          </a:p>
          <a:p>
            <a:r>
              <a:rPr lang="en" noProof="0" dirty="0" smtClean="0"/>
              <a:t>The Cloud Foundry BOSH team is responsible for producing and maintaining an official set of stemcells. Cloud Foundry currently supports Ubuntu Trusty and CentOS 6.5 on vSphere, AWS, OpenStack, and vCloud infrastructures.</a:t>
            </a:r>
          </a:p>
          <a:p>
            <a:r>
              <a:rPr lang="en" noProof="0" dirty="0" smtClean="0"/>
              <a:t>Stemcells are distributed as tarballs.</a:t>
            </a:r>
          </a:p>
          <a:p>
            <a:r>
              <a:rPr lang="en" noProof="0" dirty="0" smtClean="0"/>
              <a:t>By introducing the concept of a stemcell, the following problems have been solved:</a:t>
            </a:r>
          </a:p>
          <a:p>
            <a:pPr marL="171450" indent="-171450">
              <a:buFont typeface="Arial"/>
              <a:buChar char="•"/>
            </a:pPr>
            <a:r>
              <a:rPr lang="en" noProof="0" dirty="0" smtClean="0"/>
              <a:t>Capturing a base Operating System image</a:t>
            </a:r>
          </a:p>
          <a:p>
            <a:pPr marL="171450" indent="-171450">
              <a:buFont typeface="Arial"/>
              <a:buChar char="•"/>
            </a:pPr>
            <a:r>
              <a:rPr lang="en" noProof="0" dirty="0" smtClean="0"/>
              <a:t>Versioning changes to the Operating System image</a:t>
            </a:r>
          </a:p>
          <a:p>
            <a:pPr marL="171450" indent="-171450">
              <a:buFont typeface="Arial"/>
              <a:buChar char="•"/>
            </a:pPr>
            <a:r>
              <a:rPr lang="en" noProof="0" dirty="0" smtClean="0"/>
              <a:t>Reusing base Operating System images across VMs of different types</a:t>
            </a:r>
          </a:p>
          <a:p>
            <a:pPr marL="171450" indent="-171450">
              <a:buFont typeface="Arial"/>
              <a:buChar char="•"/>
            </a:pPr>
            <a:r>
              <a:rPr lang="en" noProof="0" dirty="0" smtClean="0"/>
              <a:t>Reusing base Operating System images across different IaaS</a:t>
            </a:r>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A release is a versioned collection of configuration properties, configuration templates, start up scripts, source code, binary artifacts, and anything else required to build and deploy software in a reproducible way.</a:t>
            </a:r>
          </a:p>
          <a:p>
            <a:r>
              <a:rPr lang="en" noProof="0" dirty="0" smtClean="0"/>
              <a:t>A release is the layer placed on top of a stemcell. They are self-contained and provide very specific software for the purpose of that release. For example, a Redis release might include start-up and shutdown scripts for redis-server, a tarball with Redis source code obtained from the Redis official website, and a few configuration properties allowing cluster operators to alter that Redis configuration.</a:t>
            </a:r>
          </a:p>
          <a:p>
            <a:r>
              <a:rPr lang="en" noProof="0" dirty="0" smtClean="0"/>
              <a:t>By allowing layering of stemcells and releases, BOSH is able to solve problems such as “how does one make sure that the compiled version of the software is reliably available throughout the deploy”, or “how to version and roll out updated software to the whole cluster, VM-by-VM, that other orchestration software is not able to solve”.</a:t>
            </a:r>
          </a:p>
          <a:p>
            <a:r>
              <a:rPr lang="en" noProof="0" dirty="0" smtClean="0"/>
              <a:t>There are two common formats in which releases are distributed: artifacts checked into a git repository and as a single tarball.</a:t>
            </a:r>
          </a:p>
          <a:p>
            <a:r>
              <a:rPr lang="en" noProof="0" dirty="0" smtClean="0"/>
              <a:t>By introducing the concept of a release, the following concerns are addressed:</a:t>
            </a:r>
          </a:p>
          <a:p>
            <a:pPr marL="171450" indent="-171450">
              <a:buFont typeface="Arial"/>
              <a:buChar char="•"/>
            </a:pPr>
            <a:r>
              <a:rPr lang="en" noProof="0" dirty="0" smtClean="0"/>
              <a:t>Capturing all needed configuration options and scripts for deployment of the software</a:t>
            </a:r>
            <a:endParaRPr lang="en-US" noProof="0" dirty="0" smtClean="0"/>
          </a:p>
          <a:p>
            <a:pPr marL="171450" indent="-171450">
              <a:buFont typeface="Arial"/>
              <a:buChar char="•"/>
            </a:pPr>
            <a:r>
              <a:rPr lang="en" noProof="0" dirty="0" smtClean="0"/>
              <a:t>Recording and keeping track of all dependencies for the software</a:t>
            </a:r>
            <a:endParaRPr lang="en-US" noProof="0" dirty="0" smtClean="0"/>
          </a:p>
          <a:p>
            <a:pPr marL="171450" indent="-171450">
              <a:buFont typeface="Arial"/>
              <a:buChar char="•"/>
            </a:pPr>
            <a:r>
              <a:rPr lang="en" noProof="0" dirty="0" smtClean="0"/>
              <a:t>Versioning and keeping track of software releases</a:t>
            </a:r>
            <a:endParaRPr lang="en-US" noProof="0" dirty="0" smtClean="0"/>
          </a:p>
          <a:p>
            <a:pPr marL="171450" indent="-171450">
              <a:buFont typeface="Arial"/>
              <a:buChar char="•"/>
            </a:pPr>
            <a:r>
              <a:rPr lang="en" noProof="0" dirty="0" smtClean="0"/>
              <a:t>Creating releases that can be IaaS agnostic</a:t>
            </a:r>
            <a:endParaRPr lang="en-US" noProof="0" dirty="0" smtClean="0"/>
          </a:p>
          <a:p>
            <a:pPr marL="171450" indent="-171450">
              <a:buFont typeface="Arial"/>
              <a:buChar char="•"/>
            </a:pPr>
            <a:r>
              <a:rPr lang="en" noProof="0" dirty="0" smtClean="0"/>
              <a:t>Creating releases that are self-contained and do not require internet access for deployment</a:t>
            </a:r>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A stemcell is a versioned Operating System image wrapped with IaaS specific packaging.</a:t>
            </a:r>
          </a:p>
          <a:p>
            <a:r>
              <a:rPr lang="en" noProof="0" dirty="0" smtClean="0"/>
              <a:t>A typical stemcell contains a bare minimum OS skeleton with a few common utilities pre-installed, a BOSH Agent, and a few configuration files to securely configure the OS by default. For example: with vSphere, the official stemcell for Ubuntu Trusty is an approximately 500MB VMDK file. With AWS, official stemcells are published as AMIs that can be used in your AWS account.</a:t>
            </a:r>
          </a:p>
          <a:p>
            <a:r>
              <a:rPr lang="en" noProof="0" dirty="0" smtClean="0"/>
              <a:t>Stemcells do not contain any specific information about any software that will be installed once that stemcell becomes a specialized machine in the cluster; nor do they contain any sensitive information which would make them unable to be shared with other BOSH users. This clear separation between base Operating System and later-installed software is what makes stemcells a powerful concept.</a:t>
            </a:r>
          </a:p>
          <a:p>
            <a:r>
              <a:rPr lang="en" noProof="0" dirty="0" smtClean="0"/>
              <a:t>In addition to being generic, stemcells for one OS (e.g. all Ubuntu Trusty stemcells) are exactly the same for all infrastructures. This property of stemcells allows BOSH users to quickly and reliably switch between different infrastructures without worrying about the differences between OS images.</a:t>
            </a:r>
          </a:p>
          <a:p>
            <a:r>
              <a:rPr lang="en" noProof="0" dirty="0" smtClean="0"/>
              <a:t>The Cloud Foundry BOSH team is responsible for producing and maintaining an official set of stemcells. Cloud Foundry currently supports Ubuntu Trusty and CentOS 6.5 on vSphere, AWS, OpenStack, and vCloud infrastructures.</a:t>
            </a:r>
          </a:p>
          <a:p>
            <a:r>
              <a:rPr lang="en" noProof="0" dirty="0" smtClean="0"/>
              <a:t>Stemcells are distributed as tarballs.</a:t>
            </a:r>
          </a:p>
          <a:p>
            <a:r>
              <a:rPr lang="en" noProof="0" dirty="0" smtClean="0"/>
              <a:t>By introducing the concept of a stemcell, the following problems have been solved:</a:t>
            </a:r>
          </a:p>
          <a:p>
            <a:pPr marL="171450" indent="-171450">
              <a:buFont typeface="Arial"/>
              <a:buChar char="•"/>
            </a:pPr>
            <a:r>
              <a:rPr lang="en" noProof="0" dirty="0" smtClean="0"/>
              <a:t>Capturing a base Operating System image</a:t>
            </a:r>
          </a:p>
          <a:p>
            <a:pPr marL="171450" indent="-171450">
              <a:buFont typeface="Arial"/>
              <a:buChar char="•"/>
            </a:pPr>
            <a:r>
              <a:rPr lang="en" noProof="0" dirty="0" smtClean="0"/>
              <a:t>Versioning changes to the Operating System image</a:t>
            </a:r>
          </a:p>
          <a:p>
            <a:pPr marL="171450" indent="-171450">
              <a:buFont typeface="Arial"/>
              <a:buChar char="•"/>
            </a:pPr>
            <a:r>
              <a:rPr lang="en" noProof="0" dirty="0" smtClean="0"/>
              <a:t>Reusing base Operating System images across VMs of different types</a:t>
            </a:r>
          </a:p>
          <a:p>
            <a:pPr marL="171450" indent="-171450">
              <a:buFont typeface="Arial"/>
              <a:buChar char="•"/>
            </a:pPr>
            <a:r>
              <a:rPr lang="en" noProof="0" dirty="0" smtClean="0"/>
              <a:t>Reusing base Operating System images across different IaaS</a:t>
            </a:r>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BOSH allows individual developers and teams to easily version, package and deploy software in a reproducible manner.</a:t>
            </a:r>
          </a:p>
          <a:p>
            <a:endParaRPr lang="en" noProof="0" dirty="0" smtClean="0"/>
          </a:p>
          <a:p>
            <a:r>
              <a:rPr lang="en" noProof="0" dirty="0" smtClean="0"/>
              <a:t>Any software, whether it is a simple static site or a complex multi-component service, will need to be updated and repackaged at some point. This updated software might need to be deployed to a cluster, or it might need to be packaged for end-users to deploy to their own servers. In a lot of cases, the developers who produced the software will be deploying it to their own production environment. Usually, a team will use a staging, development, or demo environment that is similarly configured to their production environment to verify that updates run as expected. These staging environments are often taxing to build and administer. Maintaining consistency between multiple environments is often painful to manage.</a:t>
            </a:r>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090994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BOSH was purposefully constructed to address the four principles of modern Release Engineering:</a:t>
            </a:r>
          </a:p>
          <a:p>
            <a:endParaRPr lang="en" noProof="0" dirty="0" smtClean="0"/>
          </a:p>
          <a:p>
            <a:r>
              <a:rPr lang="en" noProof="0" dirty="0" smtClean="0"/>
              <a:t>Identifiability: BOSH has a concept of a software release which packages up all related source code, binary assets, configuration etc. This allows users to easily track contents of a particular release. In addition to releases BOSH provides a way to capture all Operating System dependencies as one image</a:t>
            </a:r>
          </a:p>
          <a:p>
            <a:r>
              <a:rPr lang="en" noProof="0" dirty="0" smtClean="0"/>
              <a:t>Reproducibility: BOSH tool chain provides a centralized server that manages software releases, Operating System images, persistent data, and system configuration. It provides a clear and simple way of operating a deployed system.</a:t>
            </a:r>
          </a:p>
          <a:p>
            <a:endParaRPr lang="es-ES" dirty="0" smtClean="0"/>
          </a:p>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740036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Consistency: BOSH software releases workflows are used throughout the development of the software and when the system needs to be deployed. BOSH centralized server allows users to see and track changes made to the deployed system</a:t>
            </a:r>
          </a:p>
          <a:p>
            <a:r>
              <a:rPr lang="en" noProof="0" dirty="0" smtClean="0"/>
              <a:t>Agility: BOSH tool chain integrates well with current best practices of software engineering (including Continuous Delivery) by providing ways to easily create software releases in an automated way and to update complex deployed systems with simple commands.</a:t>
            </a:r>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2050391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Shape 13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29" name="Shape 13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Developer/operator communities have come far in solving similar situations with tools like Chef, Puppet, and Docker. However, each organization solves these problems in a different way, which usually involves a variety of different, and not necessarily well-integrated, tools. While these tools exist to solve the individual parts of versioning, packaging, and deploying software reproducibly, BOSH was designed to do each of these as a whole.</a:t>
            </a:r>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2050391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4" name="Shape 14"/>
          <p:cNvSpPr txBox="1">
            <a:spLocks noGrp="1"/>
          </p:cNvSpPr>
          <p:nvPr>
            <p:ph type="body" idx="1"/>
          </p:nvPr>
        </p:nvSpPr>
        <p:spPr>
          <a:xfrm>
            <a:off x="457200" y="1519380"/>
            <a:ext cx="8229600" cy="3075242"/>
          </a:xfrm>
          <a:prstGeom prst="rect">
            <a:avLst/>
          </a:prstGeom>
          <a:noFill/>
          <a:ln>
            <a:noFill/>
          </a:ln>
        </p:spPr>
        <p:txBody>
          <a:bodyPr lIns="91425" tIns="91425" rIns="91425" bIns="91425" anchor="t" anchorCtr="0"/>
          <a:lstStyle>
            <a:lvl1pPr marL="342900" marR="0" lvl="0" indent="-165100" algn="l" rtl="0">
              <a:spcBef>
                <a:spcPts val="560"/>
              </a:spcBef>
              <a:buClr>
                <a:srgbClr val="878787"/>
              </a:buClr>
              <a:buSzPct val="1000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cxnSp>
        <p:nvCxnSpPr>
          <p:cNvPr id="15" name="Shape 15"/>
          <p:cNvCxnSpPr/>
          <p:nvPr/>
        </p:nvCxnSpPr>
        <p:spPr>
          <a:xfrm>
            <a:off x="0" y="952605"/>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3" name="Shape 83"/>
          <p:cNvSpPr txBox="1">
            <a:spLocks noGrp="1"/>
          </p:cNvSpPr>
          <p:nvPr>
            <p:ph type="body" idx="1"/>
          </p:nvPr>
        </p:nvSpPr>
        <p:spPr>
          <a:xfrm>
            <a:off x="457200" y="1151334"/>
            <a:ext cx="4040187" cy="753599"/>
          </a:xfrm>
          <a:prstGeom prst="rect">
            <a:avLst/>
          </a:prstGeom>
          <a:noFill/>
          <a:ln>
            <a:noFill/>
          </a:ln>
        </p:spPr>
        <p:txBody>
          <a:bodyPr lIns="91425" tIns="91425" rIns="91425" bIns="91425" anchor="b" anchorCtr="0"/>
          <a:lstStyle>
            <a:lvl1pPr marL="0" marR="0" lvl="0" indent="0" algn="l" rtl="0">
              <a:spcBef>
                <a:spcPts val="480"/>
              </a:spcBef>
              <a:buClr>
                <a:srgbClr val="878787"/>
              </a:buClr>
              <a:buFont typeface="Arial"/>
              <a:buNone/>
              <a:defRPr sz="2400" b="1" i="0" u="none" strike="noStrike" cap="none">
                <a:solidFill>
                  <a:srgbClr val="878787"/>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spcBef>
                <a:spcPts val="360"/>
              </a:spcBef>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84" name="Shape 84"/>
          <p:cNvSpPr txBox="1">
            <a:spLocks noGrp="1"/>
          </p:cNvSpPr>
          <p:nvPr>
            <p:ph type="body" idx="2"/>
          </p:nvPr>
        </p:nvSpPr>
        <p:spPr>
          <a:xfrm>
            <a:off x="457200" y="2016580"/>
            <a:ext cx="4040187" cy="2578042"/>
          </a:xfrm>
          <a:prstGeom prst="rect">
            <a:avLst/>
          </a:prstGeom>
          <a:noFill/>
          <a:ln>
            <a:noFill/>
          </a:ln>
        </p:spPr>
        <p:txBody>
          <a:bodyPr lIns="91425" tIns="91425" rIns="91425" bIns="91425" anchor="t" anchorCtr="0"/>
          <a:lstStyle>
            <a:lvl1pPr marL="342900" marR="0" lvl="0" indent="-2159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4pPr>
            <a:lvl5pPr marL="2057400" marR="0" lvl="4"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sp>
        <p:nvSpPr>
          <p:cNvPr id="85" name="Shape 85"/>
          <p:cNvSpPr txBox="1">
            <a:spLocks noGrp="1"/>
          </p:cNvSpPr>
          <p:nvPr>
            <p:ph type="body" idx="3"/>
          </p:nvPr>
        </p:nvSpPr>
        <p:spPr>
          <a:xfrm>
            <a:off x="4645026" y="1151334"/>
            <a:ext cx="4041774" cy="753599"/>
          </a:xfrm>
          <a:prstGeom prst="rect">
            <a:avLst/>
          </a:prstGeom>
          <a:noFill/>
          <a:ln>
            <a:noFill/>
          </a:ln>
        </p:spPr>
        <p:txBody>
          <a:bodyPr lIns="91425" tIns="91425" rIns="91425" bIns="91425" anchor="b" anchorCtr="0"/>
          <a:lstStyle>
            <a:lvl1pPr marL="0" marR="0" lvl="0" indent="0" algn="l" rtl="0">
              <a:spcBef>
                <a:spcPts val="480"/>
              </a:spcBef>
              <a:buClr>
                <a:srgbClr val="878787"/>
              </a:buClr>
              <a:buFont typeface="Arial"/>
              <a:buNone/>
              <a:defRPr sz="2400" b="1" i="0" u="none" strike="noStrike" cap="none">
                <a:solidFill>
                  <a:srgbClr val="878787"/>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spcBef>
                <a:spcPts val="360"/>
              </a:spcBef>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86" name="Shape 86"/>
          <p:cNvSpPr txBox="1">
            <a:spLocks noGrp="1"/>
          </p:cNvSpPr>
          <p:nvPr>
            <p:ph type="body" idx="4"/>
          </p:nvPr>
        </p:nvSpPr>
        <p:spPr>
          <a:xfrm>
            <a:off x="4645026" y="2016580"/>
            <a:ext cx="4041774" cy="2578042"/>
          </a:xfrm>
          <a:prstGeom prst="rect">
            <a:avLst/>
          </a:prstGeom>
          <a:noFill/>
          <a:ln>
            <a:noFill/>
          </a:ln>
        </p:spPr>
        <p:txBody>
          <a:bodyPr lIns="91425" tIns="91425" rIns="91425" bIns="91425" anchor="t" anchorCtr="0"/>
          <a:lstStyle>
            <a:lvl1pPr marL="342900" marR="0" lvl="0" indent="-2159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4pPr>
            <a:lvl5pPr marL="2057400" marR="0" lvl="4"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cxnSp>
        <p:nvCxnSpPr>
          <p:cNvPr id="87" name="Shape 87"/>
          <p:cNvCxnSpPr/>
          <p:nvPr/>
        </p:nvCxnSpPr>
        <p:spPr>
          <a:xfrm>
            <a:off x="0" y="952605"/>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93"/>
        <p:cNvGrpSpPr/>
        <p:nvPr/>
      </p:nvGrpSpPr>
      <p:grpSpPr>
        <a:xfrm>
          <a:off x="0" y="0"/>
          <a:ext cx="0" cy="0"/>
          <a:chOff x="0" y="0"/>
          <a:chExt cx="0" cy="0"/>
        </a:xfrm>
      </p:grpSpPr>
      <p:sp>
        <p:nvSpPr>
          <p:cNvPr id="94" name="Shape 94"/>
          <p:cNvSpPr/>
          <p:nvPr/>
        </p:nvSpPr>
        <p:spPr>
          <a:xfrm>
            <a:off x="-67234" y="-126998"/>
            <a:ext cx="9226176" cy="5285440"/>
          </a:xfrm>
          <a:prstGeom prst="rect">
            <a:avLst/>
          </a:prstGeom>
          <a:solidFill>
            <a:srgbClr val="97ACB5"/>
          </a:solidFill>
          <a:ln>
            <a:noFill/>
          </a:ln>
        </p:spPr>
        <p:txBody>
          <a:bodyPr lIns="91425" tIns="45700" rIns="91425" bIns="45700" anchor="ctr" anchorCtr="0">
            <a:noAutofit/>
          </a:bodyPr>
          <a:lstStyle/>
          <a:p>
            <a:pPr marL="0" marR="0" lvl="0" indent="0" algn="ctr" rtl="0">
              <a:spcBef>
                <a:spcPts val="0"/>
              </a:spcBef>
              <a:buNone/>
            </a:pPr>
            <a:endParaRPr sz="1800">
              <a:solidFill>
                <a:schemeClr val="accent3"/>
              </a:solidFill>
              <a:latin typeface="Source Sans Pro"/>
              <a:ea typeface="Source Sans Pro"/>
              <a:cs typeface="Source Sans Pro"/>
              <a:sym typeface="Source Sans Pro"/>
            </a:endParaRPr>
          </a:p>
        </p:txBody>
      </p:sp>
      <p:sp>
        <p:nvSpPr>
          <p:cNvPr id="95" name="Shape 95"/>
          <p:cNvSpPr txBox="1">
            <a:spLocks noGrp="1"/>
          </p:cNvSpPr>
          <p:nvPr>
            <p:ph type="title"/>
          </p:nvPr>
        </p:nvSpPr>
        <p:spPr>
          <a:xfrm>
            <a:off x="239056" y="465166"/>
            <a:ext cx="8516470" cy="376791"/>
          </a:xfrm>
          <a:prstGeom prst="rect">
            <a:avLst/>
          </a:prstGeom>
          <a:noFill/>
          <a:ln>
            <a:noFill/>
          </a:ln>
        </p:spPr>
        <p:txBody>
          <a:bodyPr lIns="91425" tIns="91425" rIns="91425" bIns="91425" anchor="b" anchorCtr="0"/>
          <a:lstStyle>
            <a:lvl1pPr marL="0" marR="0" lvl="0" indent="0" algn="l" rtl="0">
              <a:spcBef>
                <a:spcPts val="0"/>
              </a:spcBef>
              <a:buClr>
                <a:srgbClr val="FFFFFF"/>
              </a:buClr>
              <a:buFont typeface="Source Sans Pro"/>
              <a:buNone/>
              <a:defRPr sz="2800" b="0"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6" name="Shape 96"/>
          <p:cNvSpPr>
            <a:spLocks noGrp="1"/>
          </p:cNvSpPr>
          <p:nvPr>
            <p:ph type="pic" idx="2"/>
          </p:nvPr>
        </p:nvSpPr>
        <p:spPr>
          <a:xfrm>
            <a:off x="-82176" y="1105646"/>
            <a:ext cx="9226176" cy="4037852"/>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Source Sans Pro"/>
              <a:buNone/>
              <a:defRPr sz="32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Clr>
                <a:schemeClr val="dk1"/>
              </a:buClr>
              <a:buFont typeface="Source Sans Pro"/>
              <a:buNone/>
              <a:defRPr sz="2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Clr>
                <a:schemeClr val="dk1"/>
              </a:buClr>
              <a:buFont typeface="Source Sans Pro"/>
              <a:buNone/>
              <a:defRPr sz="24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97" name="Shape 97"/>
          <p:cNvSpPr txBox="1">
            <a:spLocks noGrp="1"/>
          </p:cNvSpPr>
          <p:nvPr>
            <p:ph type="body" idx="1"/>
          </p:nvPr>
        </p:nvSpPr>
        <p:spPr>
          <a:xfrm>
            <a:off x="239056" y="157381"/>
            <a:ext cx="8516470" cy="229215"/>
          </a:xfrm>
          <a:prstGeom prst="rect">
            <a:avLst/>
          </a:prstGeom>
          <a:noFill/>
          <a:ln>
            <a:noFill/>
          </a:ln>
        </p:spPr>
        <p:txBody>
          <a:bodyPr lIns="91425" tIns="91425" rIns="91425" bIns="91425" anchor="t" anchorCtr="0"/>
          <a:lstStyle>
            <a:lvl1pPr marL="0" marR="0" lvl="0" indent="0" algn="l" rtl="0">
              <a:spcBef>
                <a:spcPts val="240"/>
              </a:spcBef>
              <a:buClr>
                <a:schemeClr val="dk2"/>
              </a:buClr>
              <a:buFont typeface="Arial"/>
              <a:buNone/>
              <a:defRPr sz="1200" b="1" i="0" u="none" strike="noStrike" cap="none">
                <a:solidFill>
                  <a:schemeClr val="dk2"/>
                </a:solidFill>
                <a:latin typeface="Source Sans Pro"/>
                <a:ea typeface="Source Sans Pro"/>
                <a:cs typeface="Source Sans Pro"/>
                <a:sym typeface="Source Sans Pro"/>
              </a:defRPr>
            </a:lvl1pPr>
            <a:lvl2pPr marL="457200" marR="0" lvl="1"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00"/>
              </a:spcBef>
              <a:buClr>
                <a:srgbClr val="878787"/>
              </a:buClr>
              <a:buFont typeface="Arial"/>
              <a:buNone/>
              <a:defRPr sz="1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5pPr>
            <a:lvl6pPr marL="2286000" marR="0" lvl="5"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Picture with Caption">
    <p:spTree>
      <p:nvGrpSpPr>
        <p:cNvPr id="1" name="Shape 113"/>
        <p:cNvGrpSpPr/>
        <p:nvPr/>
      </p:nvGrpSpPr>
      <p:grpSpPr>
        <a:xfrm>
          <a:off x="0" y="0"/>
          <a:ext cx="0" cy="0"/>
          <a:chOff x="0" y="0"/>
          <a:chExt cx="0" cy="0"/>
        </a:xfrm>
      </p:grpSpPr>
      <p:sp>
        <p:nvSpPr>
          <p:cNvPr id="114" name="Shape 114"/>
          <p:cNvSpPr/>
          <p:nvPr/>
        </p:nvSpPr>
        <p:spPr>
          <a:xfrm>
            <a:off x="4669117" y="-126998"/>
            <a:ext cx="4736351" cy="528544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accent3"/>
              </a:solidFill>
              <a:latin typeface="Source Sans Pro"/>
              <a:ea typeface="Source Sans Pro"/>
              <a:cs typeface="Source Sans Pro"/>
              <a:sym typeface="Source Sans Pro"/>
            </a:endParaRPr>
          </a:p>
        </p:txBody>
      </p:sp>
      <p:sp>
        <p:nvSpPr>
          <p:cNvPr id="115" name="Shape 115"/>
          <p:cNvSpPr/>
          <p:nvPr/>
        </p:nvSpPr>
        <p:spPr>
          <a:xfrm>
            <a:off x="-67233" y="-126998"/>
            <a:ext cx="4736351" cy="5285440"/>
          </a:xfrm>
          <a:prstGeom prst="rect">
            <a:avLst/>
          </a:prstGeom>
          <a:solidFill>
            <a:srgbClr val="97ACB5"/>
          </a:solidFill>
          <a:ln>
            <a:noFill/>
          </a:ln>
        </p:spPr>
        <p:txBody>
          <a:bodyPr lIns="91425" tIns="45700" rIns="91425" bIns="45700" anchor="ctr" anchorCtr="0">
            <a:noAutofit/>
          </a:bodyPr>
          <a:lstStyle/>
          <a:p>
            <a:pPr marL="0" marR="0" lvl="0" indent="0" algn="ctr" rtl="0">
              <a:spcBef>
                <a:spcPts val="0"/>
              </a:spcBef>
              <a:buNone/>
            </a:pPr>
            <a:endParaRPr sz="1800">
              <a:solidFill>
                <a:schemeClr val="accent3"/>
              </a:solidFill>
              <a:latin typeface="Source Sans Pro"/>
              <a:ea typeface="Source Sans Pro"/>
              <a:cs typeface="Source Sans Pro"/>
              <a:sym typeface="Source Sans Pro"/>
            </a:endParaRPr>
          </a:p>
        </p:txBody>
      </p:sp>
      <p:sp>
        <p:nvSpPr>
          <p:cNvPr id="116" name="Shape 116"/>
          <p:cNvSpPr txBox="1">
            <a:spLocks noGrp="1"/>
          </p:cNvSpPr>
          <p:nvPr>
            <p:ph type="title"/>
          </p:nvPr>
        </p:nvSpPr>
        <p:spPr>
          <a:xfrm>
            <a:off x="239057" y="483683"/>
            <a:ext cx="4430060" cy="414470"/>
          </a:xfrm>
          <a:prstGeom prst="rect">
            <a:avLst/>
          </a:prstGeom>
          <a:noFill/>
          <a:ln>
            <a:noFill/>
          </a:ln>
        </p:spPr>
        <p:txBody>
          <a:bodyPr lIns="91425" tIns="91425" rIns="91425" bIns="91425" anchor="b" anchorCtr="0"/>
          <a:lstStyle>
            <a:lvl1pPr marL="0" marR="0" lvl="0" indent="0" algn="l" rtl="0">
              <a:spcBef>
                <a:spcPts val="0"/>
              </a:spcBef>
              <a:buClr>
                <a:srgbClr val="FFFFFF"/>
              </a:buClr>
              <a:buFont typeface="Source Sans Pro"/>
              <a:buNone/>
              <a:defRPr sz="2800" b="0"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7" name="Shape 117"/>
          <p:cNvSpPr>
            <a:spLocks noGrp="1"/>
          </p:cNvSpPr>
          <p:nvPr>
            <p:ph type="pic" idx="2"/>
          </p:nvPr>
        </p:nvSpPr>
        <p:spPr>
          <a:xfrm>
            <a:off x="4669117" y="0"/>
            <a:ext cx="4474880" cy="5143499"/>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Source Sans Pro"/>
              <a:buNone/>
              <a:defRPr sz="32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Clr>
                <a:schemeClr val="dk1"/>
              </a:buClr>
              <a:buFont typeface="Source Sans Pro"/>
              <a:buNone/>
              <a:defRPr sz="2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Clr>
                <a:schemeClr val="dk1"/>
              </a:buClr>
              <a:buFont typeface="Source Sans Pro"/>
              <a:buNone/>
              <a:defRPr sz="24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18" name="Shape 118"/>
          <p:cNvSpPr txBox="1">
            <a:spLocks noGrp="1"/>
          </p:cNvSpPr>
          <p:nvPr>
            <p:ph type="body" idx="1"/>
          </p:nvPr>
        </p:nvSpPr>
        <p:spPr>
          <a:xfrm>
            <a:off x="239057" y="224619"/>
            <a:ext cx="4430061" cy="229215"/>
          </a:xfrm>
          <a:prstGeom prst="rect">
            <a:avLst/>
          </a:prstGeom>
          <a:noFill/>
          <a:ln>
            <a:noFill/>
          </a:ln>
        </p:spPr>
        <p:txBody>
          <a:bodyPr lIns="91425" tIns="91425" rIns="91425" bIns="91425" anchor="t" anchorCtr="0"/>
          <a:lstStyle>
            <a:lvl1pPr marL="0" marR="0" lvl="0" indent="0" algn="l" rtl="0">
              <a:spcBef>
                <a:spcPts val="200"/>
              </a:spcBef>
              <a:buClr>
                <a:schemeClr val="dk2"/>
              </a:buClr>
              <a:buFont typeface="Arial"/>
              <a:buNone/>
              <a:defRPr sz="1000" b="1" i="0" u="none" strike="noStrike" cap="none">
                <a:solidFill>
                  <a:schemeClr val="dk2"/>
                </a:solidFill>
                <a:latin typeface="Source Sans Pro"/>
                <a:ea typeface="Source Sans Pro"/>
                <a:cs typeface="Source Sans Pro"/>
                <a:sym typeface="Source Sans Pro"/>
              </a:defRPr>
            </a:lvl1pPr>
            <a:lvl2pPr marL="457200" marR="0" lvl="1"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00"/>
              </a:spcBef>
              <a:buClr>
                <a:srgbClr val="878787"/>
              </a:buClr>
              <a:buFont typeface="Arial"/>
              <a:buNone/>
              <a:defRPr sz="1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5pPr>
            <a:lvl6pPr marL="2286000" marR="0" lvl="5"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9pPr>
          </a:lstStyle>
          <a:p>
            <a:endParaRPr/>
          </a:p>
        </p:txBody>
      </p:sp>
      <p:sp>
        <p:nvSpPr>
          <p:cNvPr id="119" name="Shape 119"/>
          <p:cNvSpPr txBox="1">
            <a:spLocks noGrp="1"/>
          </p:cNvSpPr>
          <p:nvPr>
            <p:ph type="body" idx="3"/>
          </p:nvPr>
        </p:nvSpPr>
        <p:spPr>
          <a:xfrm>
            <a:off x="239057" y="1225717"/>
            <a:ext cx="4430060" cy="914400"/>
          </a:xfrm>
          <a:prstGeom prst="rect">
            <a:avLst/>
          </a:prstGeom>
          <a:noFill/>
          <a:ln>
            <a:noFill/>
          </a:ln>
        </p:spPr>
        <p:txBody>
          <a:bodyPr lIns="91425" tIns="91425" rIns="91425" bIns="91425" anchor="t" anchorCtr="0"/>
          <a:lstStyle>
            <a:lvl1pPr marL="342900" marR="0" lvl="0" indent="-241300" algn="l" rtl="0">
              <a:spcBef>
                <a:spcPts val="320"/>
              </a:spcBef>
              <a:buClr>
                <a:schemeClr val="lt1"/>
              </a:buClr>
              <a:buSzPct val="100000"/>
              <a:buFont typeface="Arial"/>
              <a:buChar char="•"/>
              <a:defRPr sz="1600" b="0" i="0" u="none" strike="noStrike" cap="none">
                <a:solidFill>
                  <a:schemeClr val="lt1"/>
                </a:solidFill>
                <a:latin typeface="Source Sans Pro"/>
                <a:ea typeface="Source Sans Pro"/>
                <a:cs typeface="Source Sans Pro"/>
                <a:sym typeface="Source Sans Pro"/>
              </a:defRPr>
            </a:lvl1pPr>
            <a:lvl2pPr marL="742950" marR="0" lvl="1" indent="-196850" algn="l" rtl="0">
              <a:spcBef>
                <a:spcPts val="280"/>
              </a:spcBef>
              <a:buClr>
                <a:schemeClr val="lt1"/>
              </a:buClr>
              <a:buSzPct val="100000"/>
              <a:buFont typeface="Arial"/>
              <a:buChar char="–"/>
              <a:defRPr sz="1400" b="0" i="0" u="none" strike="noStrike" cap="none">
                <a:solidFill>
                  <a:schemeClr val="lt1"/>
                </a:solidFill>
                <a:latin typeface="Source Sans Pro"/>
                <a:ea typeface="Source Sans Pro"/>
                <a:cs typeface="Source Sans Pro"/>
                <a:sym typeface="Source Sans Pro"/>
              </a:defRPr>
            </a:lvl2pPr>
            <a:lvl3pPr marL="1143000" marR="0" lvl="2" indent="-152400" algn="l" rtl="0">
              <a:spcBef>
                <a:spcPts val="240"/>
              </a:spcBef>
              <a:buClr>
                <a:schemeClr val="lt1"/>
              </a:buClr>
              <a:buSzPct val="100000"/>
              <a:buFont typeface="Arial"/>
              <a:buChar char="•"/>
              <a:defRPr sz="1200" b="0" i="0" u="none" strike="noStrike" cap="none">
                <a:solidFill>
                  <a:schemeClr val="lt1"/>
                </a:solidFill>
                <a:latin typeface="Source Sans Pro"/>
                <a:ea typeface="Source Sans Pro"/>
                <a:cs typeface="Source Sans Pro"/>
                <a:sym typeface="Source Sans Pro"/>
              </a:defRPr>
            </a:lvl3pPr>
            <a:lvl4pPr marL="1600200" marR="0" lvl="3" indent="-158750" algn="l" rtl="0">
              <a:spcBef>
                <a:spcPts val="220"/>
              </a:spcBef>
              <a:buClr>
                <a:schemeClr val="lt1"/>
              </a:buClr>
              <a:buSzPct val="100000"/>
              <a:buFont typeface="Arial"/>
              <a:buChar char="–"/>
              <a:defRPr sz="1100" b="0" i="0" u="none" strike="noStrike" cap="none">
                <a:solidFill>
                  <a:schemeClr val="lt1"/>
                </a:solidFill>
                <a:latin typeface="Source Sans Pro"/>
                <a:ea typeface="Source Sans Pro"/>
                <a:cs typeface="Source Sans Pro"/>
                <a:sym typeface="Source Sans Pro"/>
              </a:defRPr>
            </a:lvl4pPr>
            <a:lvl5pPr marL="2057400" marR="0" lvl="4" indent="-158750" algn="l" rtl="0">
              <a:spcBef>
                <a:spcPts val="220"/>
              </a:spcBef>
              <a:buClr>
                <a:schemeClr val="lt1"/>
              </a:buClr>
              <a:buSzPct val="100000"/>
              <a:buFont typeface="Arial"/>
              <a:buChar char="»"/>
              <a:defRPr sz="1100" b="0" i="0" u="none" strike="noStrike" cap="none">
                <a:solidFill>
                  <a:schemeClr val="lt1"/>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4_Custom Layout">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2" name="Shape 122"/>
          <p:cNvSpPr/>
          <p:nvPr/>
        </p:nvSpPr>
        <p:spPr>
          <a:xfrm>
            <a:off x="-163870" y="-65547"/>
            <a:ext cx="9447160" cy="5284837"/>
          </a:xfrm>
          <a:prstGeom prst="rect">
            <a:avLst/>
          </a:prstGeom>
          <a:solidFill>
            <a:schemeClr val="dk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2"/>
              </a:solidFill>
              <a:latin typeface="Source Sans Pro"/>
              <a:ea typeface="Source Sans Pro"/>
              <a:cs typeface="Source Sans Pro"/>
              <a:sym typeface="Source Sans Pro"/>
            </a:endParaRPr>
          </a:p>
        </p:txBody>
      </p:sp>
      <p:sp>
        <p:nvSpPr>
          <p:cNvPr id="123" name="Shape 123"/>
          <p:cNvSpPr txBox="1"/>
          <p:nvPr/>
        </p:nvSpPr>
        <p:spPr>
          <a:xfrm>
            <a:off x="1701800" y="3094038"/>
            <a:ext cx="5689600" cy="461961"/>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2400">
                <a:solidFill>
                  <a:schemeClr val="accent5"/>
                </a:solidFill>
                <a:latin typeface="Arial"/>
                <a:ea typeface="Arial"/>
                <a:cs typeface="Arial"/>
                <a:sym typeface="Arial"/>
              </a:rPr>
              <a:t>A NEW PLATFORM </a:t>
            </a:r>
            <a:r>
              <a:rPr lang="en-US" sz="2400">
                <a:solidFill>
                  <a:schemeClr val="accent1"/>
                </a:solidFill>
                <a:latin typeface="Arial"/>
                <a:ea typeface="Arial"/>
                <a:cs typeface="Arial"/>
                <a:sym typeface="Arial"/>
              </a:rPr>
              <a:t>FOR A NEW ERA</a:t>
            </a:r>
          </a:p>
        </p:txBody>
      </p:sp>
      <p:pic>
        <p:nvPicPr>
          <p:cNvPr id="124" name="Shape 124"/>
          <p:cNvPicPr preferRelativeResize="0"/>
          <p:nvPr/>
        </p:nvPicPr>
        <p:blipFill rotWithShape="1">
          <a:blip r:embed="rId2">
            <a:alphaModFix/>
          </a:blip>
          <a:srcRect r="5547"/>
          <a:stretch/>
        </p:blipFill>
        <p:spPr>
          <a:xfrm>
            <a:off x="1973263" y="1658938"/>
            <a:ext cx="5189536" cy="126047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Blank">
    <p:spTree>
      <p:nvGrpSpPr>
        <p:cNvPr id="1" name="Shape 125"/>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emp Basic without Rule">
    <p:bg>
      <p:bgPr>
        <a:solidFill>
          <a:srgbClr val="17232A"/>
        </a:solidFill>
        <a:effectLst/>
      </p:bgPr>
    </p:bg>
    <p:spTree>
      <p:nvGrpSpPr>
        <p:cNvPr id="1" name="Shape 126"/>
        <p:cNvGrpSpPr/>
        <p:nvPr/>
      </p:nvGrpSpPr>
      <p:grpSpPr>
        <a:xfrm>
          <a:off x="0" y="0"/>
          <a:ext cx="0" cy="0"/>
          <a:chOff x="0" y="0"/>
          <a:chExt cx="0" cy="0"/>
        </a:xfrm>
      </p:grpSpPr>
      <p:sp>
        <p:nvSpPr>
          <p:cNvPr id="127" name="Shape 127"/>
          <p:cNvSpPr/>
          <p:nvPr/>
        </p:nvSpPr>
        <p:spPr>
          <a:xfrm>
            <a:off x="0" y="4629150"/>
            <a:ext cx="9144000" cy="385762"/>
          </a:xfrm>
          <a:prstGeom prst="rect">
            <a:avLst/>
          </a:prstGeom>
          <a:solidFill>
            <a:srgbClr val="00786E"/>
          </a:solidFill>
          <a:ln>
            <a:noFill/>
          </a:ln>
        </p:spPr>
        <p:txBody>
          <a:bodyPr lIns="91425" tIns="45700" rIns="91425" bIns="45700" anchor="ctr" anchorCtr="0">
            <a:noAutofit/>
          </a:bodyPr>
          <a:lstStyle/>
          <a:p>
            <a:pPr marL="0" marR="0" lvl="0" indent="0" algn="l" rtl="0">
              <a:spcBef>
                <a:spcPts val="0"/>
              </a:spcBef>
              <a:buNone/>
            </a:pPr>
            <a:endParaRPr sz="1800">
              <a:solidFill>
                <a:schemeClr val="lt1"/>
              </a:solidFill>
              <a:latin typeface="Source Sans Pro"/>
              <a:ea typeface="Source Sans Pro"/>
              <a:cs typeface="Source Sans Pro"/>
              <a:sym typeface="Source Sans Pro"/>
            </a:endParaRPr>
          </a:p>
        </p:txBody>
      </p:sp>
      <p:sp>
        <p:nvSpPr>
          <p:cNvPr id="128" name="Shape 128"/>
          <p:cNvSpPr txBox="1"/>
          <p:nvPr/>
        </p:nvSpPr>
        <p:spPr>
          <a:xfrm>
            <a:off x="366712" y="5018448"/>
            <a:ext cx="2274886" cy="92333"/>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600">
                <a:solidFill>
                  <a:srgbClr val="7F7F7F"/>
                </a:solidFill>
                <a:latin typeface="Arial"/>
                <a:ea typeface="Arial"/>
                <a:cs typeface="Arial"/>
                <a:sym typeface="Arial"/>
              </a:rPr>
              <a:t>© Copyright 2015 Pivotal. All rights reserved.</a:t>
            </a:r>
          </a:p>
        </p:txBody>
      </p:sp>
      <p:pic>
        <p:nvPicPr>
          <p:cNvPr id="129" name="Shape 129"/>
          <p:cNvPicPr preferRelativeResize="0"/>
          <p:nvPr/>
        </p:nvPicPr>
        <p:blipFill rotWithShape="1">
          <a:blip r:embed="rId2">
            <a:alphaModFix/>
          </a:blip>
          <a:srcRect/>
          <a:stretch/>
        </p:blipFill>
        <p:spPr>
          <a:xfrm>
            <a:off x="7941732" y="4713966"/>
            <a:ext cx="957261" cy="219454"/>
          </a:xfrm>
          <a:prstGeom prst="rect">
            <a:avLst/>
          </a:prstGeom>
          <a:noFill/>
          <a:ln>
            <a:noFill/>
          </a:ln>
        </p:spPr>
      </p:pic>
      <p:sp>
        <p:nvSpPr>
          <p:cNvPr id="130" name="Shape 130"/>
          <p:cNvSpPr txBox="1">
            <a:spLocks noGrp="1"/>
          </p:cNvSpPr>
          <p:nvPr>
            <p:ph type="title"/>
          </p:nvPr>
        </p:nvSpPr>
        <p:spPr>
          <a:xfrm>
            <a:off x="457199" y="320039"/>
            <a:ext cx="8229600" cy="363558"/>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Arial"/>
              <a:buNone/>
              <a:defRPr sz="32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1" name="Shape 131"/>
          <p:cNvSpPr txBox="1">
            <a:spLocks noGrp="1"/>
          </p:cNvSpPr>
          <p:nvPr>
            <p:ph type="body" idx="1"/>
          </p:nvPr>
        </p:nvSpPr>
        <p:spPr>
          <a:xfrm>
            <a:off x="457200" y="1108074"/>
            <a:ext cx="8229600" cy="3082924"/>
          </a:xfrm>
          <a:prstGeom prst="rect">
            <a:avLst/>
          </a:prstGeom>
          <a:noFill/>
          <a:ln>
            <a:noFill/>
          </a:ln>
        </p:spPr>
        <p:txBody>
          <a:bodyPr lIns="91425" tIns="91425" rIns="91425" bIns="91425" anchor="t" anchorCtr="0"/>
          <a:lstStyle>
            <a:lvl1pPr marL="342900" marR="0" lvl="0" indent="-165100" algn="l" rtl="0">
              <a:spcBef>
                <a:spcPts val="560"/>
              </a:spcBef>
              <a:buClr>
                <a:schemeClr val="lt1"/>
              </a:buClr>
              <a:buSzPct val="100000"/>
              <a:buFont typeface="Arial"/>
              <a:buChar char="•"/>
              <a:defRPr sz="2800" b="0" i="0" u="none" strike="noStrike" cap="none">
                <a:solidFill>
                  <a:schemeClr val="lt1"/>
                </a:solidFill>
                <a:latin typeface="Arial"/>
                <a:ea typeface="Arial"/>
                <a:cs typeface="Arial"/>
                <a:sym typeface="Arial"/>
              </a:defRPr>
            </a:lvl1pPr>
            <a:lvl2pPr marL="742950" marR="0" lvl="1" indent="-13335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2pPr>
            <a:lvl3pPr marL="1143000" marR="0" lvl="2" indent="-10160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3pPr>
            <a:lvl4pPr marL="1600200" marR="0" lvl="3"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4pPr>
            <a:lvl5pPr marL="2057400" marR="0" lvl="4"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34" name="Shape 134"/>
          <p:cNvSpPr txBox="1">
            <a:spLocks noGrp="1"/>
          </p:cNvSpPr>
          <p:nvPr>
            <p:ph type="body" idx="1"/>
          </p:nvPr>
        </p:nvSpPr>
        <p:spPr>
          <a:xfrm>
            <a:off x="366712" y="1074737"/>
            <a:ext cx="8410499" cy="3383098"/>
          </a:xfrm>
          <a:prstGeom prst="rect">
            <a:avLst/>
          </a:prstGeom>
          <a:noFill/>
          <a:ln>
            <a:noFill/>
          </a:ln>
        </p:spPr>
        <p:txBody>
          <a:bodyPr lIns="91425" tIns="91425" rIns="91425" bIns="91425" anchor="t" anchorCtr="0"/>
          <a:lstStyle>
            <a:lvl1pPr marL="342900" marR="0" lvl="0" indent="-165100" algn="l" rtl="0">
              <a:spcBef>
                <a:spcPts val="1200"/>
              </a:spcBef>
              <a:buClr>
                <a:schemeClr val="lt1"/>
              </a:buClr>
              <a:buSzPct val="100000"/>
              <a:buFont typeface="Noto Sans Symbols"/>
              <a:buChar char="•"/>
              <a:defRPr sz="2800" b="0" i="0" u="none" strike="noStrike" cap="none">
                <a:solidFill>
                  <a:srgbClr val="878787"/>
                </a:solidFill>
                <a:latin typeface="Source Sans Pro"/>
                <a:ea typeface="Source Sans Pro"/>
                <a:cs typeface="Source Sans Pro"/>
                <a:sym typeface="Source Sans Pro"/>
              </a:defRPr>
            </a:lvl1pPr>
            <a:lvl2pPr marL="742950" marR="0" lvl="1" indent="-133350" algn="l" rtl="0">
              <a:spcBef>
                <a:spcPts val="300"/>
              </a:spcBef>
              <a:buClr>
                <a:schemeClr val="lt1"/>
              </a:buClr>
              <a:buSzPct val="100000"/>
              <a:buFont typeface="Verdana"/>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300"/>
              </a:spcBef>
              <a:buClr>
                <a:schemeClr val="lt1"/>
              </a:buClr>
              <a:buSzPct val="100000"/>
              <a:buFont typeface="Verdana"/>
              <a:buChar char="▪"/>
              <a:defRPr sz="2000" b="0" i="0" u="none" strike="noStrike" cap="none">
                <a:solidFill>
                  <a:srgbClr val="878787"/>
                </a:solidFill>
                <a:latin typeface="Source Sans Pro"/>
                <a:ea typeface="Source Sans Pro"/>
                <a:cs typeface="Source Sans Pro"/>
                <a:sym typeface="Source Sans Pro"/>
              </a:defRPr>
            </a:lvl3pPr>
            <a:lvl4pPr marL="1658936" marR="0" lvl="3" indent="-96836" algn="l" rtl="0">
              <a:spcBef>
                <a:spcPts val="300"/>
              </a:spcBef>
              <a:buClr>
                <a:schemeClr val="lt1"/>
              </a:buClr>
              <a:buSzPct val="100000"/>
              <a:buFont typeface="Verdana"/>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00"/>
              </a:spcBef>
              <a:buClr>
                <a:schemeClr val="lt1"/>
              </a:buClr>
              <a:buSzPct val="100000"/>
              <a:buFont typeface="Verdana"/>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Rectangle 9"/>
          <p:cNvSpPr/>
          <p:nvPr userDrawn="1"/>
        </p:nvSpPr>
        <p:spPr>
          <a:xfrm>
            <a:off x="-89647" y="-27990"/>
            <a:ext cx="9259047" cy="5220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News Gothic MT"/>
            </a:endParaRPr>
          </a:p>
        </p:txBody>
      </p:sp>
      <p:pic>
        <p:nvPicPr>
          <p:cNvPr id="11" name="Picture 10"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3" name="Title 1"/>
          <p:cNvSpPr>
            <a:spLocks noGrp="1"/>
          </p:cNvSpPr>
          <p:nvPr>
            <p:ph type="ctrTitle" hasCustomPrompt="1"/>
          </p:nvPr>
        </p:nvSpPr>
        <p:spPr>
          <a:xfrm>
            <a:off x="1134021" y="2005054"/>
            <a:ext cx="6530788" cy="1147664"/>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21" y="1586264"/>
            <a:ext cx="6110923" cy="314872"/>
          </a:xfrm>
        </p:spPr>
        <p:txBody>
          <a:bodyPr>
            <a:noAutofit/>
          </a:bodyPr>
          <a:lstStyle>
            <a:lvl1pPr marL="0" indent="0" algn="l">
              <a:buNone/>
              <a:defRPr sz="16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3315823"/>
            <a:ext cx="7881472" cy="345129"/>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3368136912"/>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0" name="Rectangle 9"/>
          <p:cNvSpPr/>
          <p:nvPr userDrawn="1"/>
        </p:nvSpPr>
        <p:spPr>
          <a:xfrm>
            <a:off x="-89647" y="-27990"/>
            <a:ext cx="9259047" cy="5220256"/>
          </a:xfrm>
          <a:prstGeom prst="rect">
            <a:avLst/>
          </a:prstGeom>
          <a:solidFill>
            <a:srgbClr val="1B28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News Gothic MT"/>
            </a:endParaRPr>
          </a:p>
        </p:txBody>
      </p:sp>
      <p:pic>
        <p:nvPicPr>
          <p:cNvPr id="11" name="Picture 10"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3" name="Title 1"/>
          <p:cNvSpPr>
            <a:spLocks noGrp="1"/>
          </p:cNvSpPr>
          <p:nvPr>
            <p:ph type="ctrTitle" hasCustomPrompt="1"/>
          </p:nvPr>
        </p:nvSpPr>
        <p:spPr>
          <a:xfrm>
            <a:off x="1134021" y="2005054"/>
            <a:ext cx="6530788" cy="1147664"/>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21" y="1586264"/>
            <a:ext cx="6110923" cy="314872"/>
          </a:xfrm>
        </p:spPr>
        <p:txBody>
          <a:bodyPr>
            <a:noAutofit/>
          </a:bodyPr>
          <a:lstStyle>
            <a:lvl1pPr marL="0" indent="0" algn="l">
              <a:buNone/>
              <a:defRPr sz="1600">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3315823"/>
            <a:ext cx="7881472" cy="345129"/>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885198751"/>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0" y="0"/>
            <a:ext cx="10167471"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3" name="Title 2"/>
          <p:cNvSpPr>
            <a:spLocks noGrp="1"/>
          </p:cNvSpPr>
          <p:nvPr>
            <p:ph type="title"/>
          </p:nvPr>
        </p:nvSpPr>
        <p:spPr>
          <a:xfrm>
            <a:off x="1195325" y="1916328"/>
            <a:ext cx="6947616" cy="532285"/>
          </a:xfrm>
        </p:spPr>
        <p:txBody>
          <a:bodyPr/>
          <a:lstStyle>
            <a:lvl1pPr>
              <a:defRPr sz="3600">
                <a:solidFill>
                  <a:schemeClr val="accent1"/>
                </a:solidFill>
              </a:defRPr>
            </a:lvl1pPr>
          </a:lstStyle>
          <a:p>
            <a:r>
              <a:rPr lang="en-US" smtClean="0"/>
              <a:t>Click to edit Master title style</a:t>
            </a:r>
            <a:endParaRPr lang="en-US" dirty="0"/>
          </a:p>
        </p:txBody>
      </p:sp>
      <p:pic>
        <p:nvPicPr>
          <p:cNvPr id="7" name="Picture 6"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2" name="Text Placeholder 11"/>
          <p:cNvSpPr>
            <a:spLocks noGrp="1"/>
          </p:cNvSpPr>
          <p:nvPr>
            <p:ph type="body" sz="quarter" idx="10"/>
          </p:nvPr>
        </p:nvSpPr>
        <p:spPr>
          <a:xfrm>
            <a:off x="1195325" y="2502217"/>
            <a:ext cx="5828553" cy="437905"/>
          </a:xfrm>
        </p:spPr>
        <p:txBody>
          <a:bodyPr>
            <a:normAutofit/>
          </a:bodyPr>
          <a:lstStyle>
            <a:lvl1pPr marL="0" indent="0">
              <a:buNone/>
              <a:defRPr sz="2400">
                <a:solidFill>
                  <a:schemeClr val="bg1"/>
                </a:solidFill>
              </a:defRPr>
            </a:lvl1pPr>
          </a:lstStyle>
          <a:p>
            <a:pPr lvl="0"/>
            <a:r>
              <a:rPr lang="en-US" smtClean="0"/>
              <a:t>Click to edit Master text styles</a:t>
            </a:r>
          </a:p>
        </p:txBody>
      </p:sp>
      <p:sp>
        <p:nvSpPr>
          <p:cNvPr id="14" name="Text Placeholder 13"/>
          <p:cNvSpPr>
            <a:spLocks noGrp="1"/>
          </p:cNvSpPr>
          <p:nvPr>
            <p:ph type="body" sz="quarter" idx="11" hasCustomPrompt="1"/>
          </p:nvPr>
        </p:nvSpPr>
        <p:spPr>
          <a:xfrm>
            <a:off x="1195325" y="4442307"/>
            <a:ext cx="7881472" cy="379642"/>
          </a:xfrm>
        </p:spPr>
        <p:txBody>
          <a:bodyPr>
            <a:normAutofit/>
          </a:bodyPr>
          <a:lstStyle>
            <a:lvl1pPr marL="0" indent="0">
              <a:buNone/>
              <a:defRPr sz="18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2014141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emp Basic with Rule">
    <p:bg>
      <p:bgPr>
        <a:solidFill>
          <a:srgbClr val="17232A"/>
        </a:solidFill>
        <a:effectLst/>
      </p:bgPr>
    </p:bg>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57199" y="320039"/>
            <a:ext cx="8229600" cy="363558"/>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Arial"/>
              <a:buNone/>
              <a:defRPr sz="32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 name="Shape 18"/>
          <p:cNvSpPr txBox="1">
            <a:spLocks noGrp="1"/>
          </p:cNvSpPr>
          <p:nvPr>
            <p:ph type="body" idx="1"/>
          </p:nvPr>
        </p:nvSpPr>
        <p:spPr>
          <a:xfrm>
            <a:off x="457200" y="1108074"/>
            <a:ext cx="8229600" cy="3082924"/>
          </a:xfrm>
          <a:prstGeom prst="rect">
            <a:avLst/>
          </a:prstGeom>
          <a:noFill/>
          <a:ln>
            <a:noFill/>
          </a:ln>
        </p:spPr>
        <p:txBody>
          <a:bodyPr lIns="91425" tIns="91425" rIns="91425" bIns="91425" anchor="t" anchorCtr="0"/>
          <a:lstStyle>
            <a:lvl1pPr marL="342900" marR="0" lvl="0" indent="-165100" algn="l" rtl="0">
              <a:spcBef>
                <a:spcPts val="560"/>
              </a:spcBef>
              <a:buClr>
                <a:schemeClr val="lt1"/>
              </a:buClr>
              <a:buSzPct val="100000"/>
              <a:buFont typeface="Arial"/>
              <a:buChar char="•"/>
              <a:defRPr sz="2800" b="0" i="0" u="none" strike="noStrike" cap="none">
                <a:solidFill>
                  <a:schemeClr val="lt1"/>
                </a:solidFill>
                <a:latin typeface="Arial"/>
                <a:ea typeface="Arial"/>
                <a:cs typeface="Arial"/>
                <a:sym typeface="Arial"/>
              </a:defRPr>
            </a:lvl1pPr>
            <a:lvl2pPr marL="742950" marR="0" lvl="1" indent="-13335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2pPr>
            <a:lvl3pPr marL="1143000" marR="0" lvl="2" indent="-10160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3pPr>
            <a:lvl4pPr marL="1600200" marR="0" lvl="3"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4pPr>
            <a:lvl5pPr marL="2057400" marR="0" lvl="4"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9" name="Shape 19"/>
          <p:cNvSpPr/>
          <p:nvPr/>
        </p:nvSpPr>
        <p:spPr>
          <a:xfrm>
            <a:off x="0" y="4629150"/>
            <a:ext cx="9144000" cy="385762"/>
          </a:xfrm>
          <a:prstGeom prst="rect">
            <a:avLst/>
          </a:prstGeom>
          <a:solidFill>
            <a:srgbClr val="00786E"/>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a:solidFill>
                <a:schemeClr val="lt1"/>
              </a:solidFill>
              <a:latin typeface="Source Sans Pro"/>
              <a:ea typeface="Source Sans Pro"/>
              <a:cs typeface="Source Sans Pro"/>
              <a:sym typeface="Source Sans Pro"/>
            </a:endParaRPr>
          </a:p>
        </p:txBody>
      </p:sp>
      <p:sp>
        <p:nvSpPr>
          <p:cNvPr id="20" name="Shape 20"/>
          <p:cNvSpPr txBox="1"/>
          <p:nvPr/>
        </p:nvSpPr>
        <p:spPr>
          <a:xfrm>
            <a:off x="366712" y="5018448"/>
            <a:ext cx="2274886" cy="92333"/>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600" b="0" i="0" u="none" strike="noStrike" cap="none" dirty="0">
                <a:solidFill>
                  <a:srgbClr val="7F7F7F"/>
                </a:solidFill>
                <a:latin typeface="Arial"/>
                <a:ea typeface="Arial"/>
                <a:cs typeface="Arial"/>
                <a:sym typeface="Arial"/>
              </a:rPr>
              <a:t>© Copyright </a:t>
            </a:r>
            <a:r>
              <a:rPr lang="en-US" sz="600" b="0" i="0" u="none" strike="noStrike" cap="none" dirty="0" smtClean="0">
                <a:solidFill>
                  <a:srgbClr val="7F7F7F"/>
                </a:solidFill>
                <a:latin typeface="Arial"/>
                <a:ea typeface="Arial"/>
                <a:cs typeface="Arial"/>
                <a:sym typeface="Arial"/>
              </a:rPr>
              <a:t>2016 </a:t>
            </a:r>
            <a:r>
              <a:rPr lang="en-US" sz="600" b="0" i="0" u="none" strike="noStrike" cap="none" dirty="0">
                <a:solidFill>
                  <a:srgbClr val="7F7F7F"/>
                </a:solidFill>
                <a:latin typeface="Arial"/>
                <a:ea typeface="Arial"/>
                <a:cs typeface="Arial"/>
                <a:sym typeface="Arial"/>
              </a:rPr>
              <a:t>Pivotal. All rights reserved.</a:t>
            </a:r>
          </a:p>
        </p:txBody>
      </p:sp>
      <p:pic>
        <p:nvPicPr>
          <p:cNvPr id="21" name="Shape 21"/>
          <p:cNvPicPr preferRelativeResize="0"/>
          <p:nvPr/>
        </p:nvPicPr>
        <p:blipFill rotWithShape="1">
          <a:blip r:embed="rId2">
            <a:alphaModFix/>
          </a:blip>
          <a:srcRect/>
          <a:stretch/>
        </p:blipFill>
        <p:spPr>
          <a:xfrm>
            <a:off x="7941732" y="4713966"/>
            <a:ext cx="957261" cy="219454"/>
          </a:xfrm>
          <a:prstGeom prst="rect">
            <a:avLst/>
          </a:prstGeom>
          <a:noFill/>
          <a:ln>
            <a:noFill/>
          </a:ln>
        </p:spPr>
      </p:pic>
      <p:cxnSp>
        <p:nvCxnSpPr>
          <p:cNvPr id="22" name="Shape 22"/>
          <p:cNvCxnSpPr/>
          <p:nvPr/>
        </p:nvCxnSpPr>
        <p:spPr>
          <a:xfrm>
            <a:off x="0" y="885930"/>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p:cNvSpPr/>
          <p:nvPr userDrawn="1"/>
        </p:nvSpPr>
        <p:spPr>
          <a:xfrm>
            <a:off x="0" y="0"/>
            <a:ext cx="10167471"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4" name="Picture Placeholder 3"/>
          <p:cNvSpPr>
            <a:spLocks noGrp="1"/>
          </p:cNvSpPr>
          <p:nvPr>
            <p:ph type="pic" sz="quarter" idx="12"/>
          </p:nvPr>
        </p:nvSpPr>
        <p:spPr>
          <a:xfrm>
            <a:off x="0" y="0"/>
            <a:ext cx="9144000" cy="5143500"/>
          </a:xfrm>
        </p:spPr>
        <p:txBody>
          <a:bodyPr/>
          <a:lstStyle/>
          <a:p>
            <a:r>
              <a:rPr lang="en-US" smtClean="0"/>
              <a:t>Drag picture to placeholder or click icon to add</a:t>
            </a:r>
            <a:endParaRPr lang="en-US" dirty="0"/>
          </a:p>
        </p:txBody>
      </p:sp>
      <p:sp>
        <p:nvSpPr>
          <p:cNvPr id="3" name="Title 2"/>
          <p:cNvSpPr>
            <a:spLocks noGrp="1"/>
          </p:cNvSpPr>
          <p:nvPr>
            <p:ph type="title"/>
          </p:nvPr>
        </p:nvSpPr>
        <p:spPr>
          <a:xfrm>
            <a:off x="1117709" y="407953"/>
            <a:ext cx="6947616" cy="585514"/>
          </a:xfrm>
        </p:spPr>
        <p:txBody>
          <a:bodyPr/>
          <a:lstStyle>
            <a:lvl1pPr>
              <a:defRPr sz="3600">
                <a:solidFill>
                  <a:schemeClr val="bg1"/>
                </a:solidFill>
              </a:defRPr>
            </a:lvl1pPr>
          </a:lstStyle>
          <a:p>
            <a:r>
              <a:rPr lang="en-US" smtClean="0"/>
              <a:t>Click to edit Master title style</a:t>
            </a:r>
            <a:endParaRPr lang="en-US" dirty="0"/>
          </a:p>
        </p:txBody>
      </p:sp>
      <p:sp>
        <p:nvSpPr>
          <p:cNvPr id="12" name="Text Placeholder 11"/>
          <p:cNvSpPr>
            <a:spLocks noGrp="1"/>
          </p:cNvSpPr>
          <p:nvPr>
            <p:ph type="body" sz="quarter" idx="10"/>
          </p:nvPr>
        </p:nvSpPr>
        <p:spPr>
          <a:xfrm>
            <a:off x="1117709" y="998561"/>
            <a:ext cx="5828553" cy="481696"/>
          </a:xfrm>
        </p:spPr>
        <p:txBody>
          <a:bodyPr>
            <a:normAutofit/>
          </a:bodyPr>
          <a:lstStyle>
            <a:lvl1pPr marL="0" indent="0">
              <a:buNone/>
              <a:defRPr sz="2400">
                <a:solidFill>
                  <a:schemeClr val="bg1"/>
                </a:solidFill>
              </a:defRPr>
            </a:lvl1pPr>
          </a:lstStyle>
          <a:p>
            <a:pPr lvl="0"/>
            <a:r>
              <a:rPr lang="en-US" smtClean="0"/>
              <a:t>Click to edit Master text styles</a:t>
            </a:r>
          </a:p>
        </p:txBody>
      </p:sp>
    </p:spTree>
    <p:extLst>
      <p:ext uri="{BB962C8B-B14F-4D97-AF65-F5344CB8AC3E}">
        <p14:creationId xmlns:p14="http://schemas.microsoft.com/office/powerpoint/2010/main" val="8517734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p:nvPr userDrawn="1"/>
        </p:nvSpPr>
        <p:spPr>
          <a:xfrm>
            <a:off x="0" y="0"/>
            <a:ext cx="10167471"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en-US" sz="1800" kern="1200">
              <a:solidFill>
                <a:srgbClr val="0A1215"/>
              </a:solidFill>
              <a:latin typeface="News Gothic MT"/>
            </a:endParaRPr>
          </a:p>
        </p:txBody>
      </p:sp>
      <p:sp>
        <p:nvSpPr>
          <p:cNvPr id="4" name="Picture Placeholder 3"/>
          <p:cNvSpPr>
            <a:spLocks noGrp="1"/>
          </p:cNvSpPr>
          <p:nvPr>
            <p:ph type="pic" sz="quarter" idx="12"/>
          </p:nvPr>
        </p:nvSpPr>
        <p:spPr>
          <a:xfrm>
            <a:off x="0" y="1756833"/>
            <a:ext cx="9144000" cy="3386667"/>
          </a:xfrm>
        </p:spPr>
        <p:txBody>
          <a:bodyPr/>
          <a:lstStyle/>
          <a:p>
            <a:r>
              <a:rPr lang="en-US" smtClean="0"/>
              <a:t>Drag picture to placeholder or click icon to add</a:t>
            </a:r>
            <a:endParaRPr lang="en-US" dirty="0"/>
          </a:p>
        </p:txBody>
      </p:sp>
      <p:sp>
        <p:nvSpPr>
          <p:cNvPr id="3" name="Title 2"/>
          <p:cNvSpPr>
            <a:spLocks noGrp="1"/>
          </p:cNvSpPr>
          <p:nvPr>
            <p:ph type="title"/>
          </p:nvPr>
        </p:nvSpPr>
        <p:spPr>
          <a:xfrm>
            <a:off x="1117709" y="407953"/>
            <a:ext cx="6947616" cy="585514"/>
          </a:xfrm>
        </p:spPr>
        <p:txBody>
          <a:bodyPr/>
          <a:lstStyle>
            <a:lvl1pPr algn="ctr">
              <a:defRPr sz="3600">
                <a:solidFill>
                  <a:schemeClr val="bg1"/>
                </a:solidFill>
              </a:defRPr>
            </a:lvl1pPr>
          </a:lstStyle>
          <a:p>
            <a:r>
              <a:rPr lang="en-US" smtClean="0"/>
              <a:t>Click to edit Master title style</a:t>
            </a:r>
            <a:endParaRPr lang="en-US" dirty="0"/>
          </a:p>
        </p:txBody>
      </p:sp>
      <p:sp>
        <p:nvSpPr>
          <p:cNvPr id="12" name="Text Placeholder 11"/>
          <p:cNvSpPr>
            <a:spLocks noGrp="1"/>
          </p:cNvSpPr>
          <p:nvPr>
            <p:ph type="body" sz="quarter" idx="10"/>
          </p:nvPr>
        </p:nvSpPr>
        <p:spPr>
          <a:xfrm>
            <a:off x="1677241" y="998561"/>
            <a:ext cx="5828553" cy="481696"/>
          </a:xfrm>
        </p:spPr>
        <p:txBody>
          <a:bodyPr>
            <a:normAutofit/>
          </a:bodyPr>
          <a:lstStyle>
            <a:lvl1pPr marL="0" indent="0" algn="ctr">
              <a:buNone/>
              <a:defRPr sz="2400">
                <a:solidFill>
                  <a:schemeClr val="bg1"/>
                </a:solidFill>
              </a:defRPr>
            </a:lvl1pPr>
          </a:lstStyle>
          <a:p>
            <a:pPr lvl="0"/>
            <a:r>
              <a:rPr lang="en-US" smtClean="0"/>
              <a:t>Click to edit Master text styles</a:t>
            </a:r>
          </a:p>
        </p:txBody>
      </p:sp>
    </p:spTree>
    <p:extLst>
      <p:ext uri="{BB962C8B-B14F-4D97-AF65-F5344CB8AC3E}">
        <p14:creationId xmlns:p14="http://schemas.microsoft.com/office/powerpoint/2010/main" val="34960850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rgbClr val="878787"/>
                </a:solidFill>
              </a:defRPr>
            </a:lvl1pPr>
            <a:lvl2pPr>
              <a:defRPr>
                <a:solidFill>
                  <a:srgbClr val="878787"/>
                </a:solidFill>
              </a:defRPr>
            </a:lvl2pPr>
            <a:lvl3pPr>
              <a:defRPr>
                <a:solidFill>
                  <a:srgbClr val="878787"/>
                </a:solidFill>
              </a:defRPr>
            </a:lvl3pPr>
            <a:lvl4pPr>
              <a:defRPr>
                <a:solidFill>
                  <a:srgbClr val="878787"/>
                </a:solidFill>
              </a:defRPr>
            </a:lvl4pPr>
            <a:lvl5pPr>
              <a:defRPr>
                <a:solidFill>
                  <a:srgbClr val="878787"/>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4" name="Straight Connector 3"/>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20761597"/>
      </p:ext>
    </p:extLst>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199" y="87914"/>
            <a:ext cx="6662271" cy="85725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519381"/>
            <a:ext cx="8229600" cy="3075242"/>
          </a:xfrm>
        </p:spPr>
        <p:txBody>
          <a:bodyPr/>
          <a:lstStyle>
            <a:lvl1pPr marL="0" indent="0">
              <a:buNone/>
              <a:defRPr>
                <a:solidFill>
                  <a:srgbClr val="878787"/>
                </a:solidFill>
              </a:defRPr>
            </a:lvl1pPr>
            <a:lvl2pPr marL="457200" indent="0">
              <a:buNone/>
              <a:defRPr>
                <a:solidFill>
                  <a:srgbClr val="878787"/>
                </a:solidFill>
              </a:defRPr>
            </a:lvl2pPr>
            <a:lvl3pPr marL="914400" indent="0">
              <a:buNone/>
              <a:defRPr>
                <a:solidFill>
                  <a:srgbClr val="878787"/>
                </a:solidFill>
              </a:defRPr>
            </a:lvl3pPr>
            <a:lvl4pPr marL="1371600" indent="0">
              <a:buNone/>
              <a:defRPr>
                <a:solidFill>
                  <a:srgbClr val="878787"/>
                </a:solidFill>
              </a:defRPr>
            </a:lvl4pPr>
            <a:lvl5pPr marL="1828800" indent="0">
              <a:buNone/>
              <a:defRPr>
                <a:solidFill>
                  <a:srgbClr val="878787"/>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4" name="Straight Connector 3"/>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370139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200151"/>
            <a:ext cx="4038600" cy="3394472"/>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5" name="Straight Connector 4"/>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088346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1" name="Rectangle 10"/>
          <p:cNvSpPr/>
          <p:nvPr userDrawn="1"/>
        </p:nvSpPr>
        <p:spPr>
          <a:xfrm>
            <a:off x="-7471" y="-52294"/>
            <a:ext cx="9218706" cy="5210736"/>
          </a:xfrm>
          <a:prstGeom prst="rect">
            <a:avLst/>
          </a:prstGeom>
          <a:solidFill>
            <a:schemeClr val="tx2"/>
          </a:solidFill>
          <a:ln>
            <a:noFill/>
          </a:ln>
        </p:spPr>
        <p:style>
          <a:lnRef idx="3">
            <a:schemeClr val="lt1"/>
          </a:lnRef>
          <a:fillRef idx="1">
            <a:schemeClr val="dk1"/>
          </a:fillRef>
          <a:effectRef idx="1">
            <a:schemeClr val="dk1"/>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8" name="Rectangle 7"/>
          <p:cNvSpPr/>
          <p:nvPr userDrawn="1"/>
        </p:nvSpPr>
        <p:spPr>
          <a:xfrm>
            <a:off x="4495799" y="948765"/>
            <a:ext cx="4722907" cy="4258235"/>
          </a:xfrm>
          <a:prstGeom prst="rect">
            <a:avLst/>
          </a:prstGeom>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2" name="Title 1"/>
          <p:cNvSpPr>
            <a:spLocks noGrp="1"/>
          </p:cNvSpPr>
          <p:nvPr>
            <p:ph type="title" hasCustomPrompt="1"/>
          </p:nvPr>
        </p:nvSpPr>
        <p:spPr>
          <a:xfrm>
            <a:off x="231588" y="318403"/>
            <a:ext cx="8538884" cy="363558"/>
          </a:xfrm>
        </p:spPr>
        <p:txBody>
          <a:bodyPr/>
          <a:lstStyle>
            <a:lvl1pPr algn="l">
              <a:defRPr>
                <a:solidFill>
                  <a:schemeClr val="bg1"/>
                </a:solidFill>
              </a:defRPr>
            </a:lvl1pPr>
          </a:lstStyle>
          <a:p>
            <a:r>
              <a:rPr lang="en-US" dirty="0" smtClean="0"/>
              <a:t>CLICK TO EDIT MASTER TITLE STYLE</a:t>
            </a:r>
            <a:endParaRPr lang="en-US" dirty="0"/>
          </a:p>
        </p:txBody>
      </p:sp>
      <p:sp>
        <p:nvSpPr>
          <p:cNvPr id="4" name="Content Placeholder 3"/>
          <p:cNvSpPr>
            <a:spLocks noGrp="1"/>
          </p:cNvSpPr>
          <p:nvPr>
            <p:ph sz="half" idx="2"/>
          </p:nvPr>
        </p:nvSpPr>
        <p:spPr>
          <a:xfrm>
            <a:off x="4728882" y="1192686"/>
            <a:ext cx="3957918" cy="3394472"/>
          </a:xfrm>
        </p:spPr>
        <p:txBody>
          <a:bodyPr>
            <a:normAutofit/>
          </a:bodyPr>
          <a:lstStyle>
            <a:lvl1pPr marL="285750" indent="-285750">
              <a:spcAft>
                <a:spcPts val="600"/>
              </a:spcAft>
              <a:buFont typeface="Arial"/>
              <a:buChar char="•"/>
              <a:defRPr sz="1600">
                <a:solidFill>
                  <a:schemeClr val="bg1"/>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smtClean="0"/>
              <a:t>Click to edit Master text styles</a:t>
            </a:r>
          </a:p>
        </p:txBody>
      </p:sp>
      <p:sp>
        <p:nvSpPr>
          <p:cNvPr id="10" name="Picture Placeholder 9"/>
          <p:cNvSpPr>
            <a:spLocks noGrp="1"/>
          </p:cNvSpPr>
          <p:nvPr>
            <p:ph type="pic" sz="quarter" idx="10"/>
          </p:nvPr>
        </p:nvSpPr>
        <p:spPr>
          <a:xfrm>
            <a:off x="0" y="956796"/>
            <a:ext cx="4495800" cy="4250204"/>
          </a:xfrm>
        </p:spPr>
        <p:txBody>
          <a:bodyPr/>
          <a:lstStyle/>
          <a:p>
            <a:r>
              <a:rPr lang="en-US" smtClean="0"/>
              <a:t>Drag picture to placeholder or click icon to add</a:t>
            </a:r>
            <a:endParaRPr lang="en-US" dirty="0"/>
          </a:p>
        </p:txBody>
      </p:sp>
    </p:spTree>
    <p:extLst>
      <p:ext uri="{BB962C8B-B14F-4D97-AF65-F5344CB8AC3E}">
        <p14:creationId xmlns:p14="http://schemas.microsoft.com/office/powerpoint/2010/main" val="2050343995"/>
      </p:ext>
    </p:extLst>
  </p:cSld>
  <p:clrMapOvr>
    <a:masterClrMapping/>
  </p:clrMapOvr>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normAutofit/>
          </a:bodyPr>
          <a:lstStyle>
            <a:lvl1pPr marL="0" indent="0">
              <a:spcAft>
                <a:spcPts val="600"/>
              </a:spcAft>
              <a:buNone/>
              <a:defRPr sz="1600">
                <a:solidFill>
                  <a:srgbClr val="878787"/>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p:txBody>
      </p:sp>
      <p:sp>
        <p:nvSpPr>
          <p:cNvPr id="6" name="Text Placeholder 5"/>
          <p:cNvSpPr>
            <a:spLocks noGrp="1"/>
          </p:cNvSpPr>
          <p:nvPr>
            <p:ph type="body" sz="quarter" idx="10"/>
          </p:nvPr>
        </p:nvSpPr>
        <p:spPr>
          <a:xfrm>
            <a:off x="4662394" y="3832344"/>
            <a:ext cx="4070350" cy="665162"/>
          </a:xfrm>
        </p:spPr>
        <p:txBody>
          <a:bodyPr>
            <a:noAutofit/>
          </a:bodyPr>
          <a:lstStyle>
            <a:lvl1pPr marL="0" indent="0">
              <a:buNone/>
              <a:defRPr sz="1100" i="1">
                <a:solidFill>
                  <a:schemeClr val="bg1">
                    <a:lumMod val="75000"/>
                  </a:schemeClr>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smtClean="0"/>
              <a:t>Click to edit Master text styles</a:t>
            </a:r>
          </a:p>
        </p:txBody>
      </p:sp>
      <p:sp>
        <p:nvSpPr>
          <p:cNvPr id="8" name="Picture Placeholder 7"/>
          <p:cNvSpPr>
            <a:spLocks noGrp="1"/>
          </p:cNvSpPr>
          <p:nvPr>
            <p:ph type="pic" sz="quarter" idx="11"/>
          </p:nvPr>
        </p:nvSpPr>
        <p:spPr>
          <a:xfrm>
            <a:off x="4662488" y="1200150"/>
            <a:ext cx="4070350" cy="2430556"/>
          </a:xfrm>
        </p:spPr>
        <p:txBody>
          <a:bodyPr/>
          <a:lstStyle/>
          <a:p>
            <a:r>
              <a:rPr lang="en-US" smtClean="0"/>
              <a:t>Drag picture to placeholder or click icon to add</a:t>
            </a:r>
            <a:endParaRPr lang="en-US"/>
          </a:p>
        </p:txBody>
      </p:sp>
      <p:cxnSp>
        <p:nvCxnSpPr>
          <p:cNvPr id="7" name="Straight Connector 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7004782"/>
      </p:ext>
    </p:extLst>
  </p:cSld>
  <p:clrMapOvr>
    <a:masterClrMapping/>
  </p:clrMapOvr>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151335"/>
            <a:ext cx="4040188" cy="7536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016580"/>
            <a:ext cx="4040188" cy="2578042"/>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6" y="1151335"/>
            <a:ext cx="4041775" cy="7536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016580"/>
            <a:ext cx="4041775" cy="2578042"/>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7" name="Straight Connector 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285109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tx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2" name="Title 1"/>
          <p:cNvSpPr>
            <a:spLocks noGrp="1"/>
          </p:cNvSpPr>
          <p:nvPr>
            <p:ph type="title" hasCustomPrompt="1"/>
          </p:nvPr>
        </p:nvSpPr>
        <p:spPr>
          <a:xfrm>
            <a:off x="0" y="373780"/>
            <a:ext cx="9144000" cy="300461"/>
          </a:xfrm>
        </p:spPr>
        <p:txBody>
          <a:bodyPr/>
          <a:lstStyle>
            <a:lvl1pPr algn="ctr">
              <a:defRPr sz="1800" baseline="0"/>
            </a:lvl1pPr>
          </a:lstStyle>
          <a:p>
            <a:r>
              <a:rPr lang="en-US" dirty="0" smtClean="0"/>
              <a:t>CLICK TO EDIT MASTER TITLE STYLE</a:t>
            </a:r>
            <a:endParaRPr lang="en-US" dirty="0"/>
          </a:p>
        </p:txBody>
      </p:sp>
      <p:sp>
        <p:nvSpPr>
          <p:cNvPr id="9" name="Text Placeholder 8"/>
          <p:cNvSpPr>
            <a:spLocks noGrp="1"/>
          </p:cNvSpPr>
          <p:nvPr>
            <p:ph type="body" sz="quarter" idx="10"/>
          </p:nvPr>
        </p:nvSpPr>
        <p:spPr>
          <a:xfrm>
            <a:off x="1042147" y="1770529"/>
            <a:ext cx="7059706" cy="1377484"/>
          </a:xfrm>
        </p:spPr>
        <p:txBody>
          <a:bodyPr/>
          <a:lstStyle>
            <a:lvl1pPr marL="0" indent="0" algn="ctr">
              <a:buNone/>
              <a:defRPr>
                <a:solidFill>
                  <a:srgbClr val="FFFFFF"/>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smtClean="0"/>
              <a:t>Click to edit Master text styles</a:t>
            </a:r>
          </a:p>
        </p:txBody>
      </p:sp>
      <p:pic>
        <p:nvPicPr>
          <p:cNvPr id="5" name="Picture 4" descr="Pattern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4788104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67234" y="-126999"/>
            <a:ext cx="9226176" cy="5285441"/>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sz="1800" kern="1200">
              <a:solidFill>
                <a:srgbClr val="8198A4"/>
              </a:solidFill>
              <a:latin typeface="News Gothic MT"/>
            </a:endParaRPr>
          </a:p>
        </p:txBody>
      </p:sp>
      <p:sp>
        <p:nvSpPr>
          <p:cNvPr id="2" name="Title 1"/>
          <p:cNvSpPr>
            <a:spLocks noGrp="1"/>
          </p:cNvSpPr>
          <p:nvPr>
            <p:ph type="title"/>
          </p:nvPr>
        </p:nvSpPr>
        <p:spPr>
          <a:xfrm>
            <a:off x="239056" y="465167"/>
            <a:ext cx="8516471" cy="376792"/>
          </a:xfrm>
        </p:spPr>
        <p:txBody>
          <a:bodyPr anchor="b"/>
          <a:lstStyle>
            <a:lvl1pPr algn="l">
              <a:defRPr sz="2800" b="0">
                <a:solidFill>
                  <a:srgbClr val="FFFFFF"/>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82176" y="1105647"/>
            <a:ext cx="9226176" cy="40378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hasCustomPrompt="1"/>
          </p:nvPr>
        </p:nvSpPr>
        <p:spPr>
          <a:xfrm>
            <a:off x="239056" y="157381"/>
            <a:ext cx="8516471" cy="229215"/>
          </a:xfrm>
        </p:spPr>
        <p:txBody>
          <a:bodyPr>
            <a:normAutofit/>
          </a:bodyPr>
          <a:lstStyle>
            <a:lvl1pPr marL="0" indent="0" algn="l">
              <a:buNone/>
              <a:defRPr sz="12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497634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Slide">
    <p:spTree>
      <p:nvGrpSpPr>
        <p:cNvPr id="1" name="Shape 32"/>
        <p:cNvGrpSpPr/>
        <p:nvPr/>
      </p:nvGrpSpPr>
      <p:grpSpPr>
        <a:xfrm>
          <a:off x="0" y="0"/>
          <a:ext cx="0" cy="0"/>
          <a:chOff x="0" y="0"/>
          <a:chExt cx="0" cy="0"/>
        </a:xfrm>
      </p:grpSpPr>
      <p:sp>
        <p:nvSpPr>
          <p:cNvPr id="33" name="Shape 33"/>
          <p:cNvSpPr/>
          <p:nvPr/>
        </p:nvSpPr>
        <p:spPr>
          <a:xfrm>
            <a:off x="-89646" y="-27989"/>
            <a:ext cx="9259047" cy="5220256"/>
          </a:xfrm>
          <a:prstGeom prst="rect">
            <a:avLst/>
          </a:prstGeom>
          <a:solidFill>
            <a:schemeClr val="accent1"/>
          </a:solidFill>
          <a:ln w="25400" cap="flat" cmpd="sng">
            <a:solidFill>
              <a:srgbClr val="0D645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pic>
        <p:nvPicPr>
          <p:cNvPr id="34" name="Shape 34"/>
          <p:cNvPicPr preferRelativeResize="0"/>
          <p:nvPr/>
        </p:nvPicPr>
        <p:blipFill rotWithShape="1">
          <a:blip r:embed="rId2">
            <a:alphaModFix/>
          </a:blip>
          <a:srcRect/>
          <a:stretch/>
        </p:blipFill>
        <p:spPr>
          <a:xfrm>
            <a:off x="7401984" y="366152"/>
            <a:ext cx="1364190" cy="309289"/>
          </a:xfrm>
          <a:prstGeom prst="rect">
            <a:avLst/>
          </a:prstGeom>
          <a:noFill/>
          <a:ln>
            <a:noFill/>
          </a:ln>
        </p:spPr>
      </p:pic>
      <p:sp>
        <p:nvSpPr>
          <p:cNvPr id="35" name="Shape 35"/>
          <p:cNvSpPr txBox="1">
            <a:spLocks noGrp="1"/>
          </p:cNvSpPr>
          <p:nvPr>
            <p:ph type="ctrTitle"/>
          </p:nvPr>
        </p:nvSpPr>
        <p:spPr>
          <a:xfrm>
            <a:off x="1134020" y="2005053"/>
            <a:ext cx="6530787" cy="1147664"/>
          </a:xfrm>
          <a:prstGeom prst="rect">
            <a:avLst/>
          </a:prstGeom>
          <a:noFill/>
          <a:ln>
            <a:noFill/>
          </a:ln>
        </p:spPr>
        <p:txBody>
          <a:bodyPr lIns="91425" tIns="91425" rIns="91425" bIns="91425" anchor="ctr" anchorCtr="0"/>
          <a:lstStyle>
            <a:lvl1pPr marL="0" marR="0" lvl="0" indent="0" algn="l" rtl="0">
              <a:lnSpc>
                <a:spcPct val="80000"/>
              </a:lnSpc>
              <a:spcBef>
                <a:spcPts val="0"/>
              </a:spcBef>
              <a:spcAft>
                <a:spcPts val="500"/>
              </a:spcAft>
              <a:buClr>
                <a:srgbClr val="FFFFFF"/>
              </a:buClr>
              <a:buFont typeface="Source Sans Pro"/>
              <a:buNone/>
              <a:defRPr sz="4800" b="1"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6" name="Shape 36"/>
          <p:cNvSpPr txBox="1">
            <a:spLocks noGrp="1"/>
          </p:cNvSpPr>
          <p:nvPr>
            <p:ph type="subTitle" idx="1"/>
          </p:nvPr>
        </p:nvSpPr>
        <p:spPr>
          <a:xfrm>
            <a:off x="1134020" y="1586263"/>
            <a:ext cx="6110923" cy="314872"/>
          </a:xfrm>
          <a:prstGeom prst="rect">
            <a:avLst/>
          </a:prstGeom>
          <a:noFill/>
          <a:ln>
            <a:noFill/>
          </a:ln>
        </p:spPr>
        <p:txBody>
          <a:bodyPr lIns="91425" tIns="91425" rIns="91425" bIns="91425" anchor="t" anchorCtr="0"/>
          <a:lstStyle>
            <a:lvl1pPr marL="0" marR="0" lvl="0" indent="0" algn="l" rtl="0">
              <a:spcBef>
                <a:spcPts val="320"/>
              </a:spcBef>
              <a:buClr>
                <a:schemeClr val="dk1"/>
              </a:buClr>
              <a:buFont typeface="Arial"/>
              <a:buNone/>
              <a:defRPr sz="1600" b="0" i="0" u="none" strike="noStrike" cap="none">
                <a:solidFill>
                  <a:schemeClr val="dk1"/>
                </a:solidFill>
                <a:latin typeface="Source Sans Pro"/>
                <a:ea typeface="Source Sans Pro"/>
                <a:cs typeface="Source Sans Pro"/>
                <a:sym typeface="Source Sans Pro"/>
              </a:defRPr>
            </a:lvl1pPr>
            <a:lvl2pPr marL="457200" marR="0" lvl="1" indent="0" algn="ctr" rtl="0">
              <a:spcBef>
                <a:spcPts val="480"/>
              </a:spcBef>
              <a:buClr>
                <a:srgbClr val="8B8B8B"/>
              </a:buClr>
              <a:buFont typeface="Arial"/>
              <a:buNone/>
              <a:defRPr sz="2400" b="0" i="0" u="none" strike="noStrike" cap="none">
                <a:solidFill>
                  <a:srgbClr val="8B8B8B"/>
                </a:solidFill>
                <a:latin typeface="Source Sans Pro"/>
                <a:ea typeface="Source Sans Pro"/>
                <a:cs typeface="Source Sans Pro"/>
                <a:sym typeface="Source Sans Pro"/>
              </a:defRPr>
            </a:lvl2pPr>
            <a:lvl3pPr marL="914400" marR="0" lvl="2"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3pPr>
            <a:lvl4pPr marL="1371600" marR="0" lvl="3"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4pPr>
            <a:lvl5pPr marL="1828800" marR="0" lvl="4"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5pPr>
            <a:lvl6pPr marL="2286000" marR="0" lvl="5"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6pPr>
            <a:lvl7pPr marL="2743200" marR="0" lvl="6"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7pPr>
            <a:lvl8pPr marL="3200400" marR="0" lvl="7"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8pPr>
            <a:lvl9pPr marL="3657600" marR="0" lvl="8"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9pPr>
          </a:lstStyle>
          <a:p>
            <a:endParaRPr/>
          </a:p>
        </p:txBody>
      </p:sp>
      <p:sp>
        <p:nvSpPr>
          <p:cNvPr id="37" name="Shape 37"/>
          <p:cNvSpPr txBox="1">
            <a:spLocks noGrp="1"/>
          </p:cNvSpPr>
          <p:nvPr>
            <p:ph type="body" idx="2"/>
          </p:nvPr>
        </p:nvSpPr>
        <p:spPr>
          <a:xfrm>
            <a:off x="1134020" y="3315823"/>
            <a:ext cx="7881472" cy="345128"/>
          </a:xfrm>
          <a:prstGeom prst="rect">
            <a:avLst/>
          </a:prstGeom>
          <a:noFill/>
          <a:ln>
            <a:noFill/>
          </a:ln>
        </p:spPr>
        <p:txBody>
          <a:bodyPr lIns="91425" tIns="91425" rIns="91425" bIns="91425" anchor="t" anchorCtr="0"/>
          <a:lstStyle>
            <a:lvl1pPr marL="0" marR="0" lvl="0" indent="0" algn="l" rtl="0">
              <a:spcBef>
                <a:spcPts val="280"/>
              </a:spcBef>
              <a:buClr>
                <a:schemeClr val="accent5"/>
              </a:buClr>
              <a:buFont typeface="Arial"/>
              <a:buNone/>
              <a:defRPr sz="1400" b="0" i="0" u="none" strike="noStrike" cap="none">
                <a:solidFill>
                  <a:schemeClr val="accent5"/>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3" name="Rectangle 12"/>
          <p:cNvSpPr/>
          <p:nvPr userDrawn="1"/>
        </p:nvSpPr>
        <p:spPr>
          <a:xfrm>
            <a:off x="366059"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14" name="Rectangle 13"/>
          <p:cNvSpPr/>
          <p:nvPr userDrawn="1"/>
        </p:nvSpPr>
        <p:spPr>
          <a:xfrm>
            <a:off x="2488201"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15" name="Rectangle 14"/>
          <p:cNvSpPr/>
          <p:nvPr userDrawn="1"/>
        </p:nvSpPr>
        <p:spPr>
          <a:xfrm>
            <a:off x="4610343"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16" name="Rectangle 15"/>
          <p:cNvSpPr/>
          <p:nvPr userDrawn="1"/>
        </p:nvSpPr>
        <p:spPr>
          <a:xfrm>
            <a:off x="6732485"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233421"/>
            <a:ext cx="1948329" cy="514719"/>
          </a:xfrm>
        </p:spPr>
        <p:txBody>
          <a:bodyPr anchor="b"/>
          <a:lstStyle>
            <a:lvl1pPr marL="0" indent="0" algn="ctr">
              <a:buNone/>
              <a:defRPr sz="2400" b="1">
                <a:solidFill>
                  <a:srgbClr val="006FD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904515"/>
            <a:ext cx="1948329" cy="2578042"/>
          </a:xfrm>
        </p:spPr>
        <p:txBody>
          <a:bodyPr>
            <a:normAutofit/>
          </a:bodyPr>
          <a:lstStyle>
            <a:lvl1pPr marL="285750" marR="0" indent="-285750" algn="l" defTabSz="457200" rtl="0" eaLnBrk="1" fontAlgn="auto" latinLnBrk="0" hangingPunct="1">
              <a:lnSpc>
                <a:spcPct val="11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Click to edit Master text styles</a:t>
            </a:r>
          </a:p>
          <a:p>
            <a:pPr marL="285750" marR="0" lvl="1"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Second level</a:t>
            </a:r>
          </a:p>
          <a:p>
            <a:pPr marL="285750" marR="0" lvl="2"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Third level</a:t>
            </a:r>
          </a:p>
          <a:p>
            <a:pPr marL="285750" marR="0" lvl="3"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Fourth level</a:t>
            </a:r>
          </a:p>
        </p:txBody>
      </p:sp>
      <p:sp>
        <p:nvSpPr>
          <p:cNvPr id="7" name="Text Placeholder 2"/>
          <p:cNvSpPr>
            <a:spLocks noGrp="1"/>
          </p:cNvSpPr>
          <p:nvPr>
            <p:ph type="body" idx="10"/>
          </p:nvPr>
        </p:nvSpPr>
        <p:spPr>
          <a:xfrm>
            <a:off x="2548961"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Content Placeholder 3"/>
          <p:cNvSpPr>
            <a:spLocks noGrp="1"/>
          </p:cNvSpPr>
          <p:nvPr>
            <p:ph sz="half" idx="11"/>
          </p:nvPr>
        </p:nvSpPr>
        <p:spPr>
          <a:xfrm>
            <a:off x="2548961"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Click to edit Master text styles</a:t>
            </a:r>
          </a:p>
          <a:p>
            <a:pPr marL="285750" marR="0" lvl="1"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Second level</a:t>
            </a:r>
          </a:p>
          <a:p>
            <a:pPr marL="285750" marR="0" lvl="2"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Third level</a:t>
            </a:r>
          </a:p>
          <a:p>
            <a:pPr marL="285750" marR="0" lvl="3"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Fourth level</a:t>
            </a:r>
          </a:p>
        </p:txBody>
      </p:sp>
      <p:sp>
        <p:nvSpPr>
          <p:cNvPr id="9" name="Text Placeholder 2"/>
          <p:cNvSpPr>
            <a:spLocks noGrp="1"/>
          </p:cNvSpPr>
          <p:nvPr>
            <p:ph type="body" idx="12"/>
          </p:nvPr>
        </p:nvSpPr>
        <p:spPr>
          <a:xfrm>
            <a:off x="4655665"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Content Placeholder 3"/>
          <p:cNvSpPr>
            <a:spLocks noGrp="1"/>
          </p:cNvSpPr>
          <p:nvPr>
            <p:ph sz="half" idx="13"/>
          </p:nvPr>
        </p:nvSpPr>
        <p:spPr>
          <a:xfrm>
            <a:off x="4655665"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Click to edit Master text styles</a:t>
            </a:r>
          </a:p>
          <a:p>
            <a:pPr marL="285750" marR="0" lvl="1"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Second level</a:t>
            </a:r>
          </a:p>
          <a:p>
            <a:pPr marL="285750" marR="0" lvl="2"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Third level</a:t>
            </a:r>
          </a:p>
          <a:p>
            <a:pPr marL="285750" marR="0" lvl="3"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Fourth level</a:t>
            </a:r>
          </a:p>
        </p:txBody>
      </p:sp>
      <p:sp>
        <p:nvSpPr>
          <p:cNvPr id="11" name="Text Placeholder 2"/>
          <p:cNvSpPr>
            <a:spLocks noGrp="1"/>
          </p:cNvSpPr>
          <p:nvPr>
            <p:ph type="body" idx="14"/>
          </p:nvPr>
        </p:nvSpPr>
        <p:spPr>
          <a:xfrm>
            <a:off x="6732485"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half" idx="15"/>
          </p:nvPr>
        </p:nvSpPr>
        <p:spPr>
          <a:xfrm>
            <a:off x="6732485"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Click to edit Master text styles</a:t>
            </a:r>
          </a:p>
          <a:p>
            <a:pPr marL="285750" marR="0" lvl="1"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Second level</a:t>
            </a:r>
          </a:p>
          <a:p>
            <a:pPr marL="285750" marR="0" lvl="2"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Third level</a:t>
            </a:r>
          </a:p>
          <a:p>
            <a:pPr marL="285750" marR="0" lvl="3"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Fourth level</a:t>
            </a:r>
          </a:p>
        </p:txBody>
      </p:sp>
      <p:cxnSp>
        <p:nvCxnSpPr>
          <p:cNvPr id="17" name="Straight Connector 1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648970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9" name="Rectangle 8"/>
          <p:cNvSpPr/>
          <p:nvPr userDrawn="1"/>
        </p:nvSpPr>
        <p:spPr>
          <a:xfrm>
            <a:off x="4669118" y="-126999"/>
            <a:ext cx="4736352" cy="5285441"/>
          </a:xfrm>
          <a:prstGeom prst="rect">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sz="1800" kern="1200">
              <a:solidFill>
                <a:srgbClr val="8198A4"/>
              </a:solidFill>
              <a:latin typeface="News Gothic MT"/>
            </a:endParaRPr>
          </a:p>
        </p:txBody>
      </p:sp>
      <p:sp>
        <p:nvSpPr>
          <p:cNvPr id="8" name="Rectangle 7"/>
          <p:cNvSpPr/>
          <p:nvPr userDrawn="1"/>
        </p:nvSpPr>
        <p:spPr>
          <a:xfrm>
            <a:off x="-67233" y="-126999"/>
            <a:ext cx="4736352" cy="5285441"/>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sz="1800" kern="1200">
              <a:solidFill>
                <a:srgbClr val="8198A4"/>
              </a:solidFill>
              <a:latin typeface="News Gothic MT"/>
            </a:endParaRPr>
          </a:p>
        </p:txBody>
      </p:sp>
      <p:sp>
        <p:nvSpPr>
          <p:cNvPr id="2" name="Title 1"/>
          <p:cNvSpPr>
            <a:spLocks noGrp="1"/>
          </p:cNvSpPr>
          <p:nvPr>
            <p:ph type="title" hasCustomPrompt="1"/>
          </p:nvPr>
        </p:nvSpPr>
        <p:spPr>
          <a:xfrm>
            <a:off x="239057" y="483683"/>
            <a:ext cx="4430061" cy="414471"/>
          </a:xfrm>
        </p:spPr>
        <p:txBody>
          <a:bodyPr anchor="b"/>
          <a:lstStyle>
            <a:lvl1pPr algn="l">
              <a:defRPr sz="2800" b="0" baseline="0">
                <a:solidFill>
                  <a:srgbClr val="FFFFFF"/>
                </a:solidFill>
              </a:defRPr>
            </a:lvl1pPr>
          </a:lstStyle>
          <a:p>
            <a:r>
              <a:rPr lang="en-US" dirty="0" smtClean="0"/>
              <a:t>Click to Edit</a:t>
            </a:r>
            <a:endParaRPr lang="en-US" dirty="0"/>
          </a:p>
        </p:txBody>
      </p:sp>
      <p:sp>
        <p:nvSpPr>
          <p:cNvPr id="3" name="Picture Placeholder 2"/>
          <p:cNvSpPr>
            <a:spLocks noGrp="1"/>
          </p:cNvSpPr>
          <p:nvPr>
            <p:ph type="pic" idx="1"/>
          </p:nvPr>
        </p:nvSpPr>
        <p:spPr>
          <a:xfrm>
            <a:off x="4669118" y="1"/>
            <a:ext cx="4474881"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hasCustomPrompt="1"/>
          </p:nvPr>
        </p:nvSpPr>
        <p:spPr>
          <a:xfrm>
            <a:off x="239057" y="224620"/>
            <a:ext cx="4430062" cy="229215"/>
          </a:xfrm>
        </p:spPr>
        <p:txBody>
          <a:bodyPr>
            <a:noAutofit/>
          </a:bodyPr>
          <a:lstStyle>
            <a:lvl1pPr marL="0" indent="0" algn="l">
              <a:buNone/>
              <a:defRPr sz="10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a:t>
            </a:r>
          </a:p>
        </p:txBody>
      </p:sp>
      <p:sp>
        <p:nvSpPr>
          <p:cNvPr id="6" name="Text Placeholder 5"/>
          <p:cNvSpPr>
            <a:spLocks noGrp="1"/>
          </p:cNvSpPr>
          <p:nvPr>
            <p:ph type="body" sz="quarter" idx="10"/>
          </p:nvPr>
        </p:nvSpPr>
        <p:spPr>
          <a:xfrm>
            <a:off x="239057" y="1225718"/>
            <a:ext cx="4430061" cy="914400"/>
          </a:xfr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320535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p:nvPr userDrawn="1"/>
        </p:nvSpPr>
        <p:spPr>
          <a:xfrm>
            <a:off x="-163871" y="-65548"/>
            <a:ext cx="9447161" cy="5284838"/>
          </a:xfrm>
          <a:prstGeom prst="rect">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srgbClr val="F5F5F5"/>
              </a:solidFill>
              <a:latin typeface="News Gothic MT"/>
            </a:endParaRPr>
          </a:p>
        </p:txBody>
      </p:sp>
      <p:sp>
        <p:nvSpPr>
          <p:cNvPr id="4" name="TextBox 3"/>
          <p:cNvSpPr txBox="1"/>
          <p:nvPr userDrawn="1"/>
        </p:nvSpPr>
        <p:spPr>
          <a:xfrm>
            <a:off x="1701800" y="3094038"/>
            <a:ext cx="5689600" cy="46196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defTabSz="457200" eaLnBrk="1" fontAlgn="base" hangingPunct="1">
              <a:spcBef>
                <a:spcPct val="0"/>
              </a:spcBef>
              <a:spcAft>
                <a:spcPct val="0"/>
              </a:spcAft>
              <a:defRPr/>
            </a:pPr>
            <a:r>
              <a:rPr lang="en-US" kern="1200" dirty="0" smtClean="0">
                <a:solidFill>
                  <a:srgbClr val="E8E8E8"/>
                </a:solidFill>
                <a:cs typeface="Arial" charset="0"/>
              </a:rPr>
              <a:t>A NEW PLATFORM </a:t>
            </a:r>
            <a:r>
              <a:rPr lang="en-US" kern="1200" dirty="0" smtClean="0">
                <a:solidFill>
                  <a:srgbClr val="138A7E"/>
                </a:solidFill>
                <a:cs typeface="Arial" charset="0"/>
              </a:rPr>
              <a:t>FOR A NEW ERA</a:t>
            </a:r>
          </a:p>
        </p:txBody>
      </p:sp>
      <p:pic>
        <p:nvPicPr>
          <p:cNvPr id="5" name="Picture 10" descr="Pivotal_Logo_white.png"/>
          <p:cNvPicPr>
            <a:picLocks noChangeAspect="1"/>
          </p:cNvPicPr>
          <p:nvPr userDrawn="1"/>
        </p:nvPicPr>
        <p:blipFill>
          <a:blip r:embed="rId2"/>
          <a:srcRect r="5548"/>
          <a:stretch>
            <a:fillRect/>
          </a:stretch>
        </p:blipFill>
        <p:spPr bwMode="auto">
          <a:xfrm>
            <a:off x="1973263" y="1658938"/>
            <a:ext cx="5189537" cy="1260475"/>
          </a:xfrm>
          <a:prstGeom prst="rect">
            <a:avLst/>
          </a:prstGeom>
          <a:noFill/>
          <a:ln w="9525">
            <a:noFill/>
            <a:miter lim="800000"/>
            <a:headEnd/>
            <a:tailEnd/>
          </a:ln>
        </p:spPr>
      </p:pic>
    </p:spTree>
    <p:extLst>
      <p:ext uri="{BB962C8B-B14F-4D97-AF65-F5344CB8AC3E}">
        <p14:creationId xmlns:p14="http://schemas.microsoft.com/office/powerpoint/2010/main" val="25662832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385762"/>
      </p:ext>
    </p:extLst>
  </p:cSld>
  <p:clrMapOvr>
    <a:masterClrMapping/>
  </p:clrMapOvr>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mp Basic with Rule">
    <p:bg>
      <p:bgPr>
        <a:solidFill>
          <a:srgbClr val="17232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320040"/>
            <a:ext cx="8229601" cy="363558"/>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57200" y="1108074"/>
            <a:ext cx="8229600" cy="3082925"/>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endParaRPr lang="en-US" sz="1800" kern="1200" dirty="0">
              <a:solidFill>
                <a:prstClr val="white"/>
              </a:solidFill>
              <a:latin typeface="News Gothic MT"/>
            </a:endParaRPr>
          </a:p>
        </p:txBody>
      </p:sp>
      <p:sp>
        <p:nvSpPr>
          <p:cNvPr id="7" name="TextBox 6"/>
          <p:cNvSpPr txBox="1"/>
          <p:nvPr userDrawn="1"/>
        </p:nvSpPr>
        <p:spPr bwMode="gray">
          <a:xfrm>
            <a:off x="366713" y="5018449"/>
            <a:ext cx="2274887" cy="92333"/>
          </a:xfrm>
          <a:prstGeom prst="rect">
            <a:avLst/>
          </a:prstGeom>
          <a:noFill/>
        </p:spPr>
        <p:txBody>
          <a:bodyPr wrap="square" lIns="0" tIns="0" rIns="0" bIns="0" rtlCol="0">
            <a:spAutoFit/>
          </a:bodyPr>
          <a:lstStyle/>
          <a:p>
            <a:pPr defTabSz="457200"/>
            <a:r>
              <a:rPr lang="en-US" sz="600" kern="1200" dirty="0" smtClean="0">
                <a:solidFill>
                  <a:prstClr val="white">
                    <a:lumMod val="50000"/>
                  </a:prstClr>
                </a:solidFill>
                <a:ea typeface="+mn-ea"/>
              </a:rPr>
              <a:t>© Copyright 2015 Pivotal. All rights reserved.</a:t>
            </a:r>
            <a:endParaRPr lang="en-US" sz="600" kern="1200" dirty="0">
              <a:solidFill>
                <a:prstClr val="white">
                  <a:lumMod val="50000"/>
                </a:prstClr>
              </a:solidFill>
              <a:ea typeface="+mn-ea"/>
            </a:endParaRPr>
          </a:p>
        </p:txBody>
      </p:sp>
      <p:pic>
        <p:nvPicPr>
          <p:cNvPr id="8" name="Picture 7" descr="Pivotal_Logo_white.png"/>
          <p:cNvPicPr>
            <a:picLocks noChangeAspect="1"/>
          </p:cNvPicPr>
          <p:nvPr userDrawn="1"/>
        </p:nvPicPr>
        <p:blipFill>
          <a:blip r:embed="rId2" cstate="print"/>
          <a:stretch>
            <a:fillRect/>
          </a:stretch>
        </p:blipFill>
        <p:spPr>
          <a:xfrm>
            <a:off x="7941733" y="4713966"/>
            <a:ext cx="957262" cy="219455"/>
          </a:xfrm>
          <a:prstGeom prst="rect">
            <a:avLst/>
          </a:prstGeom>
        </p:spPr>
      </p:pic>
      <p:cxnSp>
        <p:nvCxnSpPr>
          <p:cNvPr id="9" name="Straight Connector 8"/>
          <p:cNvCxnSpPr/>
          <p:nvPr userDrawn="1"/>
        </p:nvCxnSpPr>
        <p:spPr>
          <a:xfrm>
            <a:off x="0" y="88593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74006781"/>
      </p:ext>
    </p:extLst>
  </p:cSld>
  <p:clrMapOvr>
    <a:masterClrMapping/>
  </p:clrMapOvr>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mp Basic without Rule">
    <p:bg>
      <p:bgPr>
        <a:solidFill>
          <a:srgbClr val="17232A"/>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endParaRPr lang="en-US" sz="1800" kern="1200" dirty="0">
              <a:solidFill>
                <a:prstClr val="white"/>
              </a:solidFill>
              <a:latin typeface="News Gothic MT"/>
            </a:endParaRPr>
          </a:p>
        </p:txBody>
      </p:sp>
      <p:sp>
        <p:nvSpPr>
          <p:cNvPr id="5" name="TextBox 4"/>
          <p:cNvSpPr txBox="1"/>
          <p:nvPr userDrawn="1"/>
        </p:nvSpPr>
        <p:spPr bwMode="gray">
          <a:xfrm>
            <a:off x="366713" y="5018449"/>
            <a:ext cx="2274887" cy="92333"/>
          </a:xfrm>
          <a:prstGeom prst="rect">
            <a:avLst/>
          </a:prstGeom>
          <a:noFill/>
        </p:spPr>
        <p:txBody>
          <a:bodyPr wrap="square" lIns="0" tIns="0" rIns="0" bIns="0" rtlCol="0">
            <a:spAutoFit/>
          </a:bodyPr>
          <a:lstStyle/>
          <a:p>
            <a:pPr defTabSz="457200"/>
            <a:r>
              <a:rPr lang="en-US" sz="600" kern="1200" dirty="0" smtClean="0">
                <a:solidFill>
                  <a:prstClr val="white">
                    <a:lumMod val="50000"/>
                  </a:prstClr>
                </a:solidFill>
                <a:ea typeface="+mn-ea"/>
              </a:rPr>
              <a:t>© Copyright 2015 Pivotal. All rights reserved.</a:t>
            </a:r>
            <a:endParaRPr lang="en-US" sz="600" kern="1200" dirty="0">
              <a:solidFill>
                <a:prstClr val="white">
                  <a:lumMod val="50000"/>
                </a:prstClr>
              </a:solidFill>
              <a:ea typeface="+mn-ea"/>
            </a:endParaRPr>
          </a:p>
        </p:txBody>
      </p:sp>
      <p:pic>
        <p:nvPicPr>
          <p:cNvPr id="6" name="Picture 5" descr="Pivotal_Logo_white.png"/>
          <p:cNvPicPr>
            <a:picLocks noChangeAspect="1"/>
          </p:cNvPicPr>
          <p:nvPr userDrawn="1"/>
        </p:nvPicPr>
        <p:blipFill>
          <a:blip r:embed="rId2" cstate="print"/>
          <a:stretch>
            <a:fillRect/>
          </a:stretch>
        </p:blipFill>
        <p:spPr>
          <a:xfrm>
            <a:off x="7941733" y="4713966"/>
            <a:ext cx="957262" cy="219455"/>
          </a:xfrm>
          <a:prstGeom prst="rect">
            <a:avLst/>
          </a:prstGeom>
        </p:spPr>
      </p:pic>
      <p:sp>
        <p:nvSpPr>
          <p:cNvPr id="7" name="Title 1"/>
          <p:cNvSpPr>
            <a:spLocks noGrp="1"/>
          </p:cNvSpPr>
          <p:nvPr>
            <p:ph type="title" hasCustomPrompt="1"/>
          </p:nvPr>
        </p:nvSpPr>
        <p:spPr>
          <a:xfrm>
            <a:off x="457199" y="320040"/>
            <a:ext cx="8229601" cy="363558"/>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8" name="Content Placeholder 3"/>
          <p:cNvSpPr>
            <a:spLocks noGrp="1"/>
          </p:cNvSpPr>
          <p:nvPr>
            <p:ph sz="quarter" idx="10"/>
          </p:nvPr>
        </p:nvSpPr>
        <p:spPr>
          <a:xfrm>
            <a:off x="457200" y="1108074"/>
            <a:ext cx="8229600" cy="3082925"/>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28026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prstClr val="white">
                    <a:lumMod val="65000"/>
                  </a:prstClr>
                </a:solidFill>
                <a:latin typeface="News Gothic MT"/>
                <a:ea typeface="+mn-ea"/>
                <a:cs typeface="+mn-cs"/>
              </a:rPr>
              <a:pPr defTabSz="457200"/>
              <a:t>‹#›</a:t>
            </a:fld>
            <a:endParaRPr lang="en-US" kern="1200">
              <a:solidFill>
                <a:prstClr val="white">
                  <a:lumMod val="65000"/>
                </a:prstClr>
              </a:solidFill>
              <a:latin typeface="News Gothic MT"/>
              <a:ea typeface="+mn-ea"/>
              <a:cs typeface="+mn-cs"/>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spTree>
    <p:extLst>
      <p:ext uri="{BB962C8B-B14F-4D97-AF65-F5344CB8AC3E}">
        <p14:creationId xmlns:p14="http://schemas.microsoft.com/office/powerpoint/2010/main" val="1974410764"/>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38"/>
        <p:cNvGrpSpPr/>
        <p:nvPr/>
      </p:nvGrpSpPr>
      <p:grpSpPr>
        <a:xfrm>
          <a:off x="0" y="0"/>
          <a:ext cx="0" cy="0"/>
          <a:chOff x="0" y="0"/>
          <a:chExt cx="0" cy="0"/>
        </a:xfrm>
      </p:grpSpPr>
      <p:sp>
        <p:nvSpPr>
          <p:cNvPr id="39" name="Shape 39"/>
          <p:cNvSpPr/>
          <p:nvPr/>
        </p:nvSpPr>
        <p:spPr>
          <a:xfrm>
            <a:off x="-89646" y="-27989"/>
            <a:ext cx="9259047" cy="5220256"/>
          </a:xfrm>
          <a:prstGeom prst="rect">
            <a:avLst/>
          </a:prstGeom>
          <a:solidFill>
            <a:srgbClr val="1B2831"/>
          </a:solidFill>
          <a:ln w="25400" cap="flat" cmpd="sng">
            <a:solidFill>
              <a:srgbClr val="0D645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pic>
        <p:nvPicPr>
          <p:cNvPr id="40" name="Shape 40"/>
          <p:cNvPicPr preferRelativeResize="0"/>
          <p:nvPr/>
        </p:nvPicPr>
        <p:blipFill rotWithShape="1">
          <a:blip r:embed="rId2">
            <a:alphaModFix/>
          </a:blip>
          <a:srcRect/>
          <a:stretch/>
        </p:blipFill>
        <p:spPr>
          <a:xfrm>
            <a:off x="7401984" y="366152"/>
            <a:ext cx="1364190" cy="309289"/>
          </a:xfrm>
          <a:prstGeom prst="rect">
            <a:avLst/>
          </a:prstGeom>
          <a:noFill/>
          <a:ln>
            <a:noFill/>
          </a:ln>
        </p:spPr>
      </p:pic>
      <p:sp>
        <p:nvSpPr>
          <p:cNvPr id="41" name="Shape 41"/>
          <p:cNvSpPr txBox="1">
            <a:spLocks noGrp="1"/>
          </p:cNvSpPr>
          <p:nvPr>
            <p:ph type="ctrTitle"/>
          </p:nvPr>
        </p:nvSpPr>
        <p:spPr>
          <a:xfrm>
            <a:off x="1134020" y="2005053"/>
            <a:ext cx="6530787" cy="1147664"/>
          </a:xfrm>
          <a:prstGeom prst="rect">
            <a:avLst/>
          </a:prstGeom>
          <a:noFill/>
          <a:ln>
            <a:noFill/>
          </a:ln>
        </p:spPr>
        <p:txBody>
          <a:bodyPr lIns="91425" tIns="91425" rIns="91425" bIns="91425" anchor="ctr" anchorCtr="0"/>
          <a:lstStyle>
            <a:lvl1pPr marL="0" marR="0" lvl="0" indent="0" algn="l" rtl="0">
              <a:lnSpc>
                <a:spcPct val="80000"/>
              </a:lnSpc>
              <a:spcBef>
                <a:spcPts val="0"/>
              </a:spcBef>
              <a:spcAft>
                <a:spcPts val="500"/>
              </a:spcAft>
              <a:buClr>
                <a:srgbClr val="FFFFFF"/>
              </a:buClr>
              <a:buFont typeface="Source Sans Pro"/>
              <a:buNone/>
              <a:defRPr sz="4800" b="1"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2" name="Shape 42"/>
          <p:cNvSpPr txBox="1">
            <a:spLocks noGrp="1"/>
          </p:cNvSpPr>
          <p:nvPr>
            <p:ph type="subTitle" idx="1"/>
          </p:nvPr>
        </p:nvSpPr>
        <p:spPr>
          <a:xfrm>
            <a:off x="1134020" y="1586263"/>
            <a:ext cx="6110923" cy="314872"/>
          </a:xfrm>
          <a:prstGeom prst="rect">
            <a:avLst/>
          </a:prstGeom>
          <a:noFill/>
          <a:ln>
            <a:noFill/>
          </a:ln>
        </p:spPr>
        <p:txBody>
          <a:bodyPr lIns="91425" tIns="91425" rIns="91425" bIns="91425" anchor="t" anchorCtr="0"/>
          <a:lstStyle>
            <a:lvl1pPr marL="0" marR="0" lvl="0" indent="0" algn="l" rtl="0">
              <a:spcBef>
                <a:spcPts val="320"/>
              </a:spcBef>
              <a:buClr>
                <a:srgbClr val="43E5D5"/>
              </a:buClr>
              <a:buFont typeface="Arial"/>
              <a:buNone/>
              <a:defRPr sz="1600" b="0" i="0" u="none" strike="noStrike" cap="none">
                <a:solidFill>
                  <a:srgbClr val="43E5D5"/>
                </a:solidFill>
                <a:latin typeface="Source Sans Pro"/>
                <a:ea typeface="Source Sans Pro"/>
                <a:cs typeface="Source Sans Pro"/>
                <a:sym typeface="Source Sans Pro"/>
              </a:defRPr>
            </a:lvl1pPr>
            <a:lvl2pPr marL="457200" marR="0" lvl="1" indent="0" algn="ctr" rtl="0">
              <a:spcBef>
                <a:spcPts val="480"/>
              </a:spcBef>
              <a:buClr>
                <a:srgbClr val="8B8B8B"/>
              </a:buClr>
              <a:buFont typeface="Arial"/>
              <a:buNone/>
              <a:defRPr sz="2400" b="0" i="0" u="none" strike="noStrike" cap="none">
                <a:solidFill>
                  <a:srgbClr val="8B8B8B"/>
                </a:solidFill>
                <a:latin typeface="Source Sans Pro"/>
                <a:ea typeface="Source Sans Pro"/>
                <a:cs typeface="Source Sans Pro"/>
                <a:sym typeface="Source Sans Pro"/>
              </a:defRPr>
            </a:lvl2pPr>
            <a:lvl3pPr marL="914400" marR="0" lvl="2"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3pPr>
            <a:lvl4pPr marL="1371600" marR="0" lvl="3"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4pPr>
            <a:lvl5pPr marL="1828800" marR="0" lvl="4"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5pPr>
            <a:lvl6pPr marL="2286000" marR="0" lvl="5"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6pPr>
            <a:lvl7pPr marL="2743200" marR="0" lvl="6"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7pPr>
            <a:lvl8pPr marL="3200400" marR="0" lvl="7"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8pPr>
            <a:lvl9pPr marL="3657600" marR="0" lvl="8"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9pPr>
          </a:lstStyle>
          <a:p>
            <a:endParaRPr/>
          </a:p>
        </p:txBody>
      </p:sp>
      <p:sp>
        <p:nvSpPr>
          <p:cNvPr id="43" name="Shape 43"/>
          <p:cNvSpPr txBox="1">
            <a:spLocks noGrp="1"/>
          </p:cNvSpPr>
          <p:nvPr>
            <p:ph type="body" idx="2"/>
          </p:nvPr>
        </p:nvSpPr>
        <p:spPr>
          <a:xfrm>
            <a:off x="1134020" y="3315823"/>
            <a:ext cx="7881472" cy="345128"/>
          </a:xfrm>
          <a:prstGeom prst="rect">
            <a:avLst/>
          </a:prstGeom>
          <a:noFill/>
          <a:ln>
            <a:noFill/>
          </a:ln>
        </p:spPr>
        <p:txBody>
          <a:bodyPr lIns="91425" tIns="91425" rIns="91425" bIns="91425" anchor="t" anchorCtr="0"/>
          <a:lstStyle>
            <a:lvl1pPr marL="0" marR="0" lvl="0" indent="0" algn="l" rtl="0">
              <a:spcBef>
                <a:spcPts val="280"/>
              </a:spcBef>
              <a:buClr>
                <a:schemeClr val="accent5"/>
              </a:buClr>
              <a:buFont typeface="Arial"/>
              <a:buNone/>
              <a:defRPr sz="1400" b="0" i="0" u="none" strike="noStrike" cap="none">
                <a:solidFill>
                  <a:schemeClr val="accent5"/>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2_Custom Layout">
    <p:spTree>
      <p:nvGrpSpPr>
        <p:cNvPr id="1" name="Shape 50"/>
        <p:cNvGrpSpPr/>
        <p:nvPr/>
      </p:nvGrpSpPr>
      <p:grpSpPr>
        <a:xfrm>
          <a:off x="0" y="0"/>
          <a:ext cx="0" cy="0"/>
          <a:chOff x="0" y="0"/>
          <a:chExt cx="0" cy="0"/>
        </a:xfrm>
      </p:grpSpPr>
      <p:sp>
        <p:nvSpPr>
          <p:cNvPr id="51" name="Shape 51"/>
          <p:cNvSpPr/>
          <p:nvPr/>
        </p:nvSpPr>
        <p:spPr>
          <a:xfrm>
            <a:off x="0" y="0"/>
            <a:ext cx="10167471" cy="5143499"/>
          </a:xfrm>
          <a:prstGeom prst="rect">
            <a:avLst/>
          </a:prstGeom>
          <a:solidFill>
            <a:schemeClr val="dk2"/>
          </a:solidFill>
          <a:ln w="25400" cap="flat" cmpd="sng">
            <a:solidFill>
              <a:srgbClr val="1B1B1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52" name="Shape 52"/>
          <p:cNvSpPr>
            <a:spLocks noGrp="1"/>
          </p:cNvSpPr>
          <p:nvPr>
            <p:ph type="pic" idx="2"/>
          </p:nvPr>
        </p:nvSpPr>
        <p:spPr>
          <a:xfrm>
            <a:off x="0" y="0"/>
            <a:ext cx="9144000" cy="514349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None/>
              <a:defRPr sz="1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None/>
              <a:defRPr sz="18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None/>
              <a:defRPr sz="18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None/>
              <a:defRPr sz="18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None/>
              <a:defRPr sz="18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None/>
              <a:defRPr sz="18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None/>
              <a:defRPr sz="18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53" name="Shape 53"/>
          <p:cNvSpPr txBox="1">
            <a:spLocks noGrp="1"/>
          </p:cNvSpPr>
          <p:nvPr>
            <p:ph type="title"/>
          </p:nvPr>
        </p:nvSpPr>
        <p:spPr>
          <a:xfrm>
            <a:off x="1117708" y="407953"/>
            <a:ext cx="6947615" cy="585513"/>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Source Sans Pro"/>
              <a:buNone/>
              <a:defRPr sz="3600" b="1" i="0" u="none" strike="noStrike" cap="none">
                <a:solidFill>
                  <a:schemeClr val="l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4" name="Shape 54"/>
          <p:cNvSpPr txBox="1">
            <a:spLocks noGrp="1"/>
          </p:cNvSpPr>
          <p:nvPr>
            <p:ph type="body" idx="1"/>
          </p:nvPr>
        </p:nvSpPr>
        <p:spPr>
          <a:xfrm>
            <a:off x="1117708" y="998561"/>
            <a:ext cx="5828552" cy="481695"/>
          </a:xfrm>
          <a:prstGeom prst="rect">
            <a:avLst/>
          </a:prstGeom>
          <a:noFill/>
          <a:ln>
            <a:noFill/>
          </a:ln>
        </p:spPr>
        <p:txBody>
          <a:bodyPr lIns="91425" tIns="91425" rIns="91425" bIns="91425" anchor="t" anchorCtr="0"/>
          <a:lstStyle>
            <a:lvl1pPr marL="0" marR="0" lvl="0" indent="0" algn="l" rtl="0">
              <a:spcBef>
                <a:spcPts val="480"/>
              </a:spcBef>
              <a:buClr>
                <a:schemeClr val="lt1"/>
              </a:buClr>
              <a:buFont typeface="Arial"/>
              <a:buNone/>
              <a:defRPr sz="2400" b="0" i="0" u="none" strike="noStrike" cap="none">
                <a:solidFill>
                  <a:schemeClr val="lt1"/>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3_Custom Layout">
    <p:spTree>
      <p:nvGrpSpPr>
        <p:cNvPr id="1" name="Shape 55"/>
        <p:cNvGrpSpPr/>
        <p:nvPr/>
      </p:nvGrpSpPr>
      <p:grpSpPr>
        <a:xfrm>
          <a:off x="0" y="0"/>
          <a:ext cx="0" cy="0"/>
          <a:chOff x="0" y="0"/>
          <a:chExt cx="0" cy="0"/>
        </a:xfrm>
      </p:grpSpPr>
      <p:sp>
        <p:nvSpPr>
          <p:cNvPr id="56" name="Shape 56"/>
          <p:cNvSpPr/>
          <p:nvPr/>
        </p:nvSpPr>
        <p:spPr>
          <a:xfrm>
            <a:off x="0" y="0"/>
            <a:ext cx="10167471" cy="5143499"/>
          </a:xfrm>
          <a:prstGeom prst="rect">
            <a:avLst/>
          </a:prstGeom>
          <a:solidFill>
            <a:schemeClr val="dk2"/>
          </a:solidFill>
          <a:ln w="25400" cap="flat" cmpd="sng">
            <a:solidFill>
              <a:srgbClr val="1B1B1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0A1215"/>
              </a:solidFill>
              <a:latin typeface="Source Sans Pro"/>
              <a:ea typeface="Source Sans Pro"/>
              <a:cs typeface="Source Sans Pro"/>
              <a:sym typeface="Source Sans Pro"/>
            </a:endParaRPr>
          </a:p>
        </p:txBody>
      </p:sp>
      <p:sp>
        <p:nvSpPr>
          <p:cNvPr id="57" name="Shape 57"/>
          <p:cNvSpPr>
            <a:spLocks noGrp="1"/>
          </p:cNvSpPr>
          <p:nvPr>
            <p:ph type="pic" idx="2"/>
          </p:nvPr>
        </p:nvSpPr>
        <p:spPr>
          <a:xfrm>
            <a:off x="0" y="1756833"/>
            <a:ext cx="9144000" cy="3386666"/>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None/>
              <a:defRPr sz="1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None/>
              <a:defRPr sz="18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None/>
              <a:defRPr sz="18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None/>
              <a:defRPr sz="18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None/>
              <a:defRPr sz="18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None/>
              <a:defRPr sz="18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None/>
              <a:defRPr sz="18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58" name="Shape 58"/>
          <p:cNvSpPr txBox="1">
            <a:spLocks noGrp="1"/>
          </p:cNvSpPr>
          <p:nvPr>
            <p:ph type="title"/>
          </p:nvPr>
        </p:nvSpPr>
        <p:spPr>
          <a:xfrm>
            <a:off x="1117708" y="407953"/>
            <a:ext cx="6947615" cy="585513"/>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Source Sans Pro"/>
              <a:buNone/>
              <a:defRPr sz="3600" b="1" i="0" u="none" strike="noStrike" cap="none">
                <a:solidFill>
                  <a:schemeClr val="l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9" name="Shape 59"/>
          <p:cNvSpPr txBox="1">
            <a:spLocks noGrp="1"/>
          </p:cNvSpPr>
          <p:nvPr>
            <p:ph type="body" idx="1"/>
          </p:nvPr>
        </p:nvSpPr>
        <p:spPr>
          <a:xfrm>
            <a:off x="1677241" y="998561"/>
            <a:ext cx="5828552" cy="481695"/>
          </a:xfrm>
          <a:prstGeom prst="rect">
            <a:avLst/>
          </a:prstGeom>
          <a:noFill/>
          <a:ln>
            <a:noFill/>
          </a:ln>
        </p:spPr>
        <p:txBody>
          <a:bodyPr lIns="91425" tIns="91425" rIns="91425" bIns="91425" anchor="t" anchorCtr="0"/>
          <a:lstStyle>
            <a:lvl1pPr marL="0" marR="0" lvl="0" indent="0" algn="ctr" rtl="0">
              <a:spcBef>
                <a:spcPts val="480"/>
              </a:spcBef>
              <a:buClr>
                <a:schemeClr val="lt1"/>
              </a:buClr>
              <a:buFont typeface="Arial"/>
              <a:buNone/>
              <a:defRPr sz="2400" b="0" i="0" u="none" strike="noStrike" cap="none">
                <a:solidFill>
                  <a:schemeClr val="lt1"/>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Custom Layout">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457199" y="87914"/>
            <a:ext cx="6662271" cy="857250"/>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2" name="Shape 62"/>
          <p:cNvSpPr txBox="1">
            <a:spLocks noGrp="1"/>
          </p:cNvSpPr>
          <p:nvPr>
            <p:ph type="body" idx="1"/>
          </p:nvPr>
        </p:nvSpPr>
        <p:spPr>
          <a:xfrm>
            <a:off x="457200" y="1519380"/>
            <a:ext cx="8229600" cy="3075242"/>
          </a:xfrm>
          <a:prstGeom prst="rect">
            <a:avLst/>
          </a:prstGeom>
          <a:noFill/>
          <a:ln>
            <a:noFill/>
          </a:ln>
        </p:spPr>
        <p:txBody>
          <a:bodyPr lIns="91425" tIns="91425" rIns="91425" bIns="91425" anchor="t" anchorCtr="0"/>
          <a:lstStyle>
            <a:lvl1pPr marL="0" marR="0" lvl="0" indent="0" algn="l" rtl="0">
              <a:spcBef>
                <a:spcPts val="560"/>
              </a:spcBef>
              <a:buClr>
                <a:srgbClr val="878787"/>
              </a:buClr>
              <a:buFont typeface="Arial"/>
              <a:buNone/>
              <a:defRPr sz="2800" b="0" i="0" u="none" strike="noStrike" cap="none">
                <a:solidFill>
                  <a:srgbClr val="878787"/>
                </a:solidFill>
                <a:latin typeface="Source Sans Pro"/>
                <a:ea typeface="Source Sans Pro"/>
                <a:cs typeface="Source Sans Pro"/>
                <a:sym typeface="Source Sans Pro"/>
              </a:defRPr>
            </a:lvl1pPr>
            <a:lvl2pPr marL="457200" marR="0" lvl="1" indent="0" algn="l" rtl="0">
              <a:spcBef>
                <a:spcPts val="480"/>
              </a:spcBef>
              <a:buClr>
                <a:srgbClr val="878787"/>
              </a:buClr>
              <a:buFont typeface="Arial"/>
              <a:buNone/>
              <a:defRPr sz="24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cxnSp>
        <p:nvCxnSpPr>
          <p:cNvPr id="63" name="Shape 63"/>
          <p:cNvCxnSpPr/>
          <p:nvPr/>
        </p:nvCxnSpPr>
        <p:spPr>
          <a:xfrm>
            <a:off x="0" y="952605"/>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6" name="Shape 66"/>
          <p:cNvSpPr txBox="1">
            <a:spLocks noGrp="1"/>
          </p:cNvSpPr>
          <p:nvPr>
            <p:ph type="body" idx="1"/>
          </p:nvPr>
        </p:nvSpPr>
        <p:spPr>
          <a:xfrm>
            <a:off x="457200" y="1200150"/>
            <a:ext cx="4038599" cy="3394472"/>
          </a:xfrm>
          <a:prstGeom prst="rect">
            <a:avLst/>
          </a:prstGeom>
          <a:noFill/>
          <a:ln>
            <a:noFill/>
          </a:ln>
        </p:spPr>
        <p:txBody>
          <a:bodyPr lIns="91425" tIns="91425" rIns="91425" bIns="91425" anchor="t" anchorCtr="0"/>
          <a:lstStyle>
            <a:lvl1pPr marL="342900" marR="0" lvl="0" indent="-19050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3pPr>
            <a:lvl4pPr marL="1600200" marR="0" lvl="3"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4pPr>
            <a:lvl5pPr marL="2057400" marR="0" lvl="4"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67" name="Shape 67"/>
          <p:cNvSpPr txBox="1">
            <a:spLocks noGrp="1"/>
          </p:cNvSpPr>
          <p:nvPr>
            <p:ph type="body" idx="2"/>
          </p:nvPr>
        </p:nvSpPr>
        <p:spPr>
          <a:xfrm>
            <a:off x="4648200" y="1200150"/>
            <a:ext cx="4038599" cy="3394472"/>
          </a:xfrm>
          <a:prstGeom prst="rect">
            <a:avLst/>
          </a:prstGeom>
          <a:noFill/>
          <a:ln>
            <a:noFill/>
          </a:ln>
        </p:spPr>
        <p:txBody>
          <a:bodyPr lIns="91425" tIns="91425" rIns="91425" bIns="91425" anchor="t" anchorCtr="0"/>
          <a:lstStyle>
            <a:lvl1pPr marL="342900" marR="0" lvl="0" indent="-19050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3pPr>
            <a:lvl4pPr marL="1600200" marR="0" lvl="3"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4pPr>
            <a:lvl5pPr marL="2057400" marR="0" lvl="4"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cxnSp>
        <p:nvCxnSpPr>
          <p:cNvPr id="68" name="Shape 68"/>
          <p:cNvCxnSpPr/>
          <p:nvPr/>
        </p:nvCxnSpPr>
        <p:spPr>
          <a:xfrm>
            <a:off x="0" y="952605"/>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2_Two Content">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7" name="Shape 77"/>
          <p:cNvSpPr txBox="1">
            <a:spLocks noGrp="1"/>
          </p:cNvSpPr>
          <p:nvPr>
            <p:ph type="body" idx="1"/>
          </p:nvPr>
        </p:nvSpPr>
        <p:spPr>
          <a:xfrm>
            <a:off x="457200" y="1200150"/>
            <a:ext cx="4038599" cy="3394472"/>
          </a:xfrm>
          <a:prstGeom prst="rect">
            <a:avLst/>
          </a:prstGeom>
          <a:noFill/>
          <a:ln>
            <a:noFill/>
          </a:ln>
        </p:spPr>
        <p:txBody>
          <a:bodyPr lIns="91425" tIns="91425" rIns="91425" bIns="91425" anchor="t" anchorCtr="0"/>
          <a:lstStyle>
            <a:lvl1pPr marL="0" marR="0" lvl="0" indent="0" algn="l" rtl="0">
              <a:spcBef>
                <a:spcPts val="320"/>
              </a:spcBef>
              <a:spcAft>
                <a:spcPts val="600"/>
              </a:spcAft>
              <a:buClr>
                <a:srgbClr val="878787"/>
              </a:buClr>
              <a:buFont typeface="Arial"/>
              <a:buNone/>
              <a:defRPr sz="1600" b="0" i="0" u="none" strike="noStrike" cap="none">
                <a:solidFill>
                  <a:srgbClr val="878787"/>
                </a:solidFill>
                <a:latin typeface="Source Sans Pro"/>
                <a:ea typeface="Source Sans Pro"/>
                <a:cs typeface="Source Sans Pro"/>
                <a:sym typeface="Source Sans Pro"/>
              </a:defRPr>
            </a:lvl1pPr>
            <a:lvl2pPr marL="457200" marR="0" lvl="1" indent="0" algn="l" rtl="0">
              <a:spcBef>
                <a:spcPts val="320"/>
              </a:spcBef>
              <a:buClr>
                <a:srgbClr val="878787"/>
              </a:buClr>
              <a:buFont typeface="Arial"/>
              <a:buNone/>
              <a:defRPr sz="16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80"/>
              </a:spcBef>
              <a:buClr>
                <a:srgbClr val="878787"/>
              </a:buClr>
              <a:buFont typeface="Arial"/>
              <a:buNone/>
              <a:defRPr sz="14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78" name="Shape 78"/>
          <p:cNvSpPr txBox="1">
            <a:spLocks noGrp="1"/>
          </p:cNvSpPr>
          <p:nvPr>
            <p:ph type="body" idx="2"/>
          </p:nvPr>
        </p:nvSpPr>
        <p:spPr>
          <a:xfrm>
            <a:off x="4662394" y="3832344"/>
            <a:ext cx="4070350" cy="665161"/>
          </a:xfrm>
          <a:prstGeom prst="rect">
            <a:avLst/>
          </a:prstGeom>
          <a:noFill/>
          <a:ln>
            <a:noFill/>
          </a:ln>
        </p:spPr>
        <p:txBody>
          <a:bodyPr lIns="91425" tIns="91425" rIns="91425" bIns="91425" anchor="t" anchorCtr="0"/>
          <a:lstStyle>
            <a:lvl1pPr marL="0" marR="0" lvl="0" indent="0" algn="l" rtl="0">
              <a:spcBef>
                <a:spcPts val="220"/>
              </a:spcBef>
              <a:buClr>
                <a:srgbClr val="BFBFBF"/>
              </a:buClr>
              <a:buFont typeface="Arial"/>
              <a:buNone/>
              <a:defRPr sz="1100" b="0" i="1" u="none" strike="noStrike" cap="none">
                <a:solidFill>
                  <a:srgbClr val="BFBFBF"/>
                </a:solidFill>
                <a:latin typeface="Source Sans Pro"/>
                <a:ea typeface="Source Sans Pro"/>
                <a:cs typeface="Source Sans Pro"/>
                <a:sym typeface="Source Sans Pro"/>
              </a:defRPr>
            </a:lvl1pPr>
            <a:lvl2pPr marL="457200" marR="0" lvl="1"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20"/>
              </a:spcBef>
              <a:buClr>
                <a:srgbClr val="878787"/>
              </a:buClr>
              <a:buFont typeface="Arial"/>
              <a:buNone/>
              <a:defRPr sz="11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210"/>
              </a:spcBef>
              <a:buClr>
                <a:srgbClr val="878787"/>
              </a:buClr>
              <a:buFont typeface="Arial"/>
              <a:buNone/>
              <a:defRPr sz="105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210"/>
              </a:spcBef>
              <a:buClr>
                <a:srgbClr val="878787"/>
              </a:buClr>
              <a:buFont typeface="Arial"/>
              <a:buNone/>
              <a:defRPr sz="105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79" name="Shape 79"/>
          <p:cNvSpPr>
            <a:spLocks noGrp="1"/>
          </p:cNvSpPr>
          <p:nvPr>
            <p:ph type="pic" idx="3"/>
          </p:nvPr>
        </p:nvSpPr>
        <p:spPr>
          <a:xfrm>
            <a:off x="4662487" y="1200150"/>
            <a:ext cx="4070350" cy="2430555"/>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None/>
              <a:defRPr sz="1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None/>
              <a:defRPr sz="18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None/>
              <a:defRPr sz="18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None/>
              <a:defRPr sz="18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None/>
              <a:defRPr sz="18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None/>
              <a:defRPr sz="18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None/>
              <a:defRPr sz="18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None/>
              <a:defRPr sz="1800" b="0" i="0" u="none" strike="noStrike" cap="none">
                <a:solidFill>
                  <a:schemeClr val="dk1"/>
                </a:solidFill>
                <a:latin typeface="Source Sans Pro"/>
                <a:ea typeface="Source Sans Pro"/>
                <a:cs typeface="Source Sans Pro"/>
                <a:sym typeface="Source Sans Pro"/>
              </a:defRPr>
            </a:lvl9pPr>
          </a:lstStyle>
          <a:p>
            <a:endParaRPr/>
          </a:p>
        </p:txBody>
      </p:sp>
      <p:cxnSp>
        <p:nvCxnSpPr>
          <p:cNvPr id="80" name="Shape 80"/>
          <p:cNvCxnSpPr/>
          <p:nvPr/>
        </p:nvCxnSpPr>
        <p:spPr>
          <a:xfrm>
            <a:off x="0" y="952605"/>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5.xml"/><Relationship Id="rId20" Type="http://schemas.openxmlformats.org/officeDocument/2006/relationships/slideLayout" Target="../slideLayouts/slideLayout36.xml"/><Relationship Id="rId21" Type="http://schemas.openxmlformats.org/officeDocument/2006/relationships/theme" Target="../theme/theme2.xml"/><Relationship Id="rId10" Type="http://schemas.openxmlformats.org/officeDocument/2006/relationships/slideLayout" Target="../slideLayouts/slideLayout26.xml"/><Relationship Id="rId11" Type="http://schemas.openxmlformats.org/officeDocument/2006/relationships/slideLayout" Target="../slideLayouts/slideLayout27.xml"/><Relationship Id="rId12" Type="http://schemas.openxmlformats.org/officeDocument/2006/relationships/slideLayout" Target="../slideLayouts/slideLayout28.xml"/><Relationship Id="rId13" Type="http://schemas.openxmlformats.org/officeDocument/2006/relationships/slideLayout" Target="../slideLayouts/slideLayout29.xml"/><Relationship Id="rId14" Type="http://schemas.openxmlformats.org/officeDocument/2006/relationships/slideLayout" Target="../slideLayouts/slideLayout30.xml"/><Relationship Id="rId15" Type="http://schemas.openxmlformats.org/officeDocument/2006/relationships/slideLayout" Target="../slideLayouts/slideLayout31.xml"/><Relationship Id="rId16" Type="http://schemas.openxmlformats.org/officeDocument/2006/relationships/slideLayout" Target="../slideLayouts/slideLayout32.xml"/><Relationship Id="rId17" Type="http://schemas.openxmlformats.org/officeDocument/2006/relationships/slideLayout" Target="../slideLayouts/slideLayout33.xml"/><Relationship Id="rId18" Type="http://schemas.openxmlformats.org/officeDocument/2006/relationships/slideLayout" Target="../slideLayouts/slideLayout34.xml"/><Relationship Id="rId19" Type="http://schemas.openxmlformats.org/officeDocument/2006/relationships/slideLayout" Target="../slideLayouts/slideLayout35.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519380"/>
            <a:ext cx="8229600" cy="3075242"/>
          </a:xfrm>
          <a:prstGeom prst="rect">
            <a:avLst/>
          </a:prstGeom>
          <a:noFill/>
          <a:ln>
            <a:noFill/>
          </a:ln>
        </p:spPr>
        <p:txBody>
          <a:bodyPr lIns="91425" tIns="91425" rIns="91425" bIns="91425" anchor="t" anchorCtr="0"/>
          <a:lstStyle>
            <a:lvl1pPr marL="342900" marR="0" lvl="0" indent="-165100" algn="l" rtl="0">
              <a:spcBef>
                <a:spcPts val="560"/>
              </a:spcBef>
              <a:buClr>
                <a:srgbClr val="878787"/>
              </a:buClr>
              <a:buSzPct val="1000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6" r:id="rId5"/>
    <p:sldLayoutId id="2147483657" r:id="rId6"/>
    <p:sldLayoutId id="2147483658" r:id="rId7"/>
    <p:sldLayoutId id="2147483659" r:id="rId8"/>
    <p:sldLayoutId id="2147483661" r:id="rId9"/>
    <p:sldLayoutId id="2147483662" r:id="rId10"/>
    <p:sldLayoutId id="2147483664" r:id="rId11"/>
    <p:sldLayoutId id="2147483666" r:id="rId12"/>
    <p:sldLayoutId id="2147483667" r:id="rId13"/>
    <p:sldLayoutId id="2147483668" r:id="rId14"/>
    <p:sldLayoutId id="2147483669" r:id="rId15"/>
    <p:sldLayoutId id="2147483670"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342231"/>
            <a:ext cx="6662271" cy="363558"/>
          </a:xfrm>
          <a:prstGeom prst="rect">
            <a:avLst/>
          </a:prstGeom>
        </p:spPr>
        <p:txBody>
          <a:bodyPr vert="horz" lIns="91440" tIns="45720" rIns="91440" bIns="45720" rtlCol="0" anchor="ctr">
            <a:noAutofit/>
          </a:bodyPr>
          <a:lstStyle/>
          <a:p>
            <a:r>
              <a:rPr lang="en-US" dirty="0" smtClean="0"/>
              <a:t>CLICK TO EDIT TITLE STYLE</a:t>
            </a:r>
            <a:endParaRPr lang="en-US" dirty="0"/>
          </a:p>
        </p:txBody>
      </p:sp>
      <p:sp>
        <p:nvSpPr>
          <p:cNvPr id="3" name="Text Placeholder 2"/>
          <p:cNvSpPr>
            <a:spLocks noGrp="1"/>
          </p:cNvSpPr>
          <p:nvPr>
            <p:ph type="body" idx="1"/>
          </p:nvPr>
        </p:nvSpPr>
        <p:spPr>
          <a:xfrm>
            <a:off x="457200" y="1519381"/>
            <a:ext cx="8229600" cy="307524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530970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Lst>
  <p:timing>
    <p:tnLst>
      <p:par>
        <p:cTn xmlns:p14="http://schemas.microsoft.com/office/powerpoint/2010/main" id="1" dur="indefinite" restart="never" nodeType="tmRoot"/>
      </p:par>
    </p:tnLst>
  </p:timing>
  <p:txStyles>
    <p:titleStyle>
      <a:lvl1pPr algn="l" defTabSz="457200" rtl="0" eaLnBrk="1" latinLnBrk="0" hangingPunct="1">
        <a:spcBef>
          <a:spcPct val="0"/>
        </a:spcBef>
        <a:buNone/>
        <a:defRPr sz="2800" b="1" kern="1200">
          <a:solidFill>
            <a:schemeClr val="accent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800" kern="1200">
          <a:solidFill>
            <a:srgbClr val="878787"/>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8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8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107.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9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8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8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84.png"/></Relationships>
</file>

<file path=ppt/slides/_rels/slide113.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87.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88.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8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90.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91.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92.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93.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26.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5.png"/><Relationship Id="rId5" Type="http://schemas.openxmlformats.org/officeDocument/2006/relationships/image" Target="../media/image96.png"/><Relationship Id="rId6" Type="http://schemas.openxmlformats.org/officeDocument/2006/relationships/image" Target="../media/image97.png"/><Relationship Id="rId7" Type="http://schemas.openxmlformats.org/officeDocument/2006/relationships/image" Target="../media/image98.png"/><Relationship Id="rId8" Type="http://schemas.openxmlformats.org/officeDocument/2006/relationships/image" Target="../media/image99.png"/><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27.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19.xml"/></Relationships>
</file>

<file path=ppt/slides/_rels/slide128.xml.rels><?xml version="1.0" encoding="UTF-8" standalone="yes"?>
<Relationships xmlns="http://schemas.openxmlformats.org/package/2006/relationships"><Relationship Id="rId3" Type="http://schemas.openxmlformats.org/officeDocument/2006/relationships/image" Target="../media/image100.png"/><Relationship Id="rId4" Type="http://schemas.openxmlformats.org/officeDocument/2006/relationships/hyperlink" Target="https://www.atlassian.com/software/bamboo/" TargetMode="External"/><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9.xml.rels><?xml version="1.0" encoding="UTF-8" standalone="yes"?>
<Relationships xmlns="http://schemas.openxmlformats.org/package/2006/relationships"><Relationship Id="rId3" Type="http://schemas.openxmlformats.org/officeDocument/2006/relationships/image" Target="../media/image101.png"/><Relationship Id="rId4" Type="http://schemas.openxmlformats.org/officeDocument/2006/relationships/hyperlink" Target="https://confluence.atlassian.com/bamboo/installing-bamboo-on-linux-289276792.html" TargetMode="External"/><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102.png"/></Relationships>
</file>

<file path=ppt/slides/_rels/slide131.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hyperlink" Target="http://www.linuxfromscratch.org/blfs/view/svn/general/java.html" TargetMode="External"/><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32.xml.rels><?xml version="1.0" encoding="UTF-8" standalone="yes"?>
<Relationships xmlns="http://schemas.openxmlformats.org/package/2006/relationships"><Relationship Id="rId3" Type="http://schemas.openxmlformats.org/officeDocument/2006/relationships/hyperlink" Target="https://www.atlassian.com/software/bamboo/downloads/binary/atlassian-bamboo-5.9.7.tar.gz" TargetMode="External"/><Relationship Id="rId4" Type="http://schemas.openxmlformats.org/officeDocument/2006/relationships/image" Target="../media/image104.png"/><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105.png"/></Relationships>
</file>

<file path=ppt/slides/_rels/slide134.xml.rels><?xml version="1.0" encoding="UTF-8" standalone="yes"?>
<Relationships xmlns="http://schemas.openxmlformats.org/package/2006/relationships"><Relationship Id="rId3" Type="http://schemas.openxmlformats.org/officeDocument/2006/relationships/image" Target="../media/image106.png"/><Relationship Id="rId4" Type="http://schemas.openxmlformats.org/officeDocument/2006/relationships/image" Target="../media/image107.png"/><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108.png"/></Relationships>
</file>

<file path=ppt/slides/_rels/slide136.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10.png"/><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111.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112.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1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114.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11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116.png"/></Relationships>
</file>

<file path=ppt/slides/_rels/slide143.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image" Target="../media/image118.png"/><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119.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120.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image" Target="../media/image121.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122.png"/></Relationships>
</file>

<file path=ppt/slides/_rels/slide148.xml.rels><?xml version="1.0" encoding="UTF-8" standalone="yes"?>
<Relationships xmlns="http://schemas.openxmlformats.org/package/2006/relationships"><Relationship Id="rId3" Type="http://schemas.openxmlformats.org/officeDocument/2006/relationships/image" Target="../media/image123.png"/><Relationship Id="rId4" Type="http://schemas.openxmlformats.org/officeDocument/2006/relationships/hyperlink" Target="http://10.244.0.2:8085/" TargetMode="External"/><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9.xml.rels><?xml version="1.0" encoding="UTF-8" standalone="yes"?>
<Relationships xmlns="http://schemas.openxmlformats.org/package/2006/relationships"><Relationship Id="rId3" Type="http://schemas.openxmlformats.org/officeDocument/2006/relationships/image" Target="../media/image124.png"/><Relationship Id="rId4" Type="http://schemas.openxmlformats.org/officeDocument/2006/relationships/image" Target="../media/image89.png"/><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image" Target="../media/image125.png"/></Relationships>
</file>

<file path=ppt/slides/_rels/slide151.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43.xml"/></Relationships>
</file>

<file path=ppt/slides/_rels/slide152.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image" Target="../media/image127.png"/><Relationship Id="rId5" Type="http://schemas.openxmlformats.org/officeDocument/2006/relationships/image" Target="../media/image128.png"/><Relationship Id="rId6" Type="http://schemas.openxmlformats.org/officeDocument/2006/relationships/image" Target="../media/image129.png"/><Relationship Id="rId7" Type="http://schemas.openxmlformats.org/officeDocument/2006/relationships/image" Target="../media/image130.png"/><Relationship Id="rId8" Type="http://schemas.openxmlformats.org/officeDocument/2006/relationships/image" Target="../media/image131.png"/><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image" Target="../media/image132.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image" Target="../media/image133.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134.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 Id="rId3" Type="http://schemas.openxmlformats.org/officeDocument/2006/relationships/image" Target="../media/image135.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136.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 Id="rId3" Type="http://schemas.openxmlformats.org/officeDocument/2006/relationships/image" Target="../media/image137.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image" Target="../media/image1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1" Type="http://schemas.openxmlformats.org/officeDocument/2006/relationships/image" Target="../media/image141.png"/><Relationship Id="rId12" Type="http://schemas.openxmlformats.org/officeDocument/2006/relationships/image" Target="../media/image142.png"/><Relationship Id="rId13" Type="http://schemas.openxmlformats.org/officeDocument/2006/relationships/image" Target="../media/image143.png"/><Relationship Id="rId14" Type="http://schemas.openxmlformats.org/officeDocument/2006/relationships/image" Target="../media/image144.png"/><Relationship Id="rId15" Type="http://schemas.openxmlformats.org/officeDocument/2006/relationships/image" Target="../media/image145.png"/><Relationship Id="rId16" Type="http://schemas.openxmlformats.org/officeDocument/2006/relationships/image" Target="../media/image146.png"/><Relationship Id="rId17" Type="http://schemas.openxmlformats.org/officeDocument/2006/relationships/image" Target="../media/image147.png"/><Relationship Id="rId18" Type="http://schemas.openxmlformats.org/officeDocument/2006/relationships/hyperlink" Target="https://network.pivotal.io/" TargetMode="External"/><Relationship Id="rId1" Type="http://schemas.openxmlformats.org/officeDocument/2006/relationships/slideLayout" Target="../slideLayouts/slideLayout2.xml"/><Relationship Id="rId2" Type="http://schemas.openxmlformats.org/officeDocument/2006/relationships/notesSlide" Target="../notesSlides/notesSlide152.xml"/><Relationship Id="rId3" Type="http://schemas.openxmlformats.org/officeDocument/2006/relationships/image" Target="../media/image126.png"/><Relationship Id="rId4" Type="http://schemas.openxmlformats.org/officeDocument/2006/relationships/image" Target="../media/image127.png"/><Relationship Id="rId5" Type="http://schemas.openxmlformats.org/officeDocument/2006/relationships/image" Target="../media/image128.png"/><Relationship Id="rId6" Type="http://schemas.openxmlformats.org/officeDocument/2006/relationships/image" Target="../media/image129.png"/><Relationship Id="rId7" Type="http://schemas.openxmlformats.org/officeDocument/2006/relationships/image" Target="../media/image130.png"/><Relationship Id="rId8" Type="http://schemas.openxmlformats.org/officeDocument/2006/relationships/image" Target="../media/image131.png"/><Relationship Id="rId9" Type="http://schemas.openxmlformats.org/officeDocument/2006/relationships/image" Target="../media/image139.png"/><Relationship Id="rId10" Type="http://schemas.openxmlformats.org/officeDocument/2006/relationships/image" Target="../media/image140.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 Id="rId3" Type="http://schemas.openxmlformats.org/officeDocument/2006/relationships/image" Target="../media/image148.png"/></Relationships>
</file>

<file path=ppt/slides/_rels/slide162.xml.rels><?xml version="1.0" encoding="UTF-8" standalone="yes"?>
<Relationships xmlns="http://schemas.openxmlformats.org/package/2006/relationships"><Relationship Id="rId3" Type="http://schemas.openxmlformats.org/officeDocument/2006/relationships/image" Target="../media/image149.png"/><Relationship Id="rId4" Type="http://schemas.openxmlformats.org/officeDocument/2006/relationships/image" Target="../media/image150.png"/><Relationship Id="rId1" Type="http://schemas.openxmlformats.org/officeDocument/2006/relationships/slideLayout" Target="../slideLayouts/slideLayout2.xml"/><Relationship Id="rId2" Type="http://schemas.openxmlformats.org/officeDocument/2006/relationships/notesSlide" Target="../notesSlides/notesSlide15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 Id="rId3" Type="http://schemas.openxmlformats.org/officeDocument/2006/relationships/image" Target="../media/image151.png"/></Relationships>
</file>

<file path=ppt/slides/_rels/slide164.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56.xml"/></Relationships>
</file>

<file path=ppt/slides/_rels/slide165.xml.rels><?xml version="1.0" encoding="UTF-8" standalone="yes"?>
<Relationships xmlns="http://schemas.openxmlformats.org/package/2006/relationships"><Relationship Id="rId3" Type="http://schemas.openxmlformats.org/officeDocument/2006/relationships/hyperlink" Target="http://bosh.io/docs" TargetMode="External"/><Relationship Id="rId4" Type="http://schemas.openxmlformats.org/officeDocument/2006/relationships/hyperlink" Target="https://github.com/cloudfoundry/bosh" TargetMode="External"/><Relationship Id="rId5" Type="http://schemas.openxmlformats.org/officeDocument/2006/relationships/hyperlink" Target="https://lists.cloudfoundry.org/pipermail/cf-bosh" TargetMode="External"/><Relationship Id="rId6" Type="http://schemas.openxmlformats.org/officeDocument/2006/relationships/hyperlink" Target="https://www.pivotaltracker.com/n/projects/956238" TargetMode="External"/><Relationship Id="rId1" Type="http://schemas.openxmlformats.org/officeDocument/2006/relationships/slideLayout" Target="../slideLayouts/slideLayout2.xml"/><Relationship Id="rId2" Type="http://schemas.openxmlformats.org/officeDocument/2006/relationships/notesSlide" Target="../notesSlides/notesSlide157.xml"/></Relationships>
</file>

<file path=ppt/slides/_rels/slide166.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58.xml"/></Relationships>
</file>

<file path=ppt/slides/_rels/slide167.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168.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59.xml"/><Relationship Id="rId3" Type="http://schemas.openxmlformats.org/officeDocument/2006/relationships/image" Target="../media/image152.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0.xml"/><Relationship Id="rId3" Type="http://schemas.openxmlformats.org/officeDocument/2006/relationships/image" Target="../media/image152.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1.xml"/><Relationship Id="rId3" Type="http://schemas.openxmlformats.org/officeDocument/2006/relationships/image" Target="../media/image152.png"/></Relationships>
</file>

<file path=ppt/slides/_rels/slide172.xml.rels><?xml version="1.0" encoding="UTF-8" standalone="yes"?>
<Relationships xmlns="http://schemas.openxmlformats.org/package/2006/relationships"><Relationship Id="rId9" Type="http://schemas.openxmlformats.org/officeDocument/2006/relationships/image" Target="../media/image158.png"/><Relationship Id="rId20" Type="http://schemas.openxmlformats.org/officeDocument/2006/relationships/image" Target="../media/image169.png"/><Relationship Id="rId21" Type="http://schemas.openxmlformats.org/officeDocument/2006/relationships/image" Target="../media/image170.png"/><Relationship Id="rId22" Type="http://schemas.openxmlformats.org/officeDocument/2006/relationships/image" Target="../media/image171.png"/><Relationship Id="rId10" Type="http://schemas.openxmlformats.org/officeDocument/2006/relationships/image" Target="../media/image159.png"/><Relationship Id="rId11" Type="http://schemas.openxmlformats.org/officeDocument/2006/relationships/image" Target="../media/image160.png"/><Relationship Id="rId12" Type="http://schemas.openxmlformats.org/officeDocument/2006/relationships/image" Target="../media/image161.png"/><Relationship Id="rId13" Type="http://schemas.openxmlformats.org/officeDocument/2006/relationships/image" Target="../media/image162.png"/><Relationship Id="rId14" Type="http://schemas.openxmlformats.org/officeDocument/2006/relationships/image" Target="../media/image163.png"/><Relationship Id="rId15" Type="http://schemas.openxmlformats.org/officeDocument/2006/relationships/image" Target="../media/image164.png"/><Relationship Id="rId16" Type="http://schemas.openxmlformats.org/officeDocument/2006/relationships/image" Target="../media/image165.png"/><Relationship Id="rId17" Type="http://schemas.openxmlformats.org/officeDocument/2006/relationships/image" Target="../media/image166.png"/><Relationship Id="rId18" Type="http://schemas.openxmlformats.org/officeDocument/2006/relationships/image" Target="../media/image167.png"/><Relationship Id="rId19" Type="http://schemas.openxmlformats.org/officeDocument/2006/relationships/image" Target="../media/image168.png"/><Relationship Id="rId1" Type="http://schemas.openxmlformats.org/officeDocument/2006/relationships/slideLayout" Target="../slideLayouts/slideLayout28.xml"/><Relationship Id="rId2" Type="http://schemas.openxmlformats.org/officeDocument/2006/relationships/notesSlide" Target="../notesSlides/notesSlide162.xml"/><Relationship Id="rId3" Type="http://schemas.openxmlformats.org/officeDocument/2006/relationships/image" Target="../media/image152.png"/><Relationship Id="rId4" Type="http://schemas.openxmlformats.org/officeDocument/2006/relationships/image" Target="../media/image153.png"/><Relationship Id="rId5" Type="http://schemas.openxmlformats.org/officeDocument/2006/relationships/image" Target="../media/image154.png"/><Relationship Id="rId6" Type="http://schemas.openxmlformats.org/officeDocument/2006/relationships/image" Target="../media/image155.png"/><Relationship Id="rId7" Type="http://schemas.openxmlformats.org/officeDocument/2006/relationships/image" Target="../media/image156.png"/><Relationship Id="rId8" Type="http://schemas.openxmlformats.org/officeDocument/2006/relationships/image" Target="../media/image157.png"/></Relationships>
</file>

<file path=ppt/slides/_rels/slide173.xml.rels><?xml version="1.0" encoding="UTF-8" standalone="yes"?>
<Relationships xmlns="http://schemas.openxmlformats.org/package/2006/relationships"><Relationship Id="rId3" Type="http://schemas.openxmlformats.org/officeDocument/2006/relationships/image" Target="../media/image152.png"/><Relationship Id="rId4" Type="http://schemas.openxmlformats.org/officeDocument/2006/relationships/image" Target="../media/image172.png"/><Relationship Id="rId5" Type="http://schemas.openxmlformats.org/officeDocument/2006/relationships/image" Target="../media/image173.png"/><Relationship Id="rId1" Type="http://schemas.openxmlformats.org/officeDocument/2006/relationships/slideLayout" Target="../slideLayouts/slideLayout28.xml"/><Relationship Id="rId2" Type="http://schemas.openxmlformats.org/officeDocument/2006/relationships/notesSlide" Target="../notesSlides/notesSlide16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5.xml"/><Relationship Id="rId3" Type="http://schemas.openxmlformats.org/officeDocument/2006/relationships/image" Target="../media/image152.png"/></Relationships>
</file>

<file path=ppt/slides/_rels/slide176.xml.rels><?xml version="1.0" encoding="UTF-8" standalone="yes"?>
<Relationships xmlns="http://schemas.openxmlformats.org/package/2006/relationships"><Relationship Id="rId3" Type="http://schemas.openxmlformats.org/officeDocument/2006/relationships/image" Target="../media/image152.png"/><Relationship Id="rId4" Type="http://schemas.openxmlformats.org/officeDocument/2006/relationships/image" Target="../media/image174.png"/><Relationship Id="rId5" Type="http://schemas.openxmlformats.org/officeDocument/2006/relationships/image" Target="../media/image175.png"/><Relationship Id="rId6" Type="http://schemas.openxmlformats.org/officeDocument/2006/relationships/image" Target="../media/image176.png"/><Relationship Id="rId7" Type="http://schemas.openxmlformats.org/officeDocument/2006/relationships/image" Target="../media/image177.png"/><Relationship Id="rId8" Type="http://schemas.openxmlformats.org/officeDocument/2006/relationships/image" Target="../media/image178.png"/><Relationship Id="rId9" Type="http://schemas.openxmlformats.org/officeDocument/2006/relationships/hyperlink" Target="http://docs.pivotal.io/pivotalcf/services/overview.html" TargetMode="External"/><Relationship Id="rId1" Type="http://schemas.openxmlformats.org/officeDocument/2006/relationships/slideLayout" Target="../slideLayouts/slideLayout28.xml"/><Relationship Id="rId2" Type="http://schemas.openxmlformats.org/officeDocument/2006/relationships/notesSlide" Target="../notesSlides/notesSlide16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7.xml"/><Relationship Id="rId3" Type="http://schemas.openxmlformats.org/officeDocument/2006/relationships/image" Target="../media/image152.png"/></Relationships>
</file>

<file path=ppt/slides/_rels/slide178.xml.rels><?xml version="1.0" encoding="UTF-8" standalone="yes"?>
<Relationships xmlns="http://schemas.openxmlformats.org/package/2006/relationships"><Relationship Id="rId3" Type="http://schemas.openxmlformats.org/officeDocument/2006/relationships/image" Target="../media/image152.png"/><Relationship Id="rId4" Type="http://schemas.openxmlformats.org/officeDocument/2006/relationships/image" Target="../media/image179.png"/><Relationship Id="rId1" Type="http://schemas.openxmlformats.org/officeDocument/2006/relationships/slideLayout" Target="../slideLayouts/slideLayout28.xml"/><Relationship Id="rId2" Type="http://schemas.openxmlformats.org/officeDocument/2006/relationships/notesSlide" Target="../notesSlides/notesSlide168.xml"/></Relationships>
</file>

<file path=ppt/slides/_rels/slide179.xml.rels><?xml version="1.0" encoding="UTF-8" standalone="yes"?>
<Relationships xmlns="http://schemas.openxmlformats.org/package/2006/relationships"><Relationship Id="rId3" Type="http://schemas.openxmlformats.org/officeDocument/2006/relationships/image" Target="../media/image152.png"/><Relationship Id="rId4" Type="http://schemas.openxmlformats.org/officeDocument/2006/relationships/image" Target="../media/image180.jpeg"/><Relationship Id="rId1" Type="http://schemas.openxmlformats.org/officeDocument/2006/relationships/slideLayout" Target="../slideLayouts/slideLayout28.xml"/><Relationship Id="rId2" Type="http://schemas.openxmlformats.org/officeDocument/2006/relationships/notesSlide" Target="../notesSlides/notesSlide169.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jpg"/><Relationship Id="rId7" Type="http://schemas.openxmlformats.org/officeDocument/2006/relationships/image" Target="../media/image21.jpg"/><Relationship Id="rId8"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0.xml.rels><?xml version="1.0" encoding="UTF-8" standalone="yes"?>
<Relationships xmlns="http://schemas.openxmlformats.org/package/2006/relationships"><Relationship Id="rId3" Type="http://schemas.openxmlformats.org/officeDocument/2006/relationships/image" Target="../media/image152.png"/><Relationship Id="rId4" Type="http://schemas.openxmlformats.org/officeDocument/2006/relationships/image" Target="../media/image181.png"/><Relationship Id="rId1" Type="http://schemas.openxmlformats.org/officeDocument/2006/relationships/slideLayout" Target="../slideLayouts/slideLayout28.xml"/><Relationship Id="rId2" Type="http://schemas.openxmlformats.org/officeDocument/2006/relationships/notesSlide" Target="../notesSlides/notesSlide170.xml"/></Relationships>
</file>

<file path=ppt/slides/_rels/slide181.xml.rels><?xml version="1.0" encoding="UTF-8" standalone="yes"?>
<Relationships xmlns="http://schemas.openxmlformats.org/package/2006/relationships"><Relationship Id="rId3" Type="http://schemas.openxmlformats.org/officeDocument/2006/relationships/image" Target="../media/image152.png"/><Relationship Id="rId4" Type="http://schemas.openxmlformats.org/officeDocument/2006/relationships/image" Target="../media/image182.png"/><Relationship Id="rId5" Type="http://schemas.openxmlformats.org/officeDocument/2006/relationships/image" Target="../media/image183.png"/><Relationship Id="rId1" Type="http://schemas.openxmlformats.org/officeDocument/2006/relationships/slideLayout" Target="../slideLayouts/slideLayout28.xml"/><Relationship Id="rId2" Type="http://schemas.openxmlformats.org/officeDocument/2006/relationships/notesSlide" Target="../notesSlides/notesSlide17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2.xml"/></Relationships>
</file>

<file path=ppt/slides/_rels/slide183.xml.rels><?xml version="1.0" encoding="UTF-8" standalone="yes"?>
<Relationships xmlns="http://schemas.openxmlformats.org/package/2006/relationships"><Relationship Id="rId3" Type="http://schemas.openxmlformats.org/officeDocument/2006/relationships/image" Target="../media/image152.png"/><Relationship Id="rId4" Type="http://schemas.openxmlformats.org/officeDocument/2006/relationships/image" Target="../media/image184.png"/><Relationship Id="rId1" Type="http://schemas.openxmlformats.org/officeDocument/2006/relationships/slideLayout" Target="../slideLayouts/slideLayout28.xml"/><Relationship Id="rId2" Type="http://schemas.openxmlformats.org/officeDocument/2006/relationships/notesSlide" Target="../notesSlides/notesSlide173.xml"/></Relationships>
</file>

<file path=ppt/slides/_rels/slide184.xml.rels><?xml version="1.0" encoding="UTF-8" standalone="yes"?>
<Relationships xmlns="http://schemas.openxmlformats.org/package/2006/relationships"><Relationship Id="rId3" Type="http://schemas.openxmlformats.org/officeDocument/2006/relationships/image" Target="../media/image152.png"/><Relationship Id="rId4" Type="http://schemas.openxmlformats.org/officeDocument/2006/relationships/image" Target="../media/image185.png"/><Relationship Id="rId1" Type="http://schemas.openxmlformats.org/officeDocument/2006/relationships/slideLayout" Target="../slideLayouts/slideLayout28.xml"/><Relationship Id="rId2" Type="http://schemas.openxmlformats.org/officeDocument/2006/relationships/notesSlide" Target="../notesSlides/notesSlide174.xml"/></Relationships>
</file>

<file path=ppt/slides/_rels/slide185.xml.rels><?xml version="1.0" encoding="UTF-8" standalone="yes"?>
<Relationships xmlns="http://schemas.openxmlformats.org/package/2006/relationships"><Relationship Id="rId3" Type="http://schemas.openxmlformats.org/officeDocument/2006/relationships/image" Target="../media/image152.png"/><Relationship Id="rId4" Type="http://schemas.openxmlformats.org/officeDocument/2006/relationships/image" Target="../media/image186.png"/><Relationship Id="rId1" Type="http://schemas.openxmlformats.org/officeDocument/2006/relationships/slideLayout" Target="../slideLayouts/slideLayout28.xml"/><Relationship Id="rId2" Type="http://schemas.openxmlformats.org/officeDocument/2006/relationships/notesSlide" Target="../notesSlides/notesSlide175.xml"/></Relationships>
</file>

<file path=ppt/slides/_rels/slide186.xml.rels><?xml version="1.0" encoding="UTF-8" standalone="yes"?>
<Relationships xmlns="http://schemas.openxmlformats.org/package/2006/relationships"><Relationship Id="rId3" Type="http://schemas.openxmlformats.org/officeDocument/2006/relationships/image" Target="../media/image152.png"/><Relationship Id="rId4" Type="http://schemas.openxmlformats.org/officeDocument/2006/relationships/image" Target="../media/image187.png"/><Relationship Id="rId1" Type="http://schemas.openxmlformats.org/officeDocument/2006/relationships/slideLayout" Target="../slideLayouts/slideLayout28.xml"/><Relationship Id="rId2" Type="http://schemas.openxmlformats.org/officeDocument/2006/relationships/notesSlide" Target="../notesSlides/notesSlide176.xml"/></Relationships>
</file>

<file path=ppt/slides/_rels/slide187.xml.rels><?xml version="1.0" encoding="UTF-8" standalone="yes"?>
<Relationships xmlns="http://schemas.openxmlformats.org/package/2006/relationships"><Relationship Id="rId3" Type="http://schemas.openxmlformats.org/officeDocument/2006/relationships/image" Target="../media/image152.png"/><Relationship Id="rId4" Type="http://schemas.openxmlformats.org/officeDocument/2006/relationships/image" Target="../media/image188.png"/><Relationship Id="rId1" Type="http://schemas.openxmlformats.org/officeDocument/2006/relationships/slideLayout" Target="../slideLayouts/slideLayout28.xml"/><Relationship Id="rId2" Type="http://schemas.openxmlformats.org/officeDocument/2006/relationships/notesSlide" Target="../notesSlides/notesSlide177.xml"/></Relationships>
</file>

<file path=ppt/slides/_rels/slide188.xml.rels><?xml version="1.0" encoding="UTF-8" standalone="yes"?>
<Relationships xmlns="http://schemas.openxmlformats.org/package/2006/relationships"><Relationship Id="rId3" Type="http://schemas.openxmlformats.org/officeDocument/2006/relationships/image" Target="../media/image152.png"/><Relationship Id="rId4" Type="http://schemas.openxmlformats.org/officeDocument/2006/relationships/image" Target="../media/image189.png"/><Relationship Id="rId1" Type="http://schemas.openxmlformats.org/officeDocument/2006/relationships/slideLayout" Target="../slideLayouts/slideLayout28.xml"/><Relationship Id="rId2" Type="http://schemas.openxmlformats.org/officeDocument/2006/relationships/notesSlide" Target="../notesSlides/notesSlide178.xml"/></Relationships>
</file>

<file path=ppt/slides/_rels/slide189.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79.xml"/></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80.xml"/></Relationships>
</file>

<file path=ppt/slides/_rels/slide193.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81.xml"/></Relationships>
</file>

<file path=ppt/slides/_rels/slide194.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8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3" Type="http://schemas.openxmlformats.org/officeDocument/2006/relationships/hyperlink" Target="https://www.vagrantup.com/" TargetMode="External"/><Relationship Id="rId4" Type="http://schemas.openxmlformats.org/officeDocument/2006/relationships/image" Target="../media/image23.jp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32.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jp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hyperlink" Target="http://bosh.io/stemcells" TargetMode="External"/><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hyperlink" Target="http://bosh.io/releases" TargetMode="External"/><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9.png"/></Relationships>
</file>

<file path=ppt/slides/_rels/slide57.xml.rels><?xml version="1.0" encoding="UTF-8" standalone="yes"?>
<Relationships xmlns="http://schemas.openxmlformats.org/package/2006/relationships"><Relationship Id="rId3" Type="http://schemas.openxmlformats.org/officeDocument/2006/relationships/image" Target="../media/image50.jpg"/><Relationship Id="rId4" Type="http://schemas.openxmlformats.org/officeDocument/2006/relationships/hyperlink" Target="https://blog.pivotal.io/pivotal-cloud-foundry/products/canaries-are-great" TargetMode="External"/><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1.png"/><Relationship Id="rId5"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mgunter-pivotal/cf-bosh-workshop.git"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5.png"/><Relationship Id="rId7"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hyperlink" Target="http://bosh.io/docs"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6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6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6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6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6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6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6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6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6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70.png"/></Relationships>
</file>

<file path=ppt/slides/_rels/slide84.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7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7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7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7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7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7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77.png"/></Relationships>
</file>

<file path=ppt/slides/_rels/slide92.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hyperlink" Target="https://mmonit.com/monit/" TargetMode="External"/><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7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hyperlink" Target="http://bosh.io/docs/hm-config.html" TargetMode="Externa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6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5" y="1487155"/>
            <a:ext cx="4854081"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0" i="0" u="none" strike="noStrike" cap="none" dirty="0">
                <a:solidFill>
                  <a:schemeClr val="lt1"/>
                </a:solidFill>
                <a:latin typeface="Roboto"/>
                <a:ea typeface="Roboto"/>
                <a:cs typeface="Roboto"/>
                <a:sym typeface="Roboto"/>
              </a:rPr>
              <a:t>BOSH </a:t>
            </a:r>
            <a:r>
              <a:rPr lang="en-US" sz="4000" dirty="0" smtClean="0">
                <a:solidFill>
                  <a:schemeClr val="lt1"/>
                </a:solidFill>
                <a:latin typeface="Roboto"/>
                <a:ea typeface="Roboto"/>
                <a:cs typeface="Roboto"/>
                <a:sym typeface="Roboto"/>
              </a:rPr>
              <a:t>1-Day</a:t>
            </a:r>
            <a:br>
              <a:rPr lang="en-US" sz="4000" dirty="0" smtClean="0">
                <a:solidFill>
                  <a:schemeClr val="lt1"/>
                </a:solidFill>
                <a:latin typeface="Roboto"/>
                <a:ea typeface="Roboto"/>
                <a:cs typeface="Roboto"/>
                <a:sym typeface="Roboto"/>
              </a:rPr>
            </a:br>
            <a:r>
              <a:rPr lang="en-US" sz="4000" dirty="0" smtClean="0">
                <a:solidFill>
                  <a:schemeClr val="lt1"/>
                </a:solidFill>
                <a:latin typeface="Roboto"/>
                <a:ea typeface="Roboto"/>
                <a:cs typeface="Roboto"/>
                <a:sym typeface="Roboto"/>
              </a:rPr>
              <a:t>Workshop</a:t>
            </a:r>
            <a:endParaRPr sz="4000" b="0" i="0" u="none" strike="noStrike" cap="none" dirty="0">
              <a:solidFill>
                <a:schemeClr val="lt1"/>
              </a:solidFill>
              <a:latin typeface="Roboto"/>
              <a:ea typeface="Roboto"/>
              <a:cs typeface="Roboto"/>
              <a:sym typeface="Roboto"/>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
        <p:nvSpPr>
          <p:cNvPr id="3" name="TextBox 2"/>
          <p:cNvSpPr txBox="1"/>
          <p:nvPr/>
        </p:nvSpPr>
        <p:spPr>
          <a:xfrm>
            <a:off x="969414" y="3713403"/>
            <a:ext cx="1830825" cy="523220"/>
          </a:xfrm>
          <a:prstGeom prst="rect">
            <a:avLst/>
          </a:prstGeom>
          <a:noFill/>
        </p:spPr>
        <p:txBody>
          <a:bodyPr wrap="none" rtlCol="0">
            <a:spAutoFit/>
          </a:bodyPr>
          <a:lstStyle/>
          <a:p>
            <a:r>
              <a:rPr lang="en-US" dirty="0" smtClean="0">
                <a:solidFill>
                  <a:schemeClr val="bg1"/>
                </a:solidFill>
              </a:rPr>
              <a:t>Matt Gunter </a:t>
            </a:r>
          </a:p>
          <a:p>
            <a:r>
              <a:rPr lang="en-US" dirty="0" err="1" smtClean="0">
                <a:solidFill>
                  <a:schemeClr val="bg1"/>
                </a:solidFill>
              </a:rPr>
              <a:t>Sr</a:t>
            </a:r>
            <a:r>
              <a:rPr lang="en-US" dirty="0" smtClean="0">
                <a:solidFill>
                  <a:schemeClr val="bg1"/>
                </a:solidFill>
              </a:rPr>
              <a:t> Platform Architect</a:t>
            </a:r>
            <a:endParaRPr lang="en-US" dirty="0">
              <a:solidFill>
                <a:schemeClr val="bg1"/>
              </a:solidFill>
            </a:endParaRPr>
          </a:p>
        </p:txBody>
      </p:sp>
      <p:sp>
        <p:nvSpPr>
          <p:cNvPr id="8" name="TextBox 7"/>
          <p:cNvSpPr txBox="1"/>
          <p:nvPr/>
        </p:nvSpPr>
        <p:spPr>
          <a:xfrm>
            <a:off x="969414" y="4389023"/>
            <a:ext cx="2044149" cy="523220"/>
          </a:xfrm>
          <a:prstGeom prst="rect">
            <a:avLst/>
          </a:prstGeom>
          <a:noFill/>
        </p:spPr>
        <p:txBody>
          <a:bodyPr wrap="none" rtlCol="0">
            <a:spAutoFit/>
          </a:bodyPr>
          <a:lstStyle/>
          <a:p>
            <a:r>
              <a:rPr lang="en-US" dirty="0" smtClean="0">
                <a:solidFill>
                  <a:schemeClr val="bg1"/>
                </a:solidFill>
              </a:rPr>
              <a:t>Mike Wright</a:t>
            </a:r>
          </a:p>
          <a:p>
            <a:r>
              <a:rPr lang="en-US" dirty="0" smtClean="0">
                <a:solidFill>
                  <a:schemeClr val="bg1"/>
                </a:solidFill>
              </a:rPr>
              <a:t>Southeast PA Manager</a:t>
            </a:r>
            <a:endParaRPr lang="en-US" dirty="0">
              <a:solidFill>
                <a:schemeClr val="bg1"/>
              </a:solidFill>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74418" y="953887"/>
            <a:ext cx="8742702" cy="3684733"/>
          </a:xfrm>
        </p:spPr>
        <p:txBody>
          <a:bodyPr/>
          <a:lstStyle/>
          <a:p>
            <a:pPr marL="179388" indent="-179388"/>
            <a:r>
              <a:rPr lang="en" dirty="0" smtClean="0">
                <a:solidFill>
                  <a:srgbClr val="138A7E"/>
                </a:solidFill>
              </a:rPr>
              <a:t>Consistency</a:t>
            </a:r>
            <a:r>
              <a:rPr lang="en" dirty="0" smtClean="0"/>
              <a:t>: the </a:t>
            </a:r>
            <a:r>
              <a:rPr lang="en" dirty="0"/>
              <a:t>mission to provide a stable framework for development, deployment, audit, and accountability for software components.</a:t>
            </a:r>
          </a:p>
          <a:p>
            <a:pPr marL="179388" indent="-179388"/>
            <a:r>
              <a:rPr lang="en" dirty="0" smtClean="0">
                <a:solidFill>
                  <a:srgbClr val="138A7E"/>
                </a:solidFill>
              </a:rPr>
              <a:t>Agility</a:t>
            </a:r>
            <a:r>
              <a:rPr lang="en" dirty="0" smtClean="0"/>
              <a:t>: the </a:t>
            </a:r>
            <a:r>
              <a:rPr lang="en" dirty="0"/>
              <a:t>ongoing research into what are the repercussions of modern software engineering practices on the productivity in the software cycle, i.e. continuous integration.</a:t>
            </a:r>
          </a:p>
        </p:txBody>
      </p:sp>
      <p:sp>
        <p:nvSpPr>
          <p:cNvPr id="5" name="Título 1"/>
          <p:cNvSpPr>
            <a:spLocks noGrp="1"/>
          </p:cNvSpPr>
          <p:nvPr>
            <p:ph type="title"/>
          </p:nvPr>
        </p:nvSpPr>
        <p:spPr>
          <a:xfrm>
            <a:off x="174418" y="320039"/>
            <a:ext cx="8742702" cy="363558"/>
          </a:xfrm>
        </p:spPr>
        <p:txBody>
          <a:bodyPr/>
          <a:lstStyle/>
          <a:p>
            <a:r>
              <a:rPr lang="en-US" dirty="0" smtClean="0">
                <a:solidFill>
                  <a:srgbClr val="138A7E"/>
                </a:solidFill>
              </a:rPr>
              <a:t>4 principles of modern Release Engineering</a:t>
            </a:r>
            <a:endParaRPr lang="en" dirty="0">
              <a:solidFill>
                <a:srgbClr val="138A7E"/>
              </a:solidFill>
            </a:endParaRPr>
          </a:p>
        </p:txBody>
      </p:sp>
    </p:spTree>
    <p:extLst>
      <p:ext uri="{BB962C8B-B14F-4D97-AF65-F5344CB8AC3E}">
        <p14:creationId xmlns:p14="http://schemas.microsoft.com/office/powerpoint/2010/main" val="1292665988"/>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Manually </a:t>
            </a:r>
            <a:r>
              <a:rPr lang="en-US" dirty="0">
                <a:solidFill>
                  <a:srgbClr val="138A7E"/>
                </a:solidFill>
              </a:rPr>
              <a:t>Disabling the </a:t>
            </a:r>
            <a:r>
              <a:rPr lang="en-US" dirty="0" err="1" smtClean="0">
                <a:solidFill>
                  <a:srgbClr val="138A7E"/>
                </a:solidFill>
              </a:rPr>
              <a:t>Resurrector</a:t>
            </a:r>
            <a:endParaRPr lang="en" dirty="0">
              <a:solidFill>
                <a:srgbClr val="138A7E"/>
              </a:solidFill>
            </a:endParaRPr>
          </a:p>
        </p:txBody>
      </p:sp>
      <p:sp>
        <p:nvSpPr>
          <p:cNvPr id="5" name="Marcador de texto 2"/>
          <p:cNvSpPr>
            <a:spLocks noGrp="1"/>
          </p:cNvSpPr>
          <p:nvPr>
            <p:ph type="body" idx="1"/>
          </p:nvPr>
        </p:nvSpPr>
        <p:spPr>
          <a:xfrm>
            <a:off x="201671" y="910283"/>
            <a:ext cx="6339003" cy="457866"/>
          </a:xfrm>
        </p:spPr>
        <p:txBody>
          <a:bodyPr/>
          <a:lstStyle/>
          <a:p>
            <a:pPr marL="0" indent="0">
              <a:buNone/>
            </a:pPr>
            <a:r>
              <a:rPr lang="en" sz="1400" dirty="0"/>
              <a:t>“bosh vm resurrection </a:t>
            </a:r>
            <a:r>
              <a:rPr lang="en" sz="1400" dirty="0" smtClean="0"/>
              <a:t>job index on|off”</a:t>
            </a:r>
          </a:p>
        </p:txBody>
      </p:sp>
      <p:pic>
        <p:nvPicPr>
          <p:cNvPr id="4" name="Imagen 3" descr="Screen Shot 2016-01-10 at 15.51.4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443" y="1325354"/>
            <a:ext cx="8741545" cy="2722899"/>
          </a:xfrm>
          <a:prstGeom prst="rect">
            <a:avLst/>
          </a:prstGeom>
        </p:spPr>
      </p:pic>
    </p:spTree>
    <p:extLst>
      <p:ext uri="{BB962C8B-B14F-4D97-AF65-F5344CB8AC3E}">
        <p14:creationId xmlns:p14="http://schemas.microsoft.com/office/powerpoint/2010/main" val="1956905643"/>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Manual repair with Cloud Check</a:t>
            </a:r>
            <a:endParaRPr lang="en" dirty="0">
              <a:solidFill>
                <a:srgbClr val="138A7E"/>
              </a:solidFill>
            </a:endParaRPr>
          </a:p>
        </p:txBody>
      </p:sp>
      <p:sp>
        <p:nvSpPr>
          <p:cNvPr id="7" name="Marcador de texto 2"/>
          <p:cNvSpPr>
            <a:spLocks noGrp="1"/>
          </p:cNvSpPr>
          <p:nvPr>
            <p:ph type="body" idx="1"/>
          </p:nvPr>
        </p:nvSpPr>
        <p:spPr>
          <a:xfrm>
            <a:off x="163517" y="953888"/>
            <a:ext cx="8742701" cy="3526660"/>
          </a:xfrm>
        </p:spPr>
        <p:txBody>
          <a:bodyPr/>
          <a:lstStyle/>
          <a:p>
            <a:pPr marL="0" indent="0">
              <a:buNone/>
            </a:pPr>
            <a:r>
              <a:rPr lang="en" sz="2200" dirty="0"/>
              <a:t>BOSH provides the Cloud Check CLI command (a.k.a cck) to repair IaaS resources used by a specific deployment. It is not commonly used while normal operations; however, it becomes essential when some IaaS operations failed and the Director cannot resolve problems without a human decision or when the Resurrector is not </a:t>
            </a:r>
            <a:r>
              <a:rPr lang="en" sz="2200" dirty="0" smtClean="0"/>
              <a:t>enabled.</a:t>
            </a:r>
          </a:p>
          <a:p>
            <a:pPr marL="179388" indent="-179388"/>
            <a:r>
              <a:rPr lang="en" sz="2200" dirty="0"/>
              <a:t>VM is missing</a:t>
            </a:r>
          </a:p>
          <a:p>
            <a:pPr marL="179388" indent="-179388"/>
            <a:r>
              <a:rPr lang="en" sz="2200" dirty="0"/>
              <a:t>VM is not responsive (unresponsive agent)</a:t>
            </a:r>
          </a:p>
          <a:p>
            <a:pPr marL="179388" indent="-179388"/>
            <a:r>
              <a:rPr lang="en" sz="2200" dirty="0"/>
              <a:t>Persistent Disk is not attached</a:t>
            </a:r>
          </a:p>
          <a:p>
            <a:pPr marL="179388" indent="-179388"/>
            <a:r>
              <a:rPr lang="en" sz="2200" dirty="0"/>
              <a:t>Persistent Disk is missing</a:t>
            </a:r>
            <a:endParaRPr lang="en" sz="2200" dirty="0" smtClean="0"/>
          </a:p>
        </p:txBody>
      </p:sp>
    </p:spTree>
    <p:extLst>
      <p:ext uri="{BB962C8B-B14F-4D97-AF65-F5344CB8AC3E}">
        <p14:creationId xmlns:p14="http://schemas.microsoft.com/office/powerpoint/2010/main" val="1008031992"/>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Manual repair with Cloud Check</a:t>
            </a:r>
            <a:endParaRPr lang="en" dirty="0">
              <a:solidFill>
                <a:srgbClr val="138A7E"/>
              </a:solidFill>
            </a:endParaRPr>
          </a:p>
        </p:txBody>
      </p:sp>
      <p:sp>
        <p:nvSpPr>
          <p:cNvPr id="5" name="Marcador de texto 2"/>
          <p:cNvSpPr>
            <a:spLocks noGrp="1"/>
          </p:cNvSpPr>
          <p:nvPr>
            <p:ph type="body" idx="1"/>
          </p:nvPr>
        </p:nvSpPr>
        <p:spPr>
          <a:xfrm>
            <a:off x="201671" y="910283"/>
            <a:ext cx="6339003" cy="457866"/>
          </a:xfrm>
        </p:spPr>
        <p:txBody>
          <a:bodyPr/>
          <a:lstStyle/>
          <a:p>
            <a:pPr marL="0" indent="0">
              <a:buNone/>
            </a:pPr>
            <a:r>
              <a:rPr lang="en" sz="1400" dirty="0"/>
              <a:t>b</a:t>
            </a:r>
            <a:r>
              <a:rPr lang="en" sz="1400" dirty="0" smtClean="0"/>
              <a:t>osh cck</a:t>
            </a:r>
          </a:p>
        </p:txBody>
      </p:sp>
      <p:pic>
        <p:nvPicPr>
          <p:cNvPr id="4" name="Imagen 3" descr="Screen Shot 2016-01-10 at 15.57.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376" y="992045"/>
            <a:ext cx="6941021" cy="3510402"/>
          </a:xfrm>
          <a:prstGeom prst="rect">
            <a:avLst/>
          </a:prstGeom>
        </p:spPr>
      </p:pic>
    </p:spTree>
    <p:extLst>
      <p:ext uri="{BB962C8B-B14F-4D97-AF65-F5344CB8AC3E}">
        <p14:creationId xmlns:p14="http://schemas.microsoft.com/office/powerpoint/2010/main" val="2580105165"/>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VM Configuration Locations</a:t>
            </a:r>
          </a:p>
        </p:txBody>
      </p:sp>
      <p:sp>
        <p:nvSpPr>
          <p:cNvPr id="11" name="Marcador de texto 2"/>
          <p:cNvSpPr>
            <a:spLocks noGrp="1"/>
          </p:cNvSpPr>
          <p:nvPr>
            <p:ph type="body" idx="1"/>
          </p:nvPr>
        </p:nvSpPr>
        <p:spPr>
          <a:xfrm>
            <a:off x="201671" y="910283"/>
            <a:ext cx="8704548" cy="3635674"/>
          </a:xfrm>
        </p:spPr>
        <p:txBody>
          <a:bodyPr/>
          <a:lstStyle/>
          <a:p>
            <a:pPr marL="179388" indent="-179388"/>
            <a:r>
              <a:rPr lang="en" dirty="0" smtClean="0">
                <a:solidFill>
                  <a:srgbClr val="138A7E"/>
                </a:solidFill>
              </a:rPr>
              <a:t>/</a:t>
            </a:r>
            <a:r>
              <a:rPr lang="en" dirty="0">
                <a:solidFill>
                  <a:srgbClr val="138A7E"/>
                </a:solidFill>
              </a:rPr>
              <a:t>var/vcap/bosh/log/</a:t>
            </a:r>
            <a:r>
              <a:rPr lang="en" dirty="0" smtClean="0">
                <a:solidFill>
                  <a:srgbClr val="138A7E"/>
                </a:solidFill>
              </a:rPr>
              <a:t>current</a:t>
            </a:r>
            <a:r>
              <a:rPr lang="en" dirty="0" smtClean="0"/>
              <a:t>: current BOSH agent log</a:t>
            </a:r>
          </a:p>
          <a:p>
            <a:pPr marL="179388" indent="-179388"/>
            <a:endParaRPr lang="en" dirty="0" smtClean="0"/>
          </a:p>
          <a:p>
            <a:pPr marL="179388" indent="-179388"/>
            <a:r>
              <a:rPr lang="en" dirty="0">
                <a:solidFill>
                  <a:srgbClr val="138A7E"/>
                </a:solidFill>
              </a:rPr>
              <a:t>/var/vcap/monit/monit.log: </a:t>
            </a:r>
            <a:r>
              <a:rPr lang="en" dirty="0">
                <a:solidFill>
                  <a:schemeClr val="bg1"/>
                </a:solidFill>
              </a:rPr>
              <a:t>Monit activity log. Includes information about starts, stops, restarts, etc. of release job processes monitored by Monit</a:t>
            </a:r>
            <a:endParaRPr lang="en" dirty="0" smtClean="0">
              <a:solidFill>
                <a:schemeClr val="bg1"/>
              </a:solidFill>
            </a:endParaRPr>
          </a:p>
        </p:txBody>
      </p:sp>
    </p:spTree>
    <p:extLst>
      <p:ext uri="{BB962C8B-B14F-4D97-AF65-F5344CB8AC3E}">
        <p14:creationId xmlns:p14="http://schemas.microsoft.com/office/powerpoint/2010/main" val="1082089399"/>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VM Configuration Locations</a:t>
            </a:r>
          </a:p>
        </p:txBody>
      </p:sp>
      <p:sp>
        <p:nvSpPr>
          <p:cNvPr id="11" name="Marcador de texto 2"/>
          <p:cNvSpPr>
            <a:spLocks noGrp="1"/>
          </p:cNvSpPr>
          <p:nvPr>
            <p:ph type="body" idx="1"/>
          </p:nvPr>
        </p:nvSpPr>
        <p:spPr>
          <a:xfrm>
            <a:off x="201671" y="910283"/>
            <a:ext cx="8704548" cy="3635674"/>
          </a:xfrm>
        </p:spPr>
        <p:txBody>
          <a:bodyPr/>
          <a:lstStyle/>
          <a:p>
            <a:pPr marL="179388" indent="-179388"/>
            <a:r>
              <a:rPr lang="en" dirty="0" smtClean="0">
                <a:solidFill>
                  <a:srgbClr val="138A7E"/>
                </a:solidFill>
              </a:rPr>
              <a:t>/var/vcap/jobs</a:t>
            </a:r>
            <a:r>
              <a:rPr lang="en" dirty="0"/>
              <a:t>: </a:t>
            </a:r>
            <a:r>
              <a:rPr lang="en" dirty="0" smtClean="0"/>
              <a:t>contains </a:t>
            </a:r>
            <a:r>
              <a:rPr lang="en" dirty="0"/>
              <a:t>evaluated release jobs for the assigned deployment job</a:t>
            </a:r>
            <a:endParaRPr lang="en" dirty="0" smtClean="0"/>
          </a:p>
          <a:p>
            <a:pPr marL="179388" indent="-179388"/>
            <a:r>
              <a:rPr lang="en" dirty="0" smtClean="0">
                <a:solidFill>
                  <a:srgbClr val="138A7E"/>
                </a:solidFill>
              </a:rPr>
              <a:t>/var/vcap</a:t>
            </a:r>
            <a:r>
              <a:rPr lang="en" dirty="0">
                <a:solidFill>
                  <a:srgbClr val="138A7E"/>
                </a:solidFill>
              </a:rPr>
              <a:t>/packages</a:t>
            </a:r>
            <a:r>
              <a:rPr lang="en" dirty="0"/>
              <a:t>: </a:t>
            </a:r>
            <a:r>
              <a:rPr lang="en" dirty="0" smtClean="0"/>
              <a:t>contains </a:t>
            </a:r>
            <a:r>
              <a:rPr lang="en" dirty="0"/>
              <a:t>enabled release packages for the assigned deployment </a:t>
            </a:r>
            <a:r>
              <a:rPr lang="en" dirty="0" smtClean="0"/>
              <a:t>job</a:t>
            </a:r>
          </a:p>
          <a:p>
            <a:pPr marL="179388" indent="-179388"/>
            <a:r>
              <a:rPr lang="en" dirty="0">
                <a:solidFill>
                  <a:srgbClr val="138A7E"/>
                </a:solidFill>
              </a:rPr>
              <a:t>/var/vcap/data</a:t>
            </a:r>
            <a:r>
              <a:rPr lang="en" dirty="0"/>
              <a:t>: </a:t>
            </a:r>
            <a:r>
              <a:rPr lang="en" dirty="0" smtClean="0"/>
              <a:t>used </a:t>
            </a:r>
            <a:r>
              <a:rPr lang="en" dirty="0"/>
              <a:t>by the release jobs to keep </a:t>
            </a:r>
            <a:r>
              <a:rPr lang="en" i="1" dirty="0"/>
              <a:t>ephemeral</a:t>
            </a:r>
            <a:r>
              <a:rPr lang="en" dirty="0"/>
              <a:t> data</a:t>
            </a:r>
            <a:endParaRPr lang="en" dirty="0" smtClean="0"/>
          </a:p>
          <a:p>
            <a:pPr marL="179388" indent="-179388"/>
            <a:r>
              <a:rPr lang="en" dirty="0" smtClean="0">
                <a:solidFill>
                  <a:srgbClr val="138A7E"/>
                </a:solidFill>
              </a:rPr>
              <a:t>/var/vcap</a:t>
            </a:r>
            <a:r>
              <a:rPr lang="en" dirty="0">
                <a:solidFill>
                  <a:srgbClr val="138A7E"/>
                </a:solidFill>
              </a:rPr>
              <a:t>/store</a:t>
            </a:r>
            <a:r>
              <a:rPr lang="en" dirty="0"/>
              <a:t>: </a:t>
            </a:r>
            <a:r>
              <a:rPr lang="en" dirty="0" smtClean="0"/>
              <a:t>used </a:t>
            </a:r>
            <a:r>
              <a:rPr lang="en" dirty="0"/>
              <a:t>by the release jobs to keep </a:t>
            </a:r>
            <a:r>
              <a:rPr lang="en" i="1" dirty="0"/>
              <a:t>persistent</a:t>
            </a:r>
            <a:r>
              <a:rPr lang="en" dirty="0"/>
              <a:t> </a:t>
            </a:r>
            <a:r>
              <a:rPr lang="en" dirty="0" smtClean="0"/>
              <a:t>data</a:t>
            </a:r>
          </a:p>
        </p:txBody>
      </p:sp>
    </p:spTree>
    <p:extLst>
      <p:ext uri="{BB962C8B-B14F-4D97-AF65-F5344CB8AC3E}">
        <p14:creationId xmlns:p14="http://schemas.microsoft.com/office/powerpoint/2010/main" val="2680917547"/>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VM Configuration Locations</a:t>
            </a:r>
          </a:p>
        </p:txBody>
      </p:sp>
      <p:sp>
        <p:nvSpPr>
          <p:cNvPr id="11" name="Marcador de texto 2"/>
          <p:cNvSpPr>
            <a:spLocks noGrp="1"/>
          </p:cNvSpPr>
          <p:nvPr>
            <p:ph type="body" idx="1"/>
          </p:nvPr>
        </p:nvSpPr>
        <p:spPr>
          <a:xfrm>
            <a:off x="201671" y="910283"/>
            <a:ext cx="8704548" cy="3635674"/>
          </a:xfrm>
        </p:spPr>
        <p:txBody>
          <a:bodyPr/>
          <a:lstStyle/>
          <a:p>
            <a:pPr marL="179388" indent="-179388"/>
            <a:r>
              <a:rPr lang="en" dirty="0" smtClean="0">
                <a:solidFill>
                  <a:srgbClr val="138A7E"/>
                </a:solidFill>
              </a:rPr>
              <a:t>/var/vcap/sys/run</a:t>
            </a:r>
            <a:r>
              <a:rPr lang="en" dirty="0"/>
              <a:t>: </a:t>
            </a:r>
            <a:r>
              <a:rPr lang="en" dirty="0" smtClean="0"/>
              <a:t>directory </a:t>
            </a:r>
            <a:r>
              <a:rPr lang="en" dirty="0"/>
              <a:t>that is used by the release jobs to keep miscellaneous ephemeral data about currently running processes, for example, pid and lock files</a:t>
            </a:r>
            <a:endParaRPr lang="en" dirty="0" smtClean="0"/>
          </a:p>
          <a:p>
            <a:pPr marL="179388" indent="-179388"/>
            <a:r>
              <a:rPr lang="en" dirty="0" smtClean="0">
                <a:solidFill>
                  <a:srgbClr val="138A7E"/>
                </a:solidFill>
              </a:rPr>
              <a:t>/var/vcap/sys/log</a:t>
            </a:r>
            <a:r>
              <a:rPr lang="en" dirty="0"/>
              <a:t>: </a:t>
            </a:r>
            <a:r>
              <a:rPr lang="en" dirty="0" smtClean="0"/>
              <a:t>directory </a:t>
            </a:r>
            <a:r>
              <a:rPr lang="en" dirty="0"/>
              <a:t>that is used by the release jobs to keep </a:t>
            </a:r>
            <a:r>
              <a:rPr lang="en" dirty="0" smtClean="0"/>
              <a:t>logs</a:t>
            </a:r>
          </a:p>
        </p:txBody>
      </p:sp>
    </p:spTree>
    <p:extLst>
      <p:ext uri="{BB962C8B-B14F-4D97-AF65-F5344CB8AC3E}">
        <p14:creationId xmlns:p14="http://schemas.microsoft.com/office/powerpoint/2010/main" val="1373076682"/>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Log rotation</a:t>
            </a:r>
            <a:endParaRPr lang="en-US" dirty="0">
              <a:solidFill>
                <a:srgbClr val="138A7E"/>
              </a:solidFill>
            </a:endParaRPr>
          </a:p>
        </p:txBody>
      </p:sp>
      <p:sp>
        <p:nvSpPr>
          <p:cNvPr id="11" name="Marcador de texto 2"/>
          <p:cNvSpPr>
            <a:spLocks noGrp="1"/>
          </p:cNvSpPr>
          <p:nvPr>
            <p:ph type="body" idx="1"/>
          </p:nvPr>
        </p:nvSpPr>
        <p:spPr>
          <a:xfrm>
            <a:off x="201671" y="910283"/>
            <a:ext cx="8704548" cy="3635674"/>
          </a:xfrm>
        </p:spPr>
        <p:txBody>
          <a:bodyPr/>
          <a:lstStyle/>
          <a:p>
            <a:pPr marL="0" indent="0">
              <a:buNone/>
            </a:pPr>
            <a:r>
              <a:rPr lang="en" dirty="0">
                <a:solidFill>
                  <a:schemeClr val="bg1"/>
                </a:solidFill>
              </a:rPr>
              <a:t>BOSH log rotates release job logs with the Logrotate log file management </a:t>
            </a:r>
            <a:r>
              <a:rPr lang="en" dirty="0" smtClean="0">
                <a:solidFill>
                  <a:schemeClr val="bg1"/>
                </a:solidFill>
              </a:rPr>
              <a:t>utility with the following </a:t>
            </a:r>
            <a:r>
              <a:rPr lang="en" dirty="0">
                <a:solidFill>
                  <a:schemeClr val="bg1"/>
                </a:solidFill>
              </a:rPr>
              <a:t>non-configurable </a:t>
            </a:r>
            <a:r>
              <a:rPr lang="en" dirty="0" smtClean="0">
                <a:solidFill>
                  <a:schemeClr val="bg1"/>
                </a:solidFill>
              </a:rPr>
              <a:t>settings:</a:t>
            </a:r>
          </a:p>
          <a:p>
            <a:pPr marL="285750" indent="-285750"/>
            <a:r>
              <a:rPr lang="en" sz="1800" dirty="0">
                <a:solidFill>
                  <a:schemeClr val="accent1"/>
                </a:solidFill>
              </a:rPr>
              <a:t>missingok</a:t>
            </a:r>
            <a:r>
              <a:rPr lang="en" sz="1800" dirty="0"/>
              <a:t>: Skip missing log files and do not generate an error </a:t>
            </a:r>
            <a:r>
              <a:rPr lang="en" sz="1800" dirty="0" smtClean="0"/>
              <a:t>message</a:t>
            </a:r>
          </a:p>
          <a:p>
            <a:pPr marL="285750" indent="-285750"/>
            <a:r>
              <a:rPr lang="en" sz="1800" dirty="0" smtClean="0">
                <a:solidFill>
                  <a:srgbClr val="138A7E"/>
                </a:solidFill>
              </a:rPr>
              <a:t>rotate </a:t>
            </a:r>
            <a:r>
              <a:rPr lang="en" sz="1800" dirty="0">
                <a:solidFill>
                  <a:srgbClr val="138A7E"/>
                </a:solidFill>
              </a:rPr>
              <a:t>7</a:t>
            </a:r>
            <a:r>
              <a:rPr lang="en" sz="1800" dirty="0"/>
              <a:t>: Keep seven log files at a </a:t>
            </a:r>
            <a:r>
              <a:rPr lang="en" sz="1800" dirty="0" smtClean="0"/>
              <a:t>time</a:t>
            </a:r>
          </a:p>
          <a:p>
            <a:pPr marL="285750" indent="-285750"/>
            <a:r>
              <a:rPr lang="en" sz="1800" dirty="0" smtClean="0">
                <a:solidFill>
                  <a:srgbClr val="138A7E"/>
                </a:solidFill>
              </a:rPr>
              <a:t>compress</a:t>
            </a:r>
            <a:r>
              <a:rPr lang="en" sz="1800" dirty="0"/>
              <a:t>: Compress old log files with </a:t>
            </a:r>
            <a:r>
              <a:rPr lang="en" sz="1800" dirty="0" smtClean="0"/>
              <a:t>gzip</a:t>
            </a:r>
          </a:p>
          <a:p>
            <a:pPr marL="285750" indent="-285750"/>
            <a:r>
              <a:rPr lang="en" sz="1800" dirty="0" smtClean="0">
                <a:solidFill>
                  <a:srgbClr val="138A7E"/>
                </a:solidFill>
              </a:rPr>
              <a:t>delaycompress</a:t>
            </a:r>
            <a:r>
              <a:rPr lang="en" sz="1800" dirty="0"/>
              <a:t>: Postpone compression of log files until the next rotation </a:t>
            </a:r>
            <a:r>
              <a:rPr lang="en" sz="1800" dirty="0" smtClean="0"/>
              <a:t>cycle</a:t>
            </a:r>
          </a:p>
          <a:p>
            <a:pPr marL="285750" indent="-285750"/>
            <a:r>
              <a:rPr lang="en" sz="1800" dirty="0" smtClean="0">
                <a:solidFill>
                  <a:srgbClr val="138A7E"/>
                </a:solidFill>
              </a:rPr>
              <a:t>copytruncate</a:t>
            </a:r>
            <a:r>
              <a:rPr lang="en" sz="1800" dirty="0"/>
              <a:t>: Copy log files, then truncate in place instead of creating new </a:t>
            </a:r>
            <a:r>
              <a:rPr lang="en" sz="1800" dirty="0" smtClean="0"/>
              <a:t>files</a:t>
            </a:r>
          </a:p>
          <a:p>
            <a:pPr marL="285750" indent="-285750"/>
            <a:r>
              <a:rPr lang="en" sz="1800" dirty="0" smtClean="0">
                <a:solidFill>
                  <a:srgbClr val="138A7E"/>
                </a:solidFill>
              </a:rPr>
              <a:t>size </a:t>
            </a:r>
            <a:r>
              <a:rPr lang="en" sz="1800" dirty="0">
                <a:solidFill>
                  <a:srgbClr val="138A7E"/>
                </a:solidFill>
              </a:rPr>
              <a:t>50M</a:t>
            </a:r>
            <a:r>
              <a:rPr lang="en" sz="1800" dirty="0"/>
              <a:t>: Rotate log files when they exceed 50 MB in size.</a:t>
            </a:r>
            <a:endParaRPr lang="en" sz="1800" dirty="0" smtClean="0"/>
          </a:p>
        </p:txBody>
      </p:sp>
    </p:spTree>
    <p:extLst>
      <p:ext uri="{BB962C8B-B14F-4D97-AF65-F5344CB8AC3E}">
        <p14:creationId xmlns:p14="http://schemas.microsoft.com/office/powerpoint/2010/main" val="3105622398"/>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039778"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Anatomy of a BOSH release</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269865378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 dirty="0" smtClean="0">
                <a:solidFill>
                  <a:srgbClr val="138A7E"/>
                </a:solidFill>
              </a:rPr>
              <a:t>What is </a:t>
            </a:r>
            <a:r>
              <a:rPr lang="en-US" dirty="0" smtClean="0">
                <a:solidFill>
                  <a:srgbClr val="138A7E"/>
                </a:solidFill>
              </a:rPr>
              <a:t>a release</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179388" indent="-179388"/>
            <a:r>
              <a:rPr lang="en" dirty="0" smtClean="0"/>
              <a:t>A versioned collection of </a:t>
            </a:r>
            <a:r>
              <a:rPr lang="en" dirty="0"/>
              <a:t>source code, binary </a:t>
            </a:r>
            <a:r>
              <a:rPr lang="en" dirty="0" smtClean="0"/>
              <a:t>artifacts</a:t>
            </a:r>
            <a:r>
              <a:rPr lang="en-US" dirty="0" smtClean="0"/>
              <a:t>, </a:t>
            </a:r>
            <a:r>
              <a:rPr lang="en" dirty="0" smtClean="0"/>
              <a:t>configuration templates, and anything else required to build and deploy software in a reproducible way</a:t>
            </a:r>
          </a:p>
          <a:p>
            <a:pPr marL="179388" indent="-179388"/>
            <a:r>
              <a:rPr lang="en" dirty="0" smtClean="0"/>
              <a:t>Ultimatelly, a release is the layer placed on top of a stemcell</a:t>
            </a:r>
          </a:p>
        </p:txBody>
      </p:sp>
    </p:spTree>
    <p:extLst>
      <p:ext uri="{BB962C8B-B14F-4D97-AF65-F5344CB8AC3E}">
        <p14:creationId xmlns:p14="http://schemas.microsoft.com/office/powerpoint/2010/main" val="1763219636"/>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Elements of a release</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179388" indent="-179388"/>
            <a:r>
              <a:rPr lang="en-US" sz="2400" dirty="0" smtClean="0">
                <a:solidFill>
                  <a:srgbClr val="138A7E"/>
                </a:solidFill>
              </a:rPr>
              <a:t>Jobs</a:t>
            </a:r>
            <a:r>
              <a:rPr lang="en-US" sz="2400" dirty="0" smtClean="0"/>
              <a:t>: describes </a:t>
            </a:r>
            <a:r>
              <a:rPr lang="en-US" sz="2400" dirty="0"/>
              <a:t>pieces of the service or application you are releasing</a:t>
            </a:r>
          </a:p>
          <a:p>
            <a:pPr marL="179388" indent="-179388"/>
            <a:r>
              <a:rPr lang="en-US" sz="2400" dirty="0" smtClean="0">
                <a:solidFill>
                  <a:srgbClr val="138A7E"/>
                </a:solidFill>
              </a:rPr>
              <a:t>Packages</a:t>
            </a:r>
            <a:r>
              <a:rPr lang="en-US" sz="2400" dirty="0" smtClean="0"/>
              <a:t>: provides software to jobs</a:t>
            </a:r>
          </a:p>
          <a:p>
            <a:pPr marL="179388" indent="-179388"/>
            <a:r>
              <a:rPr lang="en-US" sz="2400" dirty="0">
                <a:solidFill>
                  <a:srgbClr val="138A7E"/>
                </a:solidFill>
              </a:rPr>
              <a:t>Source</a:t>
            </a:r>
            <a:r>
              <a:rPr lang="en-US" sz="2400" dirty="0"/>
              <a:t>: provides packages the non-binary files they </a:t>
            </a:r>
            <a:r>
              <a:rPr lang="en-US" sz="2400" dirty="0" smtClean="0"/>
              <a:t>need</a:t>
            </a:r>
            <a:endParaRPr lang="en-US" sz="2400" dirty="0"/>
          </a:p>
          <a:p>
            <a:pPr marL="179388" indent="-179388"/>
            <a:r>
              <a:rPr lang="en-US" sz="2400" dirty="0" smtClean="0">
                <a:solidFill>
                  <a:srgbClr val="138A7E"/>
                </a:solidFill>
              </a:rPr>
              <a:t>Blobs</a:t>
            </a:r>
            <a:r>
              <a:rPr lang="en-US" sz="2400" dirty="0" smtClean="0"/>
              <a:t>: </a:t>
            </a:r>
            <a:r>
              <a:rPr lang="en-US" sz="2400" dirty="0"/>
              <a:t>provide packages the binaries they need, other than binaries that are checked into a source code repository</a:t>
            </a:r>
            <a:endParaRPr lang="en" sz="2400" dirty="0" smtClean="0"/>
          </a:p>
        </p:txBody>
      </p:sp>
    </p:spTree>
    <p:extLst>
      <p:ext uri="{BB962C8B-B14F-4D97-AF65-F5344CB8AC3E}">
        <p14:creationId xmlns:p14="http://schemas.microsoft.com/office/powerpoint/2010/main" val="41941493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Shape 1331"/>
          <p:cNvSpPr txBox="1">
            <a:spLocks noGrp="1"/>
          </p:cNvSpPr>
          <p:nvPr>
            <p:ph type="title"/>
          </p:nvPr>
        </p:nvSpPr>
        <p:spPr>
          <a:xfrm>
            <a:off x="168967" y="320039"/>
            <a:ext cx="8731802" cy="363558"/>
          </a:xfrm>
          <a:prstGeom prst="rect">
            <a:avLst/>
          </a:prstGeom>
          <a:noFill/>
          <a:ln>
            <a:noFill/>
          </a:ln>
        </p:spPr>
        <p:txBody>
          <a:bodyPr lIns="0" tIns="0" rIns="0" bIns="0" anchor="ctr" anchorCtr="0">
            <a:noAutofit/>
          </a:bodyPr>
          <a:lstStyle/>
          <a:p>
            <a:pPr marL="0" marR="0" lvl="0" indent="0" algn="l" rtl="0">
              <a:spcBef>
                <a:spcPts val="0"/>
              </a:spcBef>
              <a:buClr>
                <a:srgbClr val="138A7E"/>
              </a:buClr>
              <a:buSzPct val="25000"/>
              <a:buFont typeface="Arial"/>
              <a:buNone/>
            </a:pPr>
            <a:r>
              <a:rPr lang="en-US" sz="3200" b="0" i="0" u="none" strike="noStrike" cap="none" dirty="0" smtClean="0">
                <a:solidFill>
                  <a:srgbClr val="138A7E"/>
                </a:solidFill>
                <a:latin typeface="Arial"/>
                <a:ea typeface="Arial"/>
                <a:cs typeface="Arial"/>
                <a:sym typeface="Arial"/>
              </a:rPr>
              <a:t>Purpose</a:t>
            </a:r>
            <a:r>
              <a:rPr lang="en-US" sz="3200" b="0" i="0" u="none" strike="noStrike" cap="none" dirty="0">
                <a:solidFill>
                  <a:srgbClr val="138A7E"/>
                </a:solidFill>
                <a:latin typeface="Arial"/>
                <a:ea typeface="Arial"/>
                <a:cs typeface="Arial"/>
                <a:sym typeface="Arial"/>
              </a:rPr>
              <a:t>-built for “Day 2 Operations”</a:t>
            </a:r>
          </a:p>
        </p:txBody>
      </p:sp>
      <p:sp>
        <p:nvSpPr>
          <p:cNvPr id="1332" name="Shape 1332"/>
          <p:cNvSpPr txBox="1"/>
          <p:nvPr/>
        </p:nvSpPr>
        <p:spPr>
          <a:xfrm>
            <a:off x="639920" y="999919"/>
            <a:ext cx="8410574" cy="346219"/>
          </a:xfrm>
          <a:prstGeom prst="rect">
            <a:avLst/>
          </a:prstGeom>
          <a:noFill/>
          <a:ln>
            <a:noFill/>
          </a:ln>
        </p:spPr>
        <p:txBody>
          <a:bodyPr lIns="91425" tIns="45700" rIns="91425" bIns="45700" anchor="t" anchorCtr="0">
            <a:noAutofit/>
          </a:bodyPr>
          <a:lstStyle/>
          <a:p>
            <a:pPr marL="0" marR="0" lvl="0" indent="0" algn="l" rtl="0">
              <a:lnSpc>
                <a:spcPct val="80000"/>
              </a:lnSpc>
              <a:spcBef>
                <a:spcPts val="0"/>
              </a:spcBef>
              <a:buClr>
                <a:schemeClr val="lt2"/>
              </a:buClr>
              <a:buSzPct val="25000"/>
              <a:buFont typeface="Arial"/>
              <a:buNone/>
            </a:pPr>
            <a:r>
              <a:rPr lang="en-US" sz="1960">
                <a:solidFill>
                  <a:schemeClr val="lt2"/>
                </a:solidFill>
                <a:latin typeface="Arial"/>
                <a:ea typeface="Arial"/>
                <a:cs typeface="Arial"/>
                <a:sym typeface="Arial"/>
              </a:rPr>
              <a:t>Consistent, Reliable, Scalable, Secure</a:t>
            </a:r>
          </a:p>
        </p:txBody>
      </p:sp>
      <p:sp>
        <p:nvSpPr>
          <p:cNvPr id="1333" name="Shape 1333"/>
          <p:cNvSpPr txBox="1"/>
          <p:nvPr/>
        </p:nvSpPr>
        <p:spPr>
          <a:xfrm>
            <a:off x="4950371" y="1923393"/>
            <a:ext cx="3861603" cy="2139050"/>
          </a:xfrm>
          <a:prstGeom prst="rect">
            <a:avLst/>
          </a:prstGeom>
          <a:noFill/>
          <a:ln>
            <a:noFill/>
          </a:ln>
        </p:spPr>
        <p:txBody>
          <a:bodyPr lIns="91425" tIns="45700" rIns="91425" bIns="45700" anchor="t" anchorCtr="0">
            <a:noAutofit/>
          </a:bodyPr>
          <a:lstStyle/>
          <a:p>
            <a:pPr marL="179388" marR="0" lvl="0" indent="-179388" algn="l" rtl="0">
              <a:spcBef>
                <a:spcPts val="0"/>
              </a:spcBef>
              <a:spcAft>
                <a:spcPts val="0"/>
              </a:spcAft>
              <a:buClr>
                <a:schemeClr val="lt1"/>
              </a:buClr>
              <a:buSzPct val="100000"/>
              <a:buFont typeface="Noto Sans Symbols"/>
              <a:buChar char="▪"/>
            </a:pPr>
            <a:r>
              <a:rPr lang="en-US" sz="1800" dirty="0">
                <a:solidFill>
                  <a:srgbClr val="F5F5F5"/>
                </a:solidFill>
                <a:latin typeface="Arial"/>
                <a:ea typeface="Arial"/>
                <a:cs typeface="Arial"/>
                <a:sym typeface="Arial"/>
              </a:rPr>
              <a:t>Checks against “desired </a:t>
            </a:r>
            <a:r>
              <a:rPr lang="en-US" sz="1800" dirty="0" smtClean="0">
                <a:solidFill>
                  <a:srgbClr val="F5F5F5"/>
                </a:solidFill>
                <a:latin typeface="Arial"/>
                <a:ea typeface="Arial"/>
                <a:cs typeface="Arial"/>
                <a:sym typeface="Arial"/>
              </a:rPr>
              <a:t>state” </a:t>
            </a:r>
            <a:r>
              <a:rPr lang="en-US" sz="1800" dirty="0">
                <a:solidFill>
                  <a:srgbClr val="F5F5F5"/>
                </a:solidFill>
                <a:latin typeface="Arial"/>
                <a:ea typeface="Arial"/>
                <a:cs typeface="Arial"/>
                <a:sym typeface="Arial"/>
              </a:rPr>
              <a:t>to return consistency</a:t>
            </a:r>
          </a:p>
          <a:p>
            <a:pPr marL="179388" marR="0" lvl="0" indent="-179388" algn="l" rtl="0">
              <a:spcBef>
                <a:spcPts val="360"/>
              </a:spcBef>
              <a:spcAft>
                <a:spcPts val="0"/>
              </a:spcAft>
              <a:buClr>
                <a:schemeClr val="lt1"/>
              </a:buClr>
              <a:buSzPct val="100000"/>
              <a:buFont typeface="Noto Sans Symbols"/>
              <a:buChar char="▪"/>
            </a:pPr>
            <a:r>
              <a:rPr lang="en-US" sz="1800" dirty="0">
                <a:solidFill>
                  <a:srgbClr val="F5F5F5"/>
                </a:solidFill>
                <a:latin typeface="Arial"/>
                <a:ea typeface="Arial"/>
                <a:cs typeface="Arial"/>
                <a:sym typeface="Arial"/>
              </a:rPr>
              <a:t>No ad hoc automation burden</a:t>
            </a:r>
          </a:p>
          <a:p>
            <a:pPr marL="179388" marR="0" lvl="0" indent="-179388" algn="l" rtl="0">
              <a:spcBef>
                <a:spcPts val="360"/>
              </a:spcBef>
              <a:spcAft>
                <a:spcPts val="0"/>
              </a:spcAft>
              <a:buClr>
                <a:schemeClr val="lt1"/>
              </a:buClr>
              <a:buSzPct val="100000"/>
              <a:buFont typeface="Noto Sans Symbols"/>
              <a:buChar char="▪"/>
            </a:pPr>
            <a:r>
              <a:rPr lang="en-US" sz="1800" dirty="0">
                <a:solidFill>
                  <a:srgbClr val="F5F5F5"/>
                </a:solidFill>
                <a:latin typeface="Arial"/>
                <a:ea typeface="Arial"/>
                <a:cs typeface="Arial"/>
                <a:sym typeface="Arial"/>
              </a:rPr>
              <a:t>Manage services, not servers</a:t>
            </a:r>
          </a:p>
          <a:p>
            <a:pPr marL="179388" marR="0" lvl="0" indent="-179388" algn="l" rtl="0">
              <a:spcBef>
                <a:spcPts val="360"/>
              </a:spcBef>
              <a:buClr>
                <a:schemeClr val="lt1"/>
              </a:buClr>
              <a:buSzPct val="100000"/>
              <a:buFont typeface="Noto Sans Symbols"/>
              <a:buChar char="▪"/>
            </a:pPr>
            <a:r>
              <a:rPr lang="en-US" sz="1800" dirty="0" smtClean="0">
                <a:solidFill>
                  <a:srgbClr val="F5F5F5"/>
                </a:solidFill>
                <a:latin typeface="Arial"/>
                <a:ea typeface="Arial"/>
                <a:cs typeface="Arial"/>
                <a:sym typeface="Arial"/>
              </a:rPr>
              <a:t>Self </a:t>
            </a:r>
            <a:r>
              <a:rPr lang="en-US" sz="1800" dirty="0">
                <a:solidFill>
                  <a:srgbClr val="F5F5F5"/>
                </a:solidFill>
                <a:latin typeface="Arial"/>
                <a:ea typeface="Arial"/>
                <a:cs typeface="Arial"/>
                <a:sym typeface="Arial"/>
              </a:rPr>
              <a:t>Healing</a:t>
            </a:r>
          </a:p>
        </p:txBody>
      </p:sp>
      <p:sp>
        <p:nvSpPr>
          <p:cNvPr id="1334" name="Shape 1334"/>
          <p:cNvSpPr/>
          <p:nvPr/>
        </p:nvSpPr>
        <p:spPr>
          <a:xfrm>
            <a:off x="673099" y="1461655"/>
            <a:ext cx="1194732" cy="1105726"/>
          </a:xfrm>
          <a:prstGeom prst="ellipse">
            <a:avLst/>
          </a:prstGeom>
          <a:solidFill>
            <a:schemeClr val="accent1"/>
          </a:solidFill>
          <a:ln w="12700" cap="flat" cmpd="sng">
            <a:solidFill>
              <a:srgbClr val="4B4B4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dk1"/>
              </a:buClr>
              <a:buSzPct val="25000"/>
              <a:buFont typeface="Arial"/>
              <a:buNone/>
            </a:pPr>
            <a:r>
              <a:rPr lang="en-US" sz="1200" b="0" i="0" u="none" strike="noStrike" cap="none">
                <a:solidFill>
                  <a:schemeClr val="dk1"/>
                </a:solidFill>
                <a:latin typeface="Arial"/>
                <a:ea typeface="Arial"/>
                <a:cs typeface="Arial"/>
                <a:sym typeface="Arial"/>
              </a:rPr>
              <a:t>Provision</a:t>
            </a:r>
          </a:p>
        </p:txBody>
      </p:sp>
      <p:sp>
        <p:nvSpPr>
          <p:cNvPr id="1335" name="Shape 1335"/>
          <p:cNvSpPr/>
          <p:nvPr/>
        </p:nvSpPr>
        <p:spPr>
          <a:xfrm>
            <a:off x="2975511" y="1461655"/>
            <a:ext cx="1194732" cy="1105726"/>
          </a:xfrm>
          <a:prstGeom prst="ellipse">
            <a:avLst/>
          </a:prstGeom>
          <a:solidFill>
            <a:schemeClr val="accent1"/>
          </a:solidFill>
          <a:ln w="12700" cap="flat" cmpd="sng">
            <a:solidFill>
              <a:srgbClr val="4B4B4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dk1"/>
              </a:buClr>
              <a:buSzPct val="25000"/>
              <a:buFont typeface="Arial"/>
              <a:buNone/>
            </a:pPr>
            <a:r>
              <a:rPr lang="en-US" sz="1200" b="0" i="0" u="none" strike="noStrike" cap="none">
                <a:solidFill>
                  <a:schemeClr val="dk1"/>
                </a:solidFill>
                <a:latin typeface="Arial"/>
                <a:ea typeface="Arial"/>
                <a:cs typeface="Arial"/>
                <a:sym typeface="Arial"/>
              </a:rPr>
              <a:t>Deploy and Configure</a:t>
            </a:r>
          </a:p>
        </p:txBody>
      </p:sp>
      <p:sp>
        <p:nvSpPr>
          <p:cNvPr id="1336" name="Shape 1336"/>
          <p:cNvSpPr/>
          <p:nvPr/>
        </p:nvSpPr>
        <p:spPr>
          <a:xfrm>
            <a:off x="2975511" y="3444366"/>
            <a:ext cx="1194732" cy="1105726"/>
          </a:xfrm>
          <a:prstGeom prst="ellipse">
            <a:avLst/>
          </a:prstGeom>
          <a:solidFill>
            <a:schemeClr val="accent1"/>
          </a:solidFill>
          <a:ln w="12700" cap="flat" cmpd="sng">
            <a:solidFill>
              <a:srgbClr val="4B4B4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dk1"/>
              </a:buClr>
              <a:buSzPct val="25000"/>
              <a:buFont typeface="Arial"/>
              <a:buNone/>
            </a:pPr>
            <a:r>
              <a:rPr lang="en-US" sz="1200" b="0" i="0" u="none" strike="noStrike" cap="none">
                <a:solidFill>
                  <a:schemeClr val="dk1"/>
                </a:solidFill>
                <a:latin typeface="Arial"/>
                <a:ea typeface="Arial"/>
                <a:cs typeface="Arial"/>
                <a:sym typeface="Arial"/>
              </a:rPr>
              <a:t>Monitor and Detect</a:t>
            </a:r>
          </a:p>
        </p:txBody>
      </p:sp>
      <p:sp>
        <p:nvSpPr>
          <p:cNvPr id="1337" name="Shape 1337"/>
          <p:cNvSpPr/>
          <p:nvPr/>
        </p:nvSpPr>
        <p:spPr>
          <a:xfrm>
            <a:off x="673099" y="3444366"/>
            <a:ext cx="1194732" cy="1105726"/>
          </a:xfrm>
          <a:prstGeom prst="ellipse">
            <a:avLst/>
          </a:prstGeom>
          <a:solidFill>
            <a:schemeClr val="accent1"/>
          </a:solidFill>
          <a:ln w="12700" cap="flat" cmpd="sng">
            <a:solidFill>
              <a:srgbClr val="4B4B4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dk1"/>
              </a:buClr>
              <a:buSzPct val="25000"/>
              <a:buFont typeface="Arial"/>
              <a:buNone/>
            </a:pPr>
            <a:r>
              <a:rPr lang="en-US" sz="1200" b="0" i="0" u="none" strike="noStrike" cap="none">
                <a:solidFill>
                  <a:schemeClr val="dk1"/>
                </a:solidFill>
                <a:latin typeface="Arial"/>
                <a:ea typeface="Arial"/>
                <a:cs typeface="Arial"/>
                <a:sym typeface="Arial"/>
              </a:rPr>
              <a:t>Re-mediate</a:t>
            </a:r>
          </a:p>
        </p:txBody>
      </p:sp>
      <p:cxnSp>
        <p:nvCxnSpPr>
          <p:cNvPr id="1338" name="Shape 1338"/>
          <p:cNvCxnSpPr/>
          <p:nvPr/>
        </p:nvCxnSpPr>
        <p:spPr>
          <a:xfrm>
            <a:off x="1842174" y="1988865"/>
            <a:ext cx="1107679" cy="0"/>
          </a:xfrm>
          <a:prstGeom prst="straightConnector1">
            <a:avLst/>
          </a:prstGeom>
          <a:noFill/>
          <a:ln w="19050" cap="flat" cmpd="sng">
            <a:solidFill>
              <a:schemeClr val="lt2"/>
            </a:solidFill>
            <a:prstDash val="solid"/>
            <a:round/>
            <a:headEnd type="none" w="med" len="med"/>
            <a:tailEnd type="stealth" w="lg" len="lg"/>
          </a:ln>
        </p:spPr>
      </p:cxnSp>
      <p:cxnSp>
        <p:nvCxnSpPr>
          <p:cNvPr id="1339" name="Shape 1339"/>
          <p:cNvCxnSpPr/>
          <p:nvPr/>
        </p:nvCxnSpPr>
        <p:spPr>
          <a:xfrm>
            <a:off x="3547221" y="2541727"/>
            <a:ext cx="0" cy="876984"/>
          </a:xfrm>
          <a:prstGeom prst="straightConnector1">
            <a:avLst/>
          </a:prstGeom>
          <a:noFill/>
          <a:ln w="19050" cap="flat" cmpd="sng">
            <a:solidFill>
              <a:schemeClr val="lt2"/>
            </a:solidFill>
            <a:prstDash val="solid"/>
            <a:round/>
            <a:headEnd type="none" w="med" len="med"/>
            <a:tailEnd type="stealth" w="lg" len="lg"/>
          </a:ln>
        </p:spPr>
      </p:cxnSp>
      <p:cxnSp>
        <p:nvCxnSpPr>
          <p:cNvPr id="1340" name="Shape 1340"/>
          <p:cNvCxnSpPr>
            <a:stCxn id="1337" idx="0"/>
            <a:endCxn id="1334" idx="4"/>
          </p:cNvCxnSpPr>
          <p:nvPr/>
        </p:nvCxnSpPr>
        <p:spPr>
          <a:xfrm rot="10800000">
            <a:off x="1270465" y="2567466"/>
            <a:ext cx="0" cy="876900"/>
          </a:xfrm>
          <a:prstGeom prst="straightConnector1">
            <a:avLst/>
          </a:prstGeom>
          <a:noFill/>
          <a:ln w="19050" cap="flat" cmpd="sng">
            <a:solidFill>
              <a:schemeClr val="lt2"/>
            </a:solidFill>
            <a:prstDash val="solid"/>
            <a:round/>
            <a:headEnd type="none" w="med" len="med"/>
            <a:tailEnd type="stealth" w="lg" len="lg"/>
          </a:ln>
        </p:spPr>
      </p:cxnSp>
      <p:cxnSp>
        <p:nvCxnSpPr>
          <p:cNvPr id="1341" name="Shape 1341"/>
          <p:cNvCxnSpPr/>
          <p:nvPr/>
        </p:nvCxnSpPr>
        <p:spPr>
          <a:xfrm rot="10800000">
            <a:off x="1842173" y="3971575"/>
            <a:ext cx="1107679" cy="0"/>
          </a:xfrm>
          <a:prstGeom prst="straightConnector1">
            <a:avLst/>
          </a:prstGeom>
          <a:noFill/>
          <a:ln w="19050" cap="flat" cmpd="sng">
            <a:solidFill>
              <a:schemeClr val="lt2"/>
            </a:solidFill>
            <a:prstDash val="solid"/>
            <a:round/>
            <a:headEnd type="none" w="med" len="med"/>
            <a:tailEnd type="stealth" w="lg" len="lg"/>
          </a:ln>
        </p:spPr>
      </p:cxnSp>
      <p:sp>
        <p:nvSpPr>
          <p:cNvPr id="1342" name="Shape 1342"/>
          <p:cNvSpPr/>
          <p:nvPr/>
        </p:nvSpPr>
        <p:spPr>
          <a:xfrm>
            <a:off x="1633142" y="2488140"/>
            <a:ext cx="822960" cy="731519"/>
          </a:xfrm>
          <a:prstGeom prst="can">
            <a:avLst>
              <a:gd name="adj" fmla="val 25000"/>
            </a:avLst>
          </a:prstGeom>
          <a:solidFill>
            <a:schemeClr val="accent5"/>
          </a:solidFill>
          <a:ln w="9525" cap="flat" cmpd="sng">
            <a:solidFill>
              <a:srgbClr val="2E9087"/>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Clr>
                <a:schemeClr val="accent1"/>
              </a:buClr>
              <a:buSzPct val="25000"/>
              <a:buFont typeface="Arial"/>
              <a:buNone/>
            </a:pPr>
            <a:r>
              <a:rPr lang="en-US" sz="1100" b="0" i="0" u="none" strike="noStrike" cap="none">
                <a:solidFill>
                  <a:schemeClr val="accent1"/>
                </a:solidFill>
                <a:latin typeface="Arial"/>
                <a:ea typeface="Arial"/>
                <a:cs typeface="Arial"/>
                <a:sym typeface="Arial"/>
              </a:rPr>
              <a:t>Current</a:t>
            </a:r>
          </a:p>
          <a:p>
            <a:pPr marL="0" marR="0" lvl="0" indent="0" algn="ctr" rtl="0">
              <a:spcBef>
                <a:spcPts val="0"/>
              </a:spcBef>
              <a:buClr>
                <a:schemeClr val="accent1"/>
              </a:buClr>
              <a:buSzPct val="25000"/>
              <a:buFont typeface="Source Sans Pro"/>
              <a:buNone/>
            </a:pPr>
            <a:r>
              <a:rPr lang="en-US" sz="1100">
                <a:solidFill>
                  <a:schemeClr val="accent1"/>
                </a:solidFill>
                <a:latin typeface="Source Sans Pro"/>
                <a:ea typeface="Source Sans Pro"/>
                <a:cs typeface="Source Sans Pro"/>
                <a:sym typeface="Source Sans Pro"/>
              </a:rPr>
              <a:t>State</a:t>
            </a:r>
          </a:p>
        </p:txBody>
      </p:sp>
      <p:sp>
        <p:nvSpPr>
          <p:cNvPr id="1343" name="Shape 1343"/>
          <p:cNvSpPr/>
          <p:nvPr/>
        </p:nvSpPr>
        <p:spPr>
          <a:xfrm>
            <a:off x="2292007" y="2841400"/>
            <a:ext cx="822960" cy="731235"/>
          </a:xfrm>
          <a:prstGeom prst="can">
            <a:avLst>
              <a:gd name="adj" fmla="val 25000"/>
            </a:avLst>
          </a:prstGeom>
          <a:solidFill>
            <a:srgbClr val="B7B7B7"/>
          </a:solidFill>
          <a:ln w="9525" cap="flat" cmpd="sng">
            <a:solidFill>
              <a:srgbClr val="00799E"/>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Clr>
                <a:srgbClr val="138A7E"/>
              </a:buClr>
              <a:buSzPct val="25000"/>
              <a:buFont typeface="Arial"/>
              <a:buNone/>
            </a:pPr>
            <a:r>
              <a:rPr lang="en-US" sz="1100" b="0" i="0" u="none" strike="noStrike" cap="none">
                <a:solidFill>
                  <a:srgbClr val="138A7E"/>
                </a:solidFill>
                <a:latin typeface="Arial"/>
                <a:ea typeface="Arial"/>
                <a:cs typeface="Arial"/>
                <a:sym typeface="Arial"/>
              </a:rPr>
              <a:t>Desired</a:t>
            </a:r>
          </a:p>
          <a:p>
            <a:pPr marL="0" marR="0" lvl="0" indent="0" algn="ctr" rtl="0">
              <a:spcBef>
                <a:spcPts val="0"/>
              </a:spcBef>
              <a:buClr>
                <a:srgbClr val="138A7E"/>
              </a:buClr>
              <a:buSzPct val="25000"/>
              <a:buFont typeface="Source Sans Pro"/>
              <a:buNone/>
            </a:pPr>
            <a:r>
              <a:rPr lang="en-US" sz="1100">
                <a:solidFill>
                  <a:srgbClr val="138A7E"/>
                </a:solidFill>
                <a:latin typeface="Source Sans Pro"/>
                <a:ea typeface="Source Sans Pro"/>
                <a:cs typeface="Source Sans Pro"/>
                <a:sym typeface="Source Sans Pro"/>
              </a:rPr>
              <a:t>State</a:t>
            </a:r>
          </a:p>
        </p:txBody>
      </p:sp>
    </p:spTree>
    <p:extLst>
      <p:ext uri="{BB962C8B-B14F-4D97-AF65-F5344CB8AC3E}">
        <p14:creationId xmlns:p14="http://schemas.microsoft.com/office/powerpoint/2010/main" val="392831861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 dirty="0" smtClean="0">
                <a:solidFill>
                  <a:srgbClr val="138A7E"/>
                </a:solidFill>
              </a:rPr>
              <a:t>What is </a:t>
            </a:r>
            <a:r>
              <a:rPr lang="en-US" dirty="0" smtClean="0">
                <a:solidFill>
                  <a:srgbClr val="138A7E"/>
                </a:solidFill>
              </a:rPr>
              <a:t>a package</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179388" indent="-179388"/>
            <a:r>
              <a:rPr lang="en" sz="2400" dirty="0"/>
              <a:t>A P</a:t>
            </a:r>
            <a:r>
              <a:rPr lang="en" sz="2400" dirty="0" smtClean="0"/>
              <a:t>ackage provides </a:t>
            </a:r>
            <a:r>
              <a:rPr lang="en-US" sz="2400" dirty="0" err="1" smtClean="0"/>
              <a:t>executables</a:t>
            </a:r>
            <a:r>
              <a:rPr lang="en-US" sz="2400" dirty="0" smtClean="0"/>
              <a:t>, source code </a:t>
            </a:r>
            <a:r>
              <a:rPr lang="en" sz="2400" dirty="0" smtClean="0"/>
              <a:t>and </a:t>
            </a:r>
            <a:r>
              <a:rPr lang="en" sz="2400" dirty="0"/>
              <a:t>dependencies to </a:t>
            </a:r>
            <a:r>
              <a:rPr lang="en" sz="2400" dirty="0" smtClean="0"/>
              <a:t>jobs</a:t>
            </a:r>
          </a:p>
          <a:p>
            <a:pPr marL="179388" indent="-179388"/>
            <a:r>
              <a:rPr lang="en-US" sz="2400" dirty="0" smtClean="0"/>
              <a:t>It should not be tied to a particular</a:t>
            </a:r>
            <a:r>
              <a:rPr lang="en" sz="2400" dirty="0" smtClean="0"/>
              <a:t> </a:t>
            </a:r>
            <a:r>
              <a:rPr lang="en" sz="2400" dirty="0"/>
              <a:t>stemcell and should not depend on internet </a:t>
            </a:r>
            <a:r>
              <a:rPr lang="en" sz="2400" dirty="0" smtClean="0"/>
              <a:t>access</a:t>
            </a:r>
            <a:endParaRPr lang="en-US" sz="2400" dirty="0" smtClean="0"/>
          </a:p>
          <a:p>
            <a:pPr marL="179388" indent="-179388"/>
            <a:r>
              <a:rPr lang="en-US" sz="2400" dirty="0"/>
              <a:t>N</a:t>
            </a:r>
            <a:r>
              <a:rPr lang="en-US" sz="2400" dirty="0" smtClean="0"/>
              <a:t>ever </a:t>
            </a:r>
            <a:r>
              <a:rPr lang="en-US" sz="2400" dirty="0"/>
              <a:t>depend on the presence of libraries or other software on </a:t>
            </a:r>
            <a:r>
              <a:rPr lang="en-US" sz="2400" dirty="0" err="1" smtClean="0"/>
              <a:t>stemcells</a:t>
            </a:r>
            <a:endParaRPr lang="en-US" sz="2400" dirty="0" smtClean="0"/>
          </a:p>
          <a:p>
            <a:pPr marL="179388" indent="-179388"/>
            <a:r>
              <a:rPr lang="en" sz="2400" dirty="0"/>
              <a:t>It is composed of a source code </a:t>
            </a:r>
            <a:r>
              <a:rPr lang="en-US" sz="2400" dirty="0"/>
              <a:t>and/</a:t>
            </a:r>
            <a:r>
              <a:rPr lang="en" sz="2400" dirty="0"/>
              <a:t>or a blob and instructions on how to build it</a:t>
            </a:r>
          </a:p>
          <a:p>
            <a:pPr marL="179388" indent="-179388"/>
            <a:endParaRPr lang="en" dirty="0" smtClean="0"/>
          </a:p>
        </p:txBody>
      </p:sp>
      <p:pic>
        <p:nvPicPr>
          <p:cNvPr id="4" name="Imagen 3" descr="Screen Shot 2016-01-10 at 17.34.2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3494" y="3805212"/>
            <a:ext cx="3391580" cy="751647"/>
          </a:xfrm>
          <a:prstGeom prst="rect">
            <a:avLst/>
          </a:prstGeom>
        </p:spPr>
      </p:pic>
    </p:spTree>
    <p:extLst>
      <p:ext uri="{BB962C8B-B14F-4D97-AF65-F5344CB8AC3E}">
        <p14:creationId xmlns:p14="http://schemas.microsoft.com/office/powerpoint/2010/main" val="1194309154"/>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Package’s spec fil</a:t>
            </a:r>
            <a:r>
              <a:rPr lang="en-US" dirty="0">
                <a:solidFill>
                  <a:srgbClr val="138A7E"/>
                </a:solidFill>
              </a:rPr>
              <a:t>e</a:t>
            </a:r>
            <a:endParaRPr lang="en" dirty="0">
              <a:solidFill>
                <a:srgbClr val="138A7E"/>
              </a:solidFill>
            </a:endParaRPr>
          </a:p>
        </p:txBody>
      </p:sp>
      <p:pic>
        <p:nvPicPr>
          <p:cNvPr id="5" name="Imagen 4" descr="Screen Shot 2016-01-09 at 23.04.5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427" y="1273485"/>
            <a:ext cx="3111500" cy="1193800"/>
          </a:xfrm>
          <a:prstGeom prst="rect">
            <a:avLst/>
          </a:prstGeom>
        </p:spPr>
      </p:pic>
      <p:sp>
        <p:nvSpPr>
          <p:cNvPr id="6" name="CuadroTexto 5"/>
          <p:cNvSpPr txBox="1"/>
          <p:nvPr/>
        </p:nvSpPr>
        <p:spPr>
          <a:xfrm>
            <a:off x="4144935" y="1403697"/>
            <a:ext cx="1382335" cy="307777"/>
          </a:xfrm>
          <a:prstGeom prst="rect">
            <a:avLst/>
          </a:prstGeom>
          <a:noFill/>
        </p:spPr>
        <p:txBody>
          <a:bodyPr wrap="none" rtlCol="0">
            <a:spAutoFit/>
          </a:bodyPr>
          <a:lstStyle/>
          <a:p>
            <a:r>
              <a:rPr lang="en" dirty="0" smtClean="0">
                <a:solidFill>
                  <a:schemeClr val="bg1"/>
                </a:solidFill>
              </a:rPr>
              <a:t>Package name</a:t>
            </a:r>
            <a:endParaRPr lang="en" dirty="0">
              <a:solidFill>
                <a:schemeClr val="bg1"/>
              </a:solidFill>
            </a:endParaRPr>
          </a:p>
        </p:txBody>
      </p:sp>
      <p:sp>
        <p:nvSpPr>
          <p:cNvPr id="7" name="CuadroTexto 6"/>
          <p:cNvSpPr txBox="1"/>
          <p:nvPr/>
        </p:nvSpPr>
        <p:spPr>
          <a:xfrm>
            <a:off x="4144935" y="1647260"/>
            <a:ext cx="3557722" cy="307777"/>
          </a:xfrm>
          <a:prstGeom prst="rect">
            <a:avLst/>
          </a:prstGeom>
          <a:noFill/>
        </p:spPr>
        <p:txBody>
          <a:bodyPr wrap="none" rtlCol="0">
            <a:spAutoFit/>
          </a:bodyPr>
          <a:lstStyle/>
          <a:p>
            <a:r>
              <a:rPr lang="en" dirty="0" smtClean="0">
                <a:solidFill>
                  <a:schemeClr val="bg1"/>
                </a:solidFill>
              </a:rPr>
              <a:t>Package’s dependencies (at compile time)</a:t>
            </a:r>
            <a:endParaRPr lang="en" dirty="0">
              <a:solidFill>
                <a:schemeClr val="bg1"/>
              </a:solidFill>
            </a:endParaRPr>
          </a:p>
        </p:txBody>
      </p:sp>
      <p:sp>
        <p:nvSpPr>
          <p:cNvPr id="8" name="CuadroTexto 7"/>
          <p:cNvSpPr txBox="1"/>
          <p:nvPr/>
        </p:nvSpPr>
        <p:spPr>
          <a:xfrm>
            <a:off x="4144935" y="2062042"/>
            <a:ext cx="4810339" cy="1384995"/>
          </a:xfrm>
          <a:prstGeom prst="rect">
            <a:avLst/>
          </a:prstGeom>
          <a:noFill/>
        </p:spPr>
        <p:txBody>
          <a:bodyPr wrap="square" rtlCol="0">
            <a:spAutoFit/>
          </a:bodyPr>
          <a:lstStyle/>
          <a:p>
            <a:r>
              <a:rPr lang="en" dirty="0">
                <a:solidFill>
                  <a:schemeClr val="bg1"/>
                </a:solidFill>
              </a:rPr>
              <a:t>The location where BOSH can find the </a:t>
            </a:r>
            <a:r>
              <a:rPr lang="en" dirty="0" smtClean="0">
                <a:solidFill>
                  <a:schemeClr val="bg1"/>
                </a:solidFill>
              </a:rPr>
              <a:t>binaries and </a:t>
            </a:r>
            <a:r>
              <a:rPr lang="en" dirty="0">
                <a:solidFill>
                  <a:schemeClr val="bg1"/>
                </a:solidFill>
              </a:rPr>
              <a:t>other files that the package needs at compile </a:t>
            </a:r>
            <a:r>
              <a:rPr lang="en" dirty="0" smtClean="0">
                <a:solidFill>
                  <a:schemeClr val="bg1"/>
                </a:solidFill>
              </a:rPr>
              <a:t>time.</a:t>
            </a:r>
          </a:p>
          <a:p>
            <a:endParaRPr lang="en" dirty="0" smtClean="0">
              <a:solidFill>
                <a:schemeClr val="bg1"/>
              </a:solidFill>
            </a:endParaRPr>
          </a:p>
          <a:p>
            <a:r>
              <a:rPr lang="en" dirty="0" smtClean="0">
                <a:solidFill>
                  <a:schemeClr val="bg1"/>
                </a:solidFill>
              </a:rPr>
              <a:t>BOSH </a:t>
            </a:r>
            <a:r>
              <a:rPr lang="en" dirty="0">
                <a:solidFill>
                  <a:schemeClr val="bg1"/>
                </a:solidFill>
              </a:rPr>
              <a:t>interprets the locations you record in the files </a:t>
            </a:r>
            <a:r>
              <a:rPr lang="en" dirty="0" smtClean="0">
                <a:solidFill>
                  <a:schemeClr val="bg1"/>
                </a:solidFill>
              </a:rPr>
              <a:t>section as </a:t>
            </a:r>
            <a:r>
              <a:rPr lang="en" dirty="0">
                <a:solidFill>
                  <a:schemeClr val="bg1"/>
                </a:solidFill>
              </a:rPr>
              <a:t>being </a:t>
            </a:r>
            <a:r>
              <a:rPr lang="en-US" dirty="0" smtClean="0">
                <a:solidFill>
                  <a:schemeClr val="bg1"/>
                </a:solidFill>
              </a:rPr>
              <a:t>relative </a:t>
            </a:r>
            <a:r>
              <a:rPr lang="en" dirty="0" smtClean="0">
                <a:solidFill>
                  <a:schemeClr val="bg1"/>
                </a:solidFill>
              </a:rPr>
              <a:t>either </a:t>
            </a:r>
            <a:r>
              <a:rPr lang="en" dirty="0">
                <a:solidFill>
                  <a:schemeClr val="bg1"/>
                </a:solidFill>
              </a:rPr>
              <a:t>in the </a:t>
            </a:r>
            <a:r>
              <a:rPr lang="en-US" dirty="0" smtClean="0">
                <a:solidFill>
                  <a:schemeClr val="bg1"/>
                </a:solidFill>
              </a:rPr>
              <a:t>“</a:t>
            </a:r>
            <a:r>
              <a:rPr lang="en" dirty="0" smtClean="0">
                <a:solidFill>
                  <a:schemeClr val="bg1"/>
                </a:solidFill>
              </a:rPr>
              <a:t>src</a:t>
            </a:r>
            <a:r>
              <a:rPr lang="en-US" dirty="0" smtClean="0">
                <a:solidFill>
                  <a:schemeClr val="bg1"/>
                </a:solidFill>
              </a:rPr>
              <a:t>”</a:t>
            </a:r>
            <a:r>
              <a:rPr lang="en" dirty="0" smtClean="0">
                <a:solidFill>
                  <a:schemeClr val="bg1"/>
                </a:solidFill>
              </a:rPr>
              <a:t> </a:t>
            </a:r>
            <a:r>
              <a:rPr lang="en" dirty="0">
                <a:solidFill>
                  <a:schemeClr val="bg1"/>
                </a:solidFill>
              </a:rPr>
              <a:t>directory or in the </a:t>
            </a:r>
            <a:r>
              <a:rPr lang="en-US" dirty="0" smtClean="0">
                <a:solidFill>
                  <a:schemeClr val="bg1"/>
                </a:solidFill>
              </a:rPr>
              <a:t>“</a:t>
            </a:r>
            <a:r>
              <a:rPr lang="en" dirty="0" smtClean="0">
                <a:solidFill>
                  <a:schemeClr val="bg1"/>
                </a:solidFill>
              </a:rPr>
              <a:t>blobs</a:t>
            </a:r>
            <a:r>
              <a:rPr lang="en-US" dirty="0" smtClean="0">
                <a:solidFill>
                  <a:schemeClr val="bg1"/>
                </a:solidFill>
              </a:rPr>
              <a:t>”</a:t>
            </a:r>
            <a:r>
              <a:rPr lang="en" dirty="0" smtClean="0">
                <a:solidFill>
                  <a:schemeClr val="bg1"/>
                </a:solidFill>
              </a:rPr>
              <a:t> </a:t>
            </a:r>
            <a:r>
              <a:rPr lang="en" dirty="0">
                <a:solidFill>
                  <a:schemeClr val="bg1"/>
                </a:solidFill>
              </a:rPr>
              <a:t>directory</a:t>
            </a:r>
          </a:p>
        </p:txBody>
      </p:sp>
      <p:cxnSp>
        <p:nvCxnSpPr>
          <p:cNvPr id="4" name="Conector recto de flecha 3"/>
          <p:cNvCxnSpPr>
            <a:stCxn id="6" idx="1"/>
          </p:cNvCxnSpPr>
          <p:nvPr/>
        </p:nvCxnSpPr>
        <p:spPr>
          <a:xfrm flipH="1">
            <a:off x="2774336" y="1557586"/>
            <a:ext cx="137059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Conector recto de flecha 9"/>
          <p:cNvCxnSpPr>
            <a:stCxn id="7" idx="1"/>
          </p:cNvCxnSpPr>
          <p:nvPr/>
        </p:nvCxnSpPr>
        <p:spPr>
          <a:xfrm flipH="1">
            <a:off x="2518161" y="1801149"/>
            <a:ext cx="162677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Conector recto de flecha 11"/>
          <p:cNvCxnSpPr/>
          <p:nvPr/>
        </p:nvCxnSpPr>
        <p:spPr>
          <a:xfrm flipH="1">
            <a:off x="3782927" y="2234823"/>
            <a:ext cx="362008" cy="54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7007428"/>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Package’s packaging script</a:t>
            </a:r>
            <a:endParaRPr lang="en" dirty="0">
              <a:solidFill>
                <a:srgbClr val="138A7E"/>
              </a:solidFill>
            </a:endParaRPr>
          </a:p>
        </p:txBody>
      </p:sp>
      <p:pic>
        <p:nvPicPr>
          <p:cNvPr id="5" name="Imagen 4" descr="Screen Shot 2016-01-09 at 23.05.5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294" y="1059163"/>
            <a:ext cx="8597900" cy="2501900"/>
          </a:xfrm>
          <a:prstGeom prst="rect">
            <a:avLst/>
          </a:prstGeom>
        </p:spPr>
      </p:pic>
      <p:sp>
        <p:nvSpPr>
          <p:cNvPr id="4" name="Marcador de texto 2"/>
          <p:cNvSpPr>
            <a:spLocks noGrp="1"/>
          </p:cNvSpPr>
          <p:nvPr>
            <p:ph type="body" idx="1"/>
          </p:nvPr>
        </p:nvSpPr>
        <p:spPr>
          <a:xfrm>
            <a:off x="158066" y="3544712"/>
            <a:ext cx="8742703" cy="1106509"/>
          </a:xfrm>
        </p:spPr>
        <p:txBody>
          <a:bodyPr/>
          <a:lstStyle/>
          <a:p>
            <a:pPr marL="0" indent="0">
              <a:buNone/>
            </a:pPr>
            <a:r>
              <a:rPr lang="en" dirty="0" smtClean="0"/>
              <a:t>Ensure </a:t>
            </a:r>
            <a:r>
              <a:rPr lang="en" dirty="0"/>
              <a:t>that any copying, installing or compiling delivers resulting code to the install target </a:t>
            </a:r>
            <a:r>
              <a:rPr lang="en" dirty="0" smtClean="0"/>
              <a:t>directory</a:t>
            </a:r>
            <a:endParaRPr lang="en" dirty="0"/>
          </a:p>
        </p:txBody>
      </p:sp>
    </p:spTree>
    <p:extLst>
      <p:ext uri="{BB962C8B-B14F-4D97-AF65-F5344CB8AC3E}">
        <p14:creationId xmlns:p14="http://schemas.microsoft.com/office/powerpoint/2010/main" val="3337025463"/>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Package’s dependency graph</a:t>
            </a:r>
            <a:endParaRPr lang="en" dirty="0">
              <a:solidFill>
                <a:srgbClr val="138A7E"/>
              </a:solidFill>
            </a:endParaRPr>
          </a:p>
        </p:txBody>
      </p:sp>
      <p:sp>
        <p:nvSpPr>
          <p:cNvPr id="4" name="Marcador de texto 2"/>
          <p:cNvSpPr>
            <a:spLocks noGrp="1"/>
          </p:cNvSpPr>
          <p:nvPr>
            <p:ph type="body" idx="1"/>
          </p:nvPr>
        </p:nvSpPr>
        <p:spPr>
          <a:xfrm>
            <a:off x="158066" y="953889"/>
            <a:ext cx="8742703" cy="3602970"/>
          </a:xfrm>
        </p:spPr>
        <p:txBody>
          <a:bodyPr/>
          <a:lstStyle/>
          <a:p>
            <a:pPr marL="0" indent="0">
              <a:buNone/>
            </a:pPr>
            <a:r>
              <a:rPr lang="en" dirty="0" smtClean="0"/>
              <a:t>Be </a:t>
            </a:r>
            <a:r>
              <a:rPr lang="en" dirty="0"/>
              <a:t>aware that BOSH ensures that dependencies cited in the dependencies block of package spec files are available to the deployed </a:t>
            </a:r>
            <a:r>
              <a:rPr lang="en" dirty="0" smtClean="0"/>
              <a:t>binary</a:t>
            </a:r>
            <a:r>
              <a:rPr lang="en-US" dirty="0" smtClean="0"/>
              <a:t>, but only at compile time</a:t>
            </a:r>
            <a:r>
              <a:rPr lang="en" dirty="0" smtClean="0"/>
              <a:t> </a:t>
            </a:r>
          </a:p>
        </p:txBody>
      </p:sp>
      <p:pic>
        <p:nvPicPr>
          <p:cNvPr id="3" name="Imagen 2" descr="Screen Shot 2016-01-10 at 17.29.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704" y="2702569"/>
            <a:ext cx="2082800" cy="1181100"/>
          </a:xfrm>
          <a:prstGeom prst="rect">
            <a:avLst/>
          </a:prstGeom>
        </p:spPr>
      </p:pic>
      <p:pic>
        <p:nvPicPr>
          <p:cNvPr id="5" name="Imagen 4" descr="Screen Shot 2016-01-10 at 17.30.2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5414" y="2480163"/>
            <a:ext cx="4059660" cy="1972919"/>
          </a:xfrm>
          <a:prstGeom prst="rect">
            <a:avLst/>
          </a:prstGeom>
        </p:spPr>
      </p:pic>
      <p:sp>
        <p:nvSpPr>
          <p:cNvPr id="6" name="Rectángulo 5"/>
          <p:cNvSpPr/>
          <p:nvPr/>
        </p:nvSpPr>
        <p:spPr>
          <a:xfrm>
            <a:off x="4235087" y="3608422"/>
            <a:ext cx="3711833" cy="196228"/>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a:p>
        </p:txBody>
      </p:sp>
      <p:cxnSp>
        <p:nvCxnSpPr>
          <p:cNvPr id="8" name="Conector recto de flecha 7"/>
          <p:cNvCxnSpPr/>
          <p:nvPr/>
        </p:nvCxnSpPr>
        <p:spPr>
          <a:xfrm>
            <a:off x="3052315" y="3673831"/>
            <a:ext cx="11064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9362895"/>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Sources</a:t>
            </a:r>
            <a:endParaRPr lang="en" dirty="0">
              <a:solidFill>
                <a:srgbClr val="138A7E"/>
              </a:solidFill>
            </a:endParaRPr>
          </a:p>
        </p:txBody>
      </p:sp>
      <p:sp>
        <p:nvSpPr>
          <p:cNvPr id="4" name="Marcador de texto 2"/>
          <p:cNvSpPr>
            <a:spLocks noGrp="1"/>
          </p:cNvSpPr>
          <p:nvPr>
            <p:ph type="body" idx="1"/>
          </p:nvPr>
        </p:nvSpPr>
        <p:spPr>
          <a:xfrm>
            <a:off x="158066" y="953889"/>
            <a:ext cx="8742703" cy="3602970"/>
          </a:xfrm>
        </p:spPr>
        <p:txBody>
          <a:bodyPr/>
          <a:lstStyle/>
          <a:p>
            <a:pPr marL="179388" indent="-179388"/>
            <a:r>
              <a:rPr lang="en-US" dirty="0" smtClean="0"/>
              <a:t>Provides </a:t>
            </a:r>
            <a:r>
              <a:rPr lang="en-US" dirty="0"/>
              <a:t>packages </a:t>
            </a:r>
            <a:r>
              <a:rPr lang="en-US" dirty="0" smtClean="0"/>
              <a:t>with the </a:t>
            </a:r>
            <a:r>
              <a:rPr lang="en-US" dirty="0"/>
              <a:t>non-binary files they </a:t>
            </a:r>
            <a:r>
              <a:rPr lang="en-US" dirty="0" smtClean="0"/>
              <a:t>need</a:t>
            </a:r>
          </a:p>
          <a:p>
            <a:pPr marL="179388" indent="-179388"/>
            <a:r>
              <a:rPr lang="en-US" dirty="0" smtClean="0"/>
              <a:t>We store them at the “</a:t>
            </a:r>
            <a:r>
              <a:rPr lang="en-US" dirty="0" err="1" smtClean="0"/>
              <a:t>src</a:t>
            </a:r>
            <a:r>
              <a:rPr lang="en-US" dirty="0" smtClean="0"/>
              <a:t>” directory</a:t>
            </a:r>
          </a:p>
          <a:p>
            <a:pPr marL="179388" indent="-179388"/>
            <a:r>
              <a:rPr lang="en-US" dirty="0" smtClean="0"/>
              <a:t>Use the </a:t>
            </a:r>
            <a:r>
              <a:rPr lang="en-US" dirty="0" err="1"/>
              <a:t>globbing</a:t>
            </a:r>
            <a:r>
              <a:rPr lang="en-US" dirty="0"/>
              <a:t> pattern </a:t>
            </a:r>
            <a:r>
              <a:rPr lang="en-US" i="1" dirty="0">
                <a:solidFill>
                  <a:srgbClr val="138A7E"/>
                </a:solidFill>
              </a:rPr>
              <a:t>&lt;</a:t>
            </a:r>
            <a:r>
              <a:rPr lang="en-US" i="1" dirty="0" err="1">
                <a:solidFill>
                  <a:srgbClr val="138A7E"/>
                </a:solidFill>
              </a:rPr>
              <a:t>package_name</a:t>
            </a:r>
            <a:r>
              <a:rPr lang="en-US" i="1" dirty="0">
                <a:solidFill>
                  <a:srgbClr val="138A7E"/>
                </a:solidFill>
              </a:rPr>
              <a:t>&gt;/**/* </a:t>
            </a:r>
            <a:r>
              <a:rPr lang="en-US" dirty="0"/>
              <a:t>to deep-traverse the directory in </a:t>
            </a:r>
            <a:r>
              <a:rPr lang="en-US" dirty="0" err="1"/>
              <a:t>src</a:t>
            </a:r>
            <a:r>
              <a:rPr lang="en-US" dirty="0"/>
              <a:t> where the source code should reside</a:t>
            </a:r>
            <a:endParaRPr lang="en" dirty="0"/>
          </a:p>
        </p:txBody>
      </p:sp>
      <p:pic>
        <p:nvPicPr>
          <p:cNvPr id="3" name="Imagen 2" descr="Screen Shot 2016-01-10 at 17.41.4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030" y="3385372"/>
            <a:ext cx="1993900" cy="749300"/>
          </a:xfrm>
          <a:prstGeom prst="rect">
            <a:avLst/>
          </a:prstGeom>
        </p:spPr>
      </p:pic>
    </p:spTree>
    <p:extLst>
      <p:ext uri="{BB962C8B-B14F-4D97-AF65-F5344CB8AC3E}">
        <p14:creationId xmlns:p14="http://schemas.microsoft.com/office/powerpoint/2010/main" val="888181573"/>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Blobs</a:t>
            </a:r>
            <a:endParaRPr lang="en" dirty="0">
              <a:solidFill>
                <a:srgbClr val="138A7E"/>
              </a:solidFill>
            </a:endParaRPr>
          </a:p>
        </p:txBody>
      </p:sp>
      <p:sp>
        <p:nvSpPr>
          <p:cNvPr id="4" name="Marcador de texto 2"/>
          <p:cNvSpPr>
            <a:spLocks noGrp="1"/>
          </p:cNvSpPr>
          <p:nvPr>
            <p:ph type="body" idx="1"/>
          </p:nvPr>
        </p:nvSpPr>
        <p:spPr>
          <a:xfrm>
            <a:off x="158066" y="953889"/>
            <a:ext cx="8742703" cy="3602970"/>
          </a:xfrm>
        </p:spPr>
        <p:txBody>
          <a:bodyPr/>
          <a:lstStyle/>
          <a:p>
            <a:pPr marL="179388" indent="-179388"/>
            <a:r>
              <a:rPr lang="en" dirty="0"/>
              <a:t>Packages often use tar files or other binaries, also known as </a:t>
            </a:r>
            <a:r>
              <a:rPr lang="en" dirty="0" smtClean="0"/>
              <a:t>blobs</a:t>
            </a:r>
            <a:endParaRPr lang="en-US" dirty="0" smtClean="0"/>
          </a:p>
          <a:p>
            <a:pPr marL="179388" indent="-179388"/>
            <a:r>
              <a:rPr lang="en" dirty="0" smtClean="0"/>
              <a:t>Checking </a:t>
            </a:r>
            <a:r>
              <a:rPr lang="en" dirty="0"/>
              <a:t>blobs into a repository is problematic if your repository </a:t>
            </a:r>
            <a:r>
              <a:rPr lang="en" dirty="0" smtClean="0"/>
              <a:t>is unsuited </a:t>
            </a:r>
            <a:r>
              <a:rPr lang="en" dirty="0"/>
              <a:t>to dealing with large binaries (as is true of Git, for example</a:t>
            </a:r>
            <a:r>
              <a:rPr lang="en" dirty="0" smtClean="0"/>
              <a:t>)</a:t>
            </a:r>
            <a:endParaRPr lang="en-US" dirty="0" smtClean="0"/>
          </a:p>
          <a:p>
            <a:pPr marL="179388" indent="-179388"/>
            <a:r>
              <a:rPr lang="en-US" dirty="0" smtClean="0"/>
              <a:t>We store them </a:t>
            </a:r>
            <a:r>
              <a:rPr lang="en-US" dirty="0"/>
              <a:t>at the </a:t>
            </a:r>
            <a:r>
              <a:rPr lang="en-US" dirty="0" smtClean="0"/>
              <a:t>“blobs” directory</a:t>
            </a:r>
            <a:endParaRPr lang="en-US" dirty="0"/>
          </a:p>
          <a:p>
            <a:pPr marL="179388" indent="-179388"/>
            <a:endParaRPr lang="en-US" dirty="0" smtClean="0"/>
          </a:p>
          <a:p>
            <a:pPr marL="0" indent="0">
              <a:buNone/>
            </a:pPr>
            <a:endParaRPr lang="en" dirty="0" smtClean="0"/>
          </a:p>
        </p:txBody>
      </p:sp>
    </p:spTree>
    <p:extLst>
      <p:ext uri="{BB962C8B-B14F-4D97-AF65-F5344CB8AC3E}">
        <p14:creationId xmlns:p14="http://schemas.microsoft.com/office/powerpoint/2010/main" val="766805401"/>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Configuring a </a:t>
            </a:r>
            <a:r>
              <a:rPr lang="en-US" dirty="0" err="1" smtClean="0">
                <a:solidFill>
                  <a:srgbClr val="138A7E"/>
                </a:solidFill>
              </a:rPr>
              <a:t>blobstore</a:t>
            </a:r>
            <a:endParaRPr lang="en" dirty="0">
              <a:solidFill>
                <a:srgbClr val="138A7E"/>
              </a:solidFill>
            </a:endParaRPr>
          </a:p>
        </p:txBody>
      </p:sp>
      <p:sp>
        <p:nvSpPr>
          <p:cNvPr id="4" name="Marcador de texto 2"/>
          <p:cNvSpPr>
            <a:spLocks noGrp="1"/>
          </p:cNvSpPr>
          <p:nvPr>
            <p:ph type="body" idx="1"/>
          </p:nvPr>
        </p:nvSpPr>
        <p:spPr>
          <a:xfrm>
            <a:off x="158066" y="953889"/>
            <a:ext cx="8742703" cy="3602970"/>
          </a:xfrm>
        </p:spPr>
        <p:txBody>
          <a:bodyPr/>
          <a:lstStyle/>
          <a:p>
            <a:pPr marL="0" indent="0">
              <a:buNone/>
            </a:pPr>
            <a:r>
              <a:rPr lang="en" dirty="0"/>
              <a:t>In the </a:t>
            </a:r>
            <a:r>
              <a:rPr lang="en" dirty="0">
                <a:solidFill>
                  <a:srgbClr val="138A7E"/>
                </a:solidFill>
              </a:rPr>
              <a:t>config</a:t>
            </a:r>
            <a:r>
              <a:rPr lang="en" dirty="0"/>
              <a:t> directory, you record the information BOSH needs about the </a:t>
            </a:r>
            <a:r>
              <a:rPr lang="en" dirty="0" smtClean="0"/>
              <a:t>blobstore:</a:t>
            </a:r>
          </a:p>
          <a:p>
            <a:pPr marL="457200" indent="-457200"/>
            <a:r>
              <a:rPr lang="en" sz="2400" dirty="0" smtClean="0"/>
              <a:t>The </a:t>
            </a:r>
            <a:r>
              <a:rPr lang="en" sz="2400" dirty="0">
                <a:solidFill>
                  <a:srgbClr val="138A7E"/>
                </a:solidFill>
              </a:rPr>
              <a:t>final.yml</a:t>
            </a:r>
            <a:r>
              <a:rPr lang="en" sz="2400" dirty="0"/>
              <a:t> file names the blobstore and declares its type, which is either local or one of several other types that specify blobstore </a:t>
            </a:r>
            <a:r>
              <a:rPr lang="en" sz="2400" dirty="0" smtClean="0"/>
              <a:t>providers.</a:t>
            </a:r>
          </a:p>
          <a:p>
            <a:pPr marL="457200" indent="-457200"/>
            <a:r>
              <a:rPr lang="en" sz="2400" dirty="0" smtClean="0"/>
              <a:t>The </a:t>
            </a:r>
            <a:r>
              <a:rPr lang="en" sz="2400" dirty="0">
                <a:solidFill>
                  <a:srgbClr val="138A7E"/>
                </a:solidFill>
              </a:rPr>
              <a:t>private.yml</a:t>
            </a:r>
            <a:r>
              <a:rPr lang="en" sz="2400" dirty="0"/>
              <a:t> file specifies the blobstore path, along with a secret. </a:t>
            </a:r>
            <a:r>
              <a:rPr lang="en" sz="2400" dirty="0" smtClean="0"/>
              <a:t>It contains </a:t>
            </a:r>
            <a:r>
              <a:rPr lang="en" sz="2400" dirty="0"/>
              <a:t>keys for accessing the blobstore and should not be checked into a </a:t>
            </a:r>
            <a:r>
              <a:rPr lang="en" sz="2400" dirty="0" smtClean="0"/>
              <a:t>repository.</a:t>
            </a:r>
          </a:p>
        </p:txBody>
      </p:sp>
    </p:spTree>
    <p:extLst>
      <p:ext uri="{BB962C8B-B14F-4D97-AF65-F5344CB8AC3E}">
        <p14:creationId xmlns:p14="http://schemas.microsoft.com/office/powerpoint/2010/main" val="2497997325"/>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err="1" smtClean="0">
                <a:solidFill>
                  <a:srgbClr val="138A7E"/>
                </a:solidFill>
              </a:rPr>
              <a:t>final.yml</a:t>
            </a:r>
            <a:r>
              <a:rPr lang="en-US" dirty="0" smtClean="0">
                <a:solidFill>
                  <a:srgbClr val="138A7E"/>
                </a:solidFill>
              </a:rPr>
              <a:t> example for AWS S3 </a:t>
            </a:r>
            <a:r>
              <a:rPr lang="en-US" dirty="0" err="1" smtClean="0">
                <a:solidFill>
                  <a:srgbClr val="138A7E"/>
                </a:solidFill>
              </a:rPr>
              <a:t>blobstore</a:t>
            </a:r>
            <a:endParaRPr lang="en" dirty="0">
              <a:solidFill>
                <a:srgbClr val="138A7E"/>
              </a:solidFill>
            </a:endParaRPr>
          </a:p>
        </p:txBody>
      </p:sp>
      <p:pic>
        <p:nvPicPr>
          <p:cNvPr id="5" name="Imagen 4" descr="Screen Shot 2016-01-10 at 11.07.1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979" y="1679776"/>
            <a:ext cx="3975100" cy="1422400"/>
          </a:xfrm>
          <a:prstGeom prst="rect">
            <a:avLst/>
          </a:prstGeom>
        </p:spPr>
      </p:pic>
      <p:sp>
        <p:nvSpPr>
          <p:cNvPr id="6" name="CuadroTexto 5"/>
          <p:cNvSpPr txBox="1"/>
          <p:nvPr/>
        </p:nvSpPr>
        <p:spPr>
          <a:xfrm>
            <a:off x="4805758" y="1792568"/>
            <a:ext cx="1342360" cy="307777"/>
          </a:xfrm>
          <a:prstGeom prst="rect">
            <a:avLst/>
          </a:prstGeom>
          <a:noFill/>
        </p:spPr>
        <p:txBody>
          <a:bodyPr wrap="none" rtlCol="0">
            <a:spAutoFit/>
          </a:bodyPr>
          <a:lstStyle/>
          <a:p>
            <a:r>
              <a:rPr lang="en" dirty="0" smtClean="0">
                <a:solidFill>
                  <a:schemeClr val="bg1"/>
                </a:solidFill>
              </a:rPr>
              <a:t>Release name</a:t>
            </a:r>
            <a:endParaRPr lang="en" dirty="0">
              <a:solidFill>
                <a:schemeClr val="bg1"/>
              </a:solidFill>
            </a:endParaRPr>
          </a:p>
        </p:txBody>
      </p:sp>
      <p:sp>
        <p:nvSpPr>
          <p:cNvPr id="7" name="CuadroTexto 6"/>
          <p:cNvSpPr txBox="1"/>
          <p:nvPr/>
        </p:nvSpPr>
        <p:spPr>
          <a:xfrm>
            <a:off x="4805758" y="2212946"/>
            <a:ext cx="1332366" cy="307777"/>
          </a:xfrm>
          <a:prstGeom prst="rect">
            <a:avLst/>
          </a:prstGeom>
          <a:noFill/>
        </p:spPr>
        <p:txBody>
          <a:bodyPr wrap="none" rtlCol="0">
            <a:spAutoFit/>
          </a:bodyPr>
          <a:lstStyle/>
          <a:p>
            <a:r>
              <a:rPr lang="en" dirty="0" smtClean="0">
                <a:solidFill>
                  <a:schemeClr val="bg1"/>
                </a:solidFill>
              </a:rPr>
              <a:t>Blobstore type</a:t>
            </a:r>
            <a:endParaRPr lang="en" dirty="0">
              <a:solidFill>
                <a:schemeClr val="bg1"/>
              </a:solidFill>
            </a:endParaRPr>
          </a:p>
        </p:txBody>
      </p:sp>
      <p:sp>
        <p:nvSpPr>
          <p:cNvPr id="8" name="CuadroTexto 7"/>
          <p:cNvSpPr txBox="1"/>
          <p:nvPr/>
        </p:nvSpPr>
        <p:spPr>
          <a:xfrm>
            <a:off x="4808279" y="2707479"/>
            <a:ext cx="2679677" cy="307777"/>
          </a:xfrm>
          <a:prstGeom prst="rect">
            <a:avLst/>
          </a:prstGeom>
          <a:noFill/>
        </p:spPr>
        <p:txBody>
          <a:bodyPr wrap="none" rtlCol="0">
            <a:spAutoFit/>
          </a:bodyPr>
          <a:lstStyle/>
          <a:p>
            <a:r>
              <a:rPr lang="en" dirty="0" smtClean="0">
                <a:solidFill>
                  <a:schemeClr val="bg1"/>
                </a:solidFill>
              </a:rPr>
              <a:t>Specific blobstore configuration</a:t>
            </a:r>
            <a:endParaRPr lang="en" dirty="0">
              <a:solidFill>
                <a:schemeClr val="bg1"/>
              </a:solidFill>
            </a:endParaRPr>
          </a:p>
        </p:txBody>
      </p:sp>
      <p:cxnSp>
        <p:nvCxnSpPr>
          <p:cNvPr id="10" name="Conector recto de flecha 9"/>
          <p:cNvCxnSpPr>
            <a:stCxn id="8" idx="1"/>
          </p:cNvCxnSpPr>
          <p:nvPr/>
        </p:nvCxnSpPr>
        <p:spPr>
          <a:xfrm flipH="1">
            <a:off x="4333197" y="2861368"/>
            <a:ext cx="475082" cy="2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Conector recto de flecha 11"/>
          <p:cNvCxnSpPr>
            <a:stCxn id="7" idx="1"/>
          </p:cNvCxnSpPr>
          <p:nvPr/>
        </p:nvCxnSpPr>
        <p:spPr>
          <a:xfrm flipH="1">
            <a:off x="2343742" y="2366835"/>
            <a:ext cx="2462016" cy="206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Conector recto de flecha 13"/>
          <p:cNvCxnSpPr>
            <a:stCxn id="6" idx="1"/>
          </p:cNvCxnSpPr>
          <p:nvPr/>
        </p:nvCxnSpPr>
        <p:spPr>
          <a:xfrm flipH="1">
            <a:off x="2610819" y="1946457"/>
            <a:ext cx="2194939" cy="49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2514398"/>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Screen Shot 2016-01-10 at 11.10.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033" y="1232816"/>
            <a:ext cx="5016500" cy="1130300"/>
          </a:xfrm>
          <a:prstGeom prst="rect">
            <a:avLst/>
          </a:prstGeom>
        </p:spPr>
      </p:pic>
      <p:sp>
        <p:nvSpPr>
          <p:cNvPr id="2" name="Título 1"/>
          <p:cNvSpPr>
            <a:spLocks noGrp="1"/>
          </p:cNvSpPr>
          <p:nvPr>
            <p:ph type="title"/>
          </p:nvPr>
        </p:nvSpPr>
        <p:spPr>
          <a:xfrm>
            <a:off x="158066" y="320039"/>
            <a:ext cx="8742703" cy="363558"/>
          </a:xfrm>
        </p:spPr>
        <p:txBody>
          <a:bodyPr/>
          <a:lstStyle/>
          <a:p>
            <a:r>
              <a:rPr lang="en-US" dirty="0" err="1" smtClean="0">
                <a:solidFill>
                  <a:srgbClr val="138A7E"/>
                </a:solidFill>
              </a:rPr>
              <a:t>private.yml</a:t>
            </a:r>
            <a:r>
              <a:rPr lang="en-US" dirty="0" smtClean="0">
                <a:solidFill>
                  <a:srgbClr val="138A7E"/>
                </a:solidFill>
              </a:rPr>
              <a:t> example for AWS S3 </a:t>
            </a:r>
            <a:r>
              <a:rPr lang="en-US" dirty="0" err="1" smtClean="0">
                <a:solidFill>
                  <a:srgbClr val="138A7E"/>
                </a:solidFill>
              </a:rPr>
              <a:t>blobstore</a:t>
            </a:r>
            <a:endParaRPr lang="en" dirty="0">
              <a:solidFill>
                <a:srgbClr val="138A7E"/>
              </a:solidFill>
            </a:endParaRPr>
          </a:p>
        </p:txBody>
      </p:sp>
      <p:sp>
        <p:nvSpPr>
          <p:cNvPr id="8" name="CuadroTexto 7"/>
          <p:cNvSpPr txBox="1"/>
          <p:nvPr/>
        </p:nvSpPr>
        <p:spPr>
          <a:xfrm>
            <a:off x="5647665" y="1819562"/>
            <a:ext cx="2679677" cy="307777"/>
          </a:xfrm>
          <a:prstGeom prst="rect">
            <a:avLst/>
          </a:prstGeom>
          <a:noFill/>
        </p:spPr>
        <p:txBody>
          <a:bodyPr wrap="none" rtlCol="0">
            <a:spAutoFit/>
          </a:bodyPr>
          <a:lstStyle/>
          <a:p>
            <a:r>
              <a:rPr lang="en" dirty="0" smtClean="0">
                <a:solidFill>
                  <a:schemeClr val="bg1"/>
                </a:solidFill>
              </a:rPr>
              <a:t>Specific blobstore configuration</a:t>
            </a:r>
            <a:endParaRPr lang="en" dirty="0">
              <a:solidFill>
                <a:schemeClr val="bg1"/>
              </a:solidFill>
            </a:endParaRPr>
          </a:p>
        </p:txBody>
      </p:sp>
      <p:cxnSp>
        <p:nvCxnSpPr>
          <p:cNvPr id="10" name="Conector recto de flecha 9"/>
          <p:cNvCxnSpPr>
            <a:stCxn id="8" idx="1"/>
          </p:cNvCxnSpPr>
          <p:nvPr/>
        </p:nvCxnSpPr>
        <p:spPr>
          <a:xfrm flipH="1">
            <a:off x="5172583" y="1973451"/>
            <a:ext cx="475082" cy="2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Marcador de texto 2"/>
          <p:cNvSpPr>
            <a:spLocks noGrp="1"/>
          </p:cNvSpPr>
          <p:nvPr>
            <p:ph type="body" idx="1"/>
          </p:nvPr>
        </p:nvSpPr>
        <p:spPr>
          <a:xfrm>
            <a:off x="444033" y="2750919"/>
            <a:ext cx="8032246" cy="764840"/>
          </a:xfrm>
        </p:spPr>
        <p:txBody>
          <a:bodyPr/>
          <a:lstStyle/>
          <a:p>
            <a:pPr marL="0" indent="0">
              <a:buNone/>
            </a:pPr>
            <a:r>
              <a:rPr lang="en" dirty="0" smtClean="0"/>
              <a:t>Never check this file </a:t>
            </a:r>
            <a:r>
              <a:rPr lang="en" dirty="0"/>
              <a:t>into a </a:t>
            </a:r>
            <a:r>
              <a:rPr lang="en" dirty="0" smtClean="0"/>
              <a:t>repository</a:t>
            </a:r>
            <a:r>
              <a:rPr lang="es-ES_tradnl" dirty="0" smtClean="0"/>
              <a:t>!!!</a:t>
            </a:r>
            <a:endParaRPr lang="en" dirty="0" smtClean="0"/>
          </a:p>
        </p:txBody>
      </p:sp>
    </p:spTree>
    <p:extLst>
      <p:ext uri="{BB962C8B-B14F-4D97-AF65-F5344CB8AC3E}">
        <p14:creationId xmlns:p14="http://schemas.microsoft.com/office/powerpoint/2010/main" val="3049162594"/>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 dirty="0" smtClean="0">
                <a:solidFill>
                  <a:srgbClr val="138A7E"/>
                </a:solidFill>
              </a:rPr>
              <a:t>What is </a:t>
            </a:r>
            <a:r>
              <a:rPr lang="en-US" dirty="0" smtClean="0">
                <a:solidFill>
                  <a:srgbClr val="138A7E"/>
                </a:solidFill>
              </a:rPr>
              <a:t>a job</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0" indent="0">
              <a:buNone/>
            </a:pPr>
            <a:r>
              <a:rPr lang="en" dirty="0" smtClean="0"/>
              <a:t>A job describe pieces of the service or application you are releasing:</a:t>
            </a:r>
          </a:p>
          <a:p>
            <a:pPr marL="266700" indent="-266700"/>
            <a:r>
              <a:rPr lang="en" dirty="0" smtClean="0"/>
              <a:t>What packages depends on</a:t>
            </a:r>
          </a:p>
          <a:p>
            <a:pPr marL="266700" indent="-266700"/>
            <a:r>
              <a:rPr lang="en" dirty="0" smtClean="0"/>
              <a:t>How to start/stop it</a:t>
            </a:r>
          </a:p>
          <a:p>
            <a:pPr marL="266700" indent="-266700"/>
            <a:r>
              <a:rPr lang="en" dirty="0" smtClean="0"/>
              <a:t>How to monitor it</a:t>
            </a:r>
          </a:p>
          <a:p>
            <a:pPr marL="266700" indent="-266700"/>
            <a:r>
              <a:rPr lang="en" dirty="0" smtClean="0"/>
              <a:t>What properties can be configured</a:t>
            </a:r>
          </a:p>
          <a:p>
            <a:pPr marL="179388" indent="-179388"/>
            <a:endParaRPr lang="es-ES_tradnl" dirty="0" smtClean="0"/>
          </a:p>
        </p:txBody>
      </p:sp>
    </p:spTree>
    <p:extLst>
      <p:ext uri="{BB962C8B-B14F-4D97-AF65-F5344CB8AC3E}">
        <p14:creationId xmlns:p14="http://schemas.microsoft.com/office/powerpoint/2010/main" val="146338933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67"/>
          <p:cNvSpPr/>
          <p:nvPr/>
        </p:nvSpPr>
        <p:spPr>
          <a:xfrm>
            <a:off x="9168" y="945399"/>
            <a:ext cx="2692798" cy="3571800"/>
          </a:xfrm>
          <a:prstGeom prst="roundRect">
            <a:avLst>
              <a:gd name="adj" fmla="val 4689"/>
            </a:avLst>
          </a:prstGeom>
          <a:gradFill>
            <a:gsLst>
              <a:gs pos="0">
                <a:srgbClr val="DDDDDD">
                  <a:alpha val="73333"/>
                </a:srgbClr>
              </a:gs>
              <a:gs pos="100000">
                <a:srgbClr val="FFFFFF">
                  <a:alpha val="73333"/>
                </a:srgbClr>
              </a:gs>
            </a:gsLst>
            <a:lin ang="20987100" scaled="0"/>
          </a:gradFill>
          <a:ln>
            <a:noFill/>
          </a:ln>
        </p:spPr>
        <p:txBody>
          <a:bodyPr lIns="50800" tIns="50800" rIns="50800" bIns="50800" anchor="ctr" anchorCtr="0">
            <a:noAutofit/>
          </a:bodyPr>
          <a:lstStyle/>
          <a:p>
            <a:pPr marL="0" marR="0" lvl="0" indent="0" algn="ctr"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2" name="Título 1"/>
          <p:cNvSpPr>
            <a:spLocks noGrp="1"/>
          </p:cNvSpPr>
          <p:nvPr>
            <p:ph type="title"/>
          </p:nvPr>
        </p:nvSpPr>
        <p:spPr>
          <a:xfrm>
            <a:off x="161638" y="320039"/>
            <a:ext cx="8728230" cy="363558"/>
          </a:xfrm>
        </p:spPr>
        <p:txBody>
          <a:bodyPr/>
          <a:lstStyle/>
          <a:p>
            <a:r>
              <a:rPr lang="en-US" dirty="0" smtClean="0">
                <a:solidFill>
                  <a:srgbClr val="138A7E"/>
                </a:solidFill>
              </a:rPr>
              <a:t>Designed to “rule them all”</a:t>
            </a:r>
            <a:endParaRPr lang="en" dirty="0">
              <a:solidFill>
                <a:srgbClr val="138A7E"/>
              </a:solidFill>
            </a:endParaRPr>
          </a:p>
        </p:txBody>
      </p:sp>
      <p:pic>
        <p:nvPicPr>
          <p:cNvPr id="5" name="Shape 160"/>
          <p:cNvPicPr preferRelativeResize="0"/>
          <p:nvPr/>
        </p:nvPicPr>
        <p:blipFill rotWithShape="1">
          <a:blip r:embed="rId3">
            <a:alphaModFix/>
          </a:blip>
          <a:srcRect/>
          <a:stretch/>
        </p:blipFill>
        <p:spPr>
          <a:xfrm>
            <a:off x="2240181" y="921183"/>
            <a:ext cx="6903819" cy="3668381"/>
          </a:xfrm>
          <a:prstGeom prst="rect">
            <a:avLst/>
          </a:prstGeom>
          <a:noFill/>
          <a:ln>
            <a:noFill/>
          </a:ln>
        </p:spPr>
      </p:pic>
      <p:grpSp>
        <p:nvGrpSpPr>
          <p:cNvPr id="7" name="Agrupar 6"/>
          <p:cNvGrpSpPr/>
          <p:nvPr/>
        </p:nvGrpSpPr>
        <p:grpSpPr>
          <a:xfrm>
            <a:off x="161638" y="1039633"/>
            <a:ext cx="2041799" cy="3345313"/>
            <a:chOff x="161638" y="1039633"/>
            <a:chExt cx="2041799" cy="3345313"/>
          </a:xfrm>
        </p:grpSpPr>
        <p:sp>
          <p:nvSpPr>
            <p:cNvPr id="8" name="Shape 169"/>
            <p:cNvSpPr/>
            <p:nvPr/>
          </p:nvSpPr>
          <p:spPr>
            <a:xfrm>
              <a:off x="161638" y="1039633"/>
              <a:ext cx="2041799" cy="542100"/>
            </a:xfrm>
            <a:prstGeom prst="rect">
              <a:avLst/>
            </a:prstGeom>
            <a:noFill/>
            <a:ln>
              <a:noFill/>
            </a:ln>
          </p:spPr>
          <p:txBody>
            <a:bodyPr lIns="0" tIns="0" rIns="0" bIns="0" anchor="t" anchorCtr="0">
              <a:noAutofit/>
            </a:bodyPr>
            <a:lstStyle/>
            <a:p>
              <a:pPr marL="0" marR="0" lvl="0" indent="0" algn="l" rtl="0">
                <a:spcBef>
                  <a:spcPts val="0"/>
                </a:spcBef>
                <a:buClr>
                  <a:srgbClr val="29756E"/>
                </a:buClr>
                <a:buSzPct val="25000"/>
                <a:buFont typeface="Arial"/>
                <a:buNone/>
              </a:pPr>
              <a:r>
                <a:rPr lang="en-US" sz="1500" b="0" i="0" u="none" strike="noStrike" cap="none">
                  <a:solidFill>
                    <a:srgbClr val="29756E"/>
                  </a:solidFill>
                  <a:latin typeface="Arial"/>
                  <a:ea typeface="Arial"/>
                  <a:cs typeface="Arial"/>
                  <a:sym typeface="Arial"/>
                </a:rPr>
                <a:t>Provision services, not machines</a:t>
              </a:r>
            </a:p>
          </p:txBody>
        </p:sp>
        <p:sp>
          <p:nvSpPr>
            <p:cNvPr id="9" name="Shape 170"/>
            <p:cNvSpPr/>
            <p:nvPr/>
          </p:nvSpPr>
          <p:spPr>
            <a:xfrm>
              <a:off x="161638" y="1649233"/>
              <a:ext cx="2041799" cy="542100"/>
            </a:xfrm>
            <a:prstGeom prst="rect">
              <a:avLst/>
            </a:prstGeom>
            <a:noFill/>
            <a:ln>
              <a:noFill/>
            </a:ln>
          </p:spPr>
          <p:txBody>
            <a:bodyPr lIns="0" tIns="0" rIns="0" bIns="0" anchor="t" anchorCtr="0">
              <a:noAutofit/>
            </a:bodyPr>
            <a:lstStyle/>
            <a:p>
              <a:pPr marL="0" marR="0" lvl="0" indent="0" algn="l" rtl="0">
                <a:spcBef>
                  <a:spcPts val="0"/>
                </a:spcBef>
                <a:buClr>
                  <a:srgbClr val="29756E"/>
                </a:buClr>
                <a:buSzPct val="25000"/>
                <a:buFont typeface="Arial"/>
                <a:buNone/>
              </a:pPr>
              <a:r>
                <a:rPr lang="en-US" sz="1500" b="0" i="0" u="none" strike="noStrike" cap="none" dirty="0">
                  <a:solidFill>
                    <a:srgbClr val="29756E"/>
                  </a:solidFill>
                  <a:latin typeface="Arial"/>
                  <a:ea typeface="Arial"/>
                  <a:cs typeface="Arial"/>
                  <a:sym typeface="Arial"/>
                </a:rPr>
                <a:t>Enables continuous delivery</a:t>
              </a:r>
            </a:p>
          </p:txBody>
        </p:sp>
        <p:sp>
          <p:nvSpPr>
            <p:cNvPr id="10" name="Shape 171"/>
            <p:cNvSpPr/>
            <p:nvPr/>
          </p:nvSpPr>
          <p:spPr>
            <a:xfrm>
              <a:off x="161638" y="2291185"/>
              <a:ext cx="2041799" cy="542100"/>
            </a:xfrm>
            <a:prstGeom prst="rect">
              <a:avLst/>
            </a:prstGeom>
            <a:noFill/>
            <a:ln>
              <a:noFill/>
            </a:ln>
          </p:spPr>
          <p:txBody>
            <a:bodyPr lIns="0" tIns="0" rIns="0" bIns="0" anchor="t" anchorCtr="0">
              <a:noAutofit/>
            </a:bodyPr>
            <a:lstStyle/>
            <a:p>
              <a:pPr marL="0" marR="0" lvl="0" indent="0" algn="l" rtl="0">
                <a:spcBef>
                  <a:spcPts val="0"/>
                </a:spcBef>
                <a:buClr>
                  <a:srgbClr val="29756E"/>
                </a:buClr>
                <a:buSzPct val="25000"/>
                <a:buFont typeface="Arial"/>
                <a:buNone/>
              </a:pPr>
              <a:r>
                <a:rPr lang="en-US" sz="1500" b="0" i="0" u="none" strike="noStrike" cap="none" dirty="0">
                  <a:solidFill>
                    <a:srgbClr val="29756E"/>
                  </a:solidFill>
                  <a:latin typeface="Arial"/>
                  <a:ea typeface="Arial"/>
                  <a:cs typeface="Arial"/>
                  <a:sym typeface="Arial"/>
                </a:rPr>
                <a:t>Cloud-agnostic view of Platform Ops</a:t>
              </a:r>
            </a:p>
          </p:txBody>
        </p:sp>
        <p:sp>
          <p:nvSpPr>
            <p:cNvPr id="11" name="Shape 172"/>
            <p:cNvSpPr/>
            <p:nvPr/>
          </p:nvSpPr>
          <p:spPr>
            <a:xfrm>
              <a:off x="161638" y="2971766"/>
              <a:ext cx="2041799" cy="542100"/>
            </a:xfrm>
            <a:prstGeom prst="rect">
              <a:avLst/>
            </a:prstGeom>
            <a:noFill/>
            <a:ln>
              <a:noFill/>
            </a:ln>
          </p:spPr>
          <p:txBody>
            <a:bodyPr lIns="0" tIns="0" rIns="0" bIns="0" anchor="t" anchorCtr="0">
              <a:noAutofit/>
            </a:bodyPr>
            <a:lstStyle/>
            <a:p>
              <a:pPr marL="0" marR="0" lvl="0" indent="0" algn="l" rtl="0">
                <a:spcBef>
                  <a:spcPts val="0"/>
                </a:spcBef>
                <a:buClr>
                  <a:srgbClr val="29756E"/>
                </a:buClr>
                <a:buSzPct val="25000"/>
                <a:buFont typeface="Arial"/>
                <a:buNone/>
              </a:pPr>
              <a:r>
                <a:rPr lang="en-US" sz="1500" b="0" i="0" u="none" strike="noStrike" cap="none">
                  <a:solidFill>
                    <a:srgbClr val="29756E"/>
                  </a:solidFill>
                  <a:latin typeface="Arial"/>
                  <a:ea typeface="Arial"/>
                  <a:cs typeface="Arial"/>
                  <a:sym typeface="Arial"/>
                </a:rPr>
                <a:t>Holistic Toolchain for “rule them all"</a:t>
              </a:r>
            </a:p>
          </p:txBody>
        </p:sp>
        <p:sp>
          <p:nvSpPr>
            <p:cNvPr id="12" name="Shape 173"/>
            <p:cNvSpPr/>
            <p:nvPr/>
          </p:nvSpPr>
          <p:spPr>
            <a:xfrm>
              <a:off x="161638" y="3614246"/>
              <a:ext cx="2041799" cy="770700"/>
            </a:xfrm>
            <a:prstGeom prst="rect">
              <a:avLst/>
            </a:prstGeom>
            <a:noFill/>
            <a:ln>
              <a:noFill/>
            </a:ln>
          </p:spPr>
          <p:txBody>
            <a:bodyPr lIns="0" tIns="0" rIns="0" bIns="0" anchor="t" anchorCtr="0">
              <a:noAutofit/>
            </a:bodyPr>
            <a:lstStyle/>
            <a:p>
              <a:pPr marL="0" marR="0" lvl="0" indent="0" algn="l" rtl="0">
                <a:spcBef>
                  <a:spcPts val="0"/>
                </a:spcBef>
                <a:buClr>
                  <a:srgbClr val="29756E"/>
                </a:buClr>
                <a:buSzPct val="25000"/>
                <a:buFont typeface="Arial"/>
                <a:buNone/>
              </a:pPr>
              <a:r>
                <a:rPr lang="en-US" sz="1500" b="0" i="0" u="none" strike="noStrike" cap="none">
                  <a:solidFill>
                    <a:srgbClr val="29756E"/>
                  </a:solidFill>
                  <a:latin typeface="Arial"/>
                  <a:ea typeface="Arial"/>
                  <a:cs typeface="Arial"/>
                  <a:sym typeface="Arial"/>
                </a:rPr>
                <a:t>Eliminate bespoke automation on top of config management</a:t>
              </a:r>
            </a:p>
          </p:txBody>
        </p:sp>
      </p:grpSp>
    </p:spTree>
    <p:extLst>
      <p:ext uri="{BB962C8B-B14F-4D97-AF65-F5344CB8AC3E}">
        <p14:creationId xmlns:p14="http://schemas.microsoft.com/office/powerpoint/2010/main" val="1129252644"/>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Elements of a Job</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179388" indent="-179388"/>
            <a:r>
              <a:rPr lang="en" dirty="0" smtClean="0"/>
              <a:t>Spec: describes the job specification (package’s dependencies, templates and properties)</a:t>
            </a:r>
          </a:p>
          <a:p>
            <a:pPr marL="179388" indent="-179388"/>
            <a:r>
              <a:rPr lang="en" dirty="0" smtClean="0"/>
              <a:t>Monit: describes how to run the job’s processes</a:t>
            </a:r>
          </a:p>
          <a:p>
            <a:pPr marL="179388" indent="-179388"/>
            <a:r>
              <a:rPr lang="en" dirty="0" smtClean="0"/>
              <a:t>Templates: control scripts, configuration files, …</a:t>
            </a:r>
          </a:p>
        </p:txBody>
      </p:sp>
    </p:spTree>
    <p:extLst>
      <p:ext uri="{BB962C8B-B14F-4D97-AF65-F5344CB8AC3E}">
        <p14:creationId xmlns:p14="http://schemas.microsoft.com/office/powerpoint/2010/main" val="1206531005"/>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descr="Screen Shot 2016-01-12 at 12.44.1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324" y="1129141"/>
            <a:ext cx="4356100" cy="2654300"/>
          </a:xfrm>
          <a:prstGeom prst="rect">
            <a:avLst/>
          </a:prstGeom>
        </p:spPr>
      </p:pic>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Spec file</a:t>
            </a:r>
            <a:endParaRPr lang="en" dirty="0">
              <a:solidFill>
                <a:srgbClr val="138A7E"/>
              </a:solidFill>
            </a:endParaRPr>
          </a:p>
        </p:txBody>
      </p:sp>
      <p:sp>
        <p:nvSpPr>
          <p:cNvPr id="4" name="CuadroTexto 3"/>
          <p:cNvSpPr txBox="1"/>
          <p:nvPr/>
        </p:nvSpPr>
        <p:spPr>
          <a:xfrm>
            <a:off x="5799484" y="1299061"/>
            <a:ext cx="973118" cy="307777"/>
          </a:xfrm>
          <a:prstGeom prst="rect">
            <a:avLst/>
          </a:prstGeom>
          <a:noFill/>
        </p:spPr>
        <p:txBody>
          <a:bodyPr wrap="none" rtlCol="0">
            <a:spAutoFit/>
          </a:bodyPr>
          <a:lstStyle/>
          <a:p>
            <a:r>
              <a:rPr lang="es-ES_tradnl" dirty="0" smtClean="0">
                <a:solidFill>
                  <a:schemeClr val="bg1"/>
                </a:solidFill>
              </a:rPr>
              <a:t>Job </a:t>
            </a:r>
            <a:r>
              <a:rPr lang="es-ES_tradnl" dirty="0" err="1" smtClean="0">
                <a:solidFill>
                  <a:schemeClr val="bg1"/>
                </a:solidFill>
              </a:rPr>
              <a:t>name</a:t>
            </a:r>
            <a:endParaRPr lang="en" dirty="0">
              <a:solidFill>
                <a:schemeClr val="bg1"/>
              </a:solidFill>
            </a:endParaRPr>
          </a:p>
        </p:txBody>
      </p:sp>
      <p:sp>
        <p:nvSpPr>
          <p:cNvPr id="8" name="CuadroTexto 7"/>
          <p:cNvSpPr txBox="1"/>
          <p:nvPr/>
        </p:nvSpPr>
        <p:spPr>
          <a:xfrm>
            <a:off x="5799484" y="2403324"/>
            <a:ext cx="1336661" cy="307777"/>
          </a:xfrm>
          <a:prstGeom prst="rect">
            <a:avLst/>
          </a:prstGeom>
          <a:noFill/>
        </p:spPr>
        <p:txBody>
          <a:bodyPr wrap="none" rtlCol="0">
            <a:spAutoFit/>
          </a:bodyPr>
          <a:lstStyle/>
          <a:p>
            <a:r>
              <a:rPr lang="es-ES_tradnl" dirty="0" err="1" smtClean="0">
                <a:solidFill>
                  <a:schemeClr val="bg1"/>
                </a:solidFill>
              </a:rPr>
              <a:t>Job’s</a:t>
            </a:r>
            <a:r>
              <a:rPr lang="es-ES_tradnl" dirty="0" smtClean="0">
                <a:solidFill>
                  <a:schemeClr val="bg1"/>
                </a:solidFill>
              </a:rPr>
              <a:t> </a:t>
            </a:r>
            <a:r>
              <a:rPr lang="es-ES_tradnl" dirty="0" err="1" smtClean="0">
                <a:solidFill>
                  <a:schemeClr val="bg1"/>
                </a:solidFill>
              </a:rPr>
              <a:t>template</a:t>
            </a:r>
            <a:endParaRPr lang="en" dirty="0">
              <a:solidFill>
                <a:schemeClr val="bg1"/>
              </a:solidFill>
            </a:endParaRPr>
          </a:p>
        </p:txBody>
      </p:sp>
      <p:cxnSp>
        <p:nvCxnSpPr>
          <p:cNvPr id="13" name="Conector recto de flecha 12"/>
          <p:cNvCxnSpPr>
            <a:stCxn id="4" idx="1"/>
          </p:cNvCxnSpPr>
          <p:nvPr/>
        </p:nvCxnSpPr>
        <p:spPr>
          <a:xfrm flipH="1">
            <a:off x="2175821" y="1452950"/>
            <a:ext cx="362366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Conector recto de flecha 14"/>
          <p:cNvCxnSpPr>
            <a:stCxn id="8" idx="1"/>
          </p:cNvCxnSpPr>
          <p:nvPr/>
        </p:nvCxnSpPr>
        <p:spPr>
          <a:xfrm flipH="1">
            <a:off x="5198424" y="2557213"/>
            <a:ext cx="60106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CuadroTexto 16"/>
          <p:cNvSpPr txBox="1"/>
          <p:nvPr/>
        </p:nvSpPr>
        <p:spPr>
          <a:xfrm>
            <a:off x="5799484" y="1632074"/>
            <a:ext cx="2520304" cy="307777"/>
          </a:xfrm>
          <a:prstGeom prst="rect">
            <a:avLst/>
          </a:prstGeom>
          <a:noFill/>
        </p:spPr>
        <p:txBody>
          <a:bodyPr wrap="none" rtlCol="0">
            <a:spAutoFit/>
          </a:bodyPr>
          <a:lstStyle/>
          <a:p>
            <a:r>
              <a:rPr lang="es-ES_tradnl" dirty="0" err="1" smtClean="0">
                <a:solidFill>
                  <a:schemeClr val="bg1"/>
                </a:solidFill>
              </a:rPr>
              <a:t>Job’s</a:t>
            </a:r>
            <a:r>
              <a:rPr lang="es-ES_tradnl" dirty="0" smtClean="0">
                <a:solidFill>
                  <a:schemeClr val="bg1"/>
                </a:solidFill>
              </a:rPr>
              <a:t> </a:t>
            </a:r>
            <a:r>
              <a:rPr lang="es-ES_tradnl" dirty="0" err="1" smtClean="0">
                <a:solidFill>
                  <a:schemeClr val="bg1"/>
                </a:solidFill>
              </a:rPr>
              <a:t>package</a:t>
            </a:r>
            <a:r>
              <a:rPr lang="es-ES_tradnl" dirty="0" smtClean="0">
                <a:solidFill>
                  <a:schemeClr val="bg1"/>
                </a:solidFill>
              </a:rPr>
              <a:t> </a:t>
            </a:r>
            <a:r>
              <a:rPr lang="es-ES_tradnl" dirty="0" err="1" smtClean="0">
                <a:solidFill>
                  <a:schemeClr val="bg1"/>
                </a:solidFill>
              </a:rPr>
              <a:t>dependencies</a:t>
            </a:r>
            <a:endParaRPr lang="en" dirty="0">
              <a:solidFill>
                <a:schemeClr val="bg1"/>
              </a:solidFill>
            </a:endParaRPr>
          </a:p>
        </p:txBody>
      </p:sp>
      <p:cxnSp>
        <p:nvCxnSpPr>
          <p:cNvPr id="21" name="Conector recto de flecha 20"/>
          <p:cNvCxnSpPr>
            <a:stCxn id="17" idx="1"/>
          </p:cNvCxnSpPr>
          <p:nvPr/>
        </p:nvCxnSpPr>
        <p:spPr>
          <a:xfrm flipH="1">
            <a:off x="2566581" y="1785963"/>
            <a:ext cx="3232903" cy="8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32089"/>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Screen Shot 2016-01-12 at 12.46.5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20" y="1420380"/>
            <a:ext cx="6121400" cy="2019300"/>
          </a:xfrm>
          <a:prstGeom prst="rect">
            <a:avLst/>
          </a:prstGeom>
        </p:spPr>
      </p:pic>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Spec file</a:t>
            </a:r>
            <a:endParaRPr lang="en" dirty="0">
              <a:solidFill>
                <a:srgbClr val="138A7E"/>
              </a:solidFill>
            </a:endParaRPr>
          </a:p>
        </p:txBody>
      </p:sp>
      <p:sp>
        <p:nvSpPr>
          <p:cNvPr id="8" name="CuadroTexto 7"/>
          <p:cNvSpPr txBox="1"/>
          <p:nvPr/>
        </p:nvSpPr>
        <p:spPr>
          <a:xfrm>
            <a:off x="6563242" y="1657275"/>
            <a:ext cx="1362172" cy="307777"/>
          </a:xfrm>
          <a:prstGeom prst="rect">
            <a:avLst/>
          </a:prstGeom>
          <a:noFill/>
        </p:spPr>
        <p:txBody>
          <a:bodyPr wrap="none" rtlCol="0">
            <a:spAutoFit/>
          </a:bodyPr>
          <a:lstStyle/>
          <a:p>
            <a:r>
              <a:rPr lang="es-ES_tradnl" dirty="0" err="1" smtClean="0">
                <a:solidFill>
                  <a:schemeClr val="bg1"/>
                </a:solidFill>
              </a:rPr>
              <a:t>Property</a:t>
            </a:r>
            <a:r>
              <a:rPr lang="es-ES_tradnl" dirty="0" smtClean="0">
                <a:solidFill>
                  <a:schemeClr val="bg1"/>
                </a:solidFill>
              </a:rPr>
              <a:t> </a:t>
            </a:r>
            <a:r>
              <a:rPr lang="es-ES_tradnl" dirty="0" err="1" smtClean="0">
                <a:solidFill>
                  <a:schemeClr val="bg1"/>
                </a:solidFill>
              </a:rPr>
              <a:t>name</a:t>
            </a:r>
            <a:endParaRPr lang="en" dirty="0">
              <a:solidFill>
                <a:schemeClr val="bg1"/>
              </a:solidFill>
            </a:endParaRPr>
          </a:p>
        </p:txBody>
      </p:sp>
      <p:cxnSp>
        <p:nvCxnSpPr>
          <p:cNvPr id="15" name="Conector recto de flecha 14"/>
          <p:cNvCxnSpPr>
            <a:stCxn id="8" idx="1"/>
          </p:cNvCxnSpPr>
          <p:nvPr/>
        </p:nvCxnSpPr>
        <p:spPr>
          <a:xfrm flipH="1">
            <a:off x="1829466" y="1811164"/>
            <a:ext cx="4733776" cy="628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CuadroTexto 11"/>
          <p:cNvSpPr txBox="1"/>
          <p:nvPr/>
        </p:nvSpPr>
        <p:spPr>
          <a:xfrm>
            <a:off x="6559141" y="1891848"/>
            <a:ext cx="1781294" cy="307777"/>
          </a:xfrm>
          <a:prstGeom prst="rect">
            <a:avLst/>
          </a:prstGeom>
          <a:noFill/>
        </p:spPr>
        <p:txBody>
          <a:bodyPr wrap="none" rtlCol="0">
            <a:spAutoFit/>
          </a:bodyPr>
          <a:lstStyle/>
          <a:p>
            <a:r>
              <a:rPr lang="es-ES_tradnl" dirty="0" err="1" smtClean="0">
                <a:solidFill>
                  <a:schemeClr val="bg1"/>
                </a:solidFill>
              </a:rPr>
              <a:t>Property</a:t>
            </a:r>
            <a:r>
              <a:rPr lang="es-ES_tradnl" dirty="0" smtClean="0">
                <a:solidFill>
                  <a:schemeClr val="bg1"/>
                </a:solidFill>
              </a:rPr>
              <a:t> </a:t>
            </a:r>
            <a:r>
              <a:rPr lang="es-ES_tradnl" dirty="0" err="1" smtClean="0">
                <a:solidFill>
                  <a:schemeClr val="bg1"/>
                </a:solidFill>
              </a:rPr>
              <a:t>description</a:t>
            </a:r>
            <a:endParaRPr lang="en" dirty="0">
              <a:solidFill>
                <a:schemeClr val="bg1"/>
              </a:solidFill>
            </a:endParaRPr>
          </a:p>
        </p:txBody>
      </p:sp>
      <p:cxnSp>
        <p:nvCxnSpPr>
          <p:cNvPr id="14" name="Conector recto de flecha 13"/>
          <p:cNvCxnSpPr>
            <a:stCxn id="12" idx="1"/>
          </p:cNvCxnSpPr>
          <p:nvPr/>
        </p:nvCxnSpPr>
        <p:spPr>
          <a:xfrm flipH="1">
            <a:off x="5958081" y="2045737"/>
            <a:ext cx="60106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CuadroTexto 17"/>
          <p:cNvSpPr txBox="1"/>
          <p:nvPr/>
        </p:nvSpPr>
        <p:spPr>
          <a:xfrm>
            <a:off x="6563242" y="2152244"/>
            <a:ext cx="1931200" cy="307777"/>
          </a:xfrm>
          <a:prstGeom prst="rect">
            <a:avLst/>
          </a:prstGeom>
          <a:noFill/>
        </p:spPr>
        <p:txBody>
          <a:bodyPr wrap="none" rtlCol="0">
            <a:spAutoFit/>
          </a:bodyPr>
          <a:lstStyle/>
          <a:p>
            <a:r>
              <a:rPr lang="es-ES_tradnl" dirty="0" err="1" smtClean="0">
                <a:solidFill>
                  <a:schemeClr val="bg1"/>
                </a:solidFill>
              </a:rPr>
              <a:t>Property</a:t>
            </a:r>
            <a:r>
              <a:rPr lang="es-ES_tradnl" dirty="0" smtClean="0">
                <a:solidFill>
                  <a:schemeClr val="bg1"/>
                </a:solidFill>
              </a:rPr>
              <a:t> default </a:t>
            </a:r>
            <a:r>
              <a:rPr lang="es-ES_tradnl" dirty="0" err="1" smtClean="0">
                <a:solidFill>
                  <a:schemeClr val="bg1"/>
                </a:solidFill>
              </a:rPr>
              <a:t>value</a:t>
            </a:r>
            <a:endParaRPr lang="en" dirty="0">
              <a:solidFill>
                <a:schemeClr val="bg1"/>
              </a:solidFill>
            </a:endParaRPr>
          </a:p>
        </p:txBody>
      </p:sp>
      <p:cxnSp>
        <p:nvCxnSpPr>
          <p:cNvPr id="19" name="Conector recto de flecha 18"/>
          <p:cNvCxnSpPr>
            <a:stCxn id="18" idx="1"/>
          </p:cNvCxnSpPr>
          <p:nvPr/>
        </p:nvCxnSpPr>
        <p:spPr>
          <a:xfrm flipH="1">
            <a:off x="2149179" y="2306133"/>
            <a:ext cx="441406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8299016"/>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err="1" smtClean="0">
                <a:solidFill>
                  <a:srgbClr val="138A7E"/>
                </a:solidFill>
              </a:rPr>
              <a:t>Monit</a:t>
            </a:r>
            <a:r>
              <a:rPr lang="en-US" dirty="0" smtClean="0">
                <a:solidFill>
                  <a:srgbClr val="138A7E"/>
                </a:solidFill>
              </a:rPr>
              <a:t> file</a:t>
            </a:r>
            <a:endParaRPr lang="en" dirty="0">
              <a:solidFill>
                <a:srgbClr val="138A7E"/>
              </a:solidFill>
            </a:endParaRPr>
          </a:p>
        </p:txBody>
      </p:sp>
      <p:pic>
        <p:nvPicPr>
          <p:cNvPr id="5" name="Imagen 4" descr="Screen Shot 2016-01-10 at 11.21.3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760" y="1606838"/>
            <a:ext cx="5969000" cy="1079500"/>
          </a:xfrm>
          <a:prstGeom prst="rect">
            <a:avLst/>
          </a:prstGeom>
        </p:spPr>
      </p:pic>
      <p:sp>
        <p:nvSpPr>
          <p:cNvPr id="4" name="CuadroTexto 3"/>
          <p:cNvSpPr txBox="1"/>
          <p:nvPr/>
        </p:nvSpPr>
        <p:spPr>
          <a:xfrm>
            <a:off x="5799484" y="1299061"/>
            <a:ext cx="2369960" cy="307777"/>
          </a:xfrm>
          <a:prstGeom prst="rect">
            <a:avLst/>
          </a:prstGeom>
          <a:noFill/>
        </p:spPr>
        <p:txBody>
          <a:bodyPr wrap="none" rtlCol="0">
            <a:spAutoFit/>
          </a:bodyPr>
          <a:lstStyle/>
          <a:p>
            <a:r>
              <a:rPr lang="es-ES_tradnl" dirty="0" err="1" smtClean="0">
                <a:solidFill>
                  <a:schemeClr val="bg1"/>
                </a:solidFill>
              </a:rPr>
              <a:t>How</a:t>
            </a:r>
            <a:r>
              <a:rPr lang="es-ES_tradnl" dirty="0" smtClean="0">
                <a:solidFill>
                  <a:schemeClr val="bg1"/>
                </a:solidFill>
              </a:rPr>
              <a:t> </a:t>
            </a:r>
            <a:r>
              <a:rPr lang="es-ES_tradnl" dirty="0" err="1" smtClean="0">
                <a:solidFill>
                  <a:schemeClr val="bg1"/>
                </a:solidFill>
              </a:rPr>
              <a:t>to</a:t>
            </a:r>
            <a:r>
              <a:rPr lang="es-ES_tradnl" dirty="0" smtClean="0">
                <a:solidFill>
                  <a:schemeClr val="bg1"/>
                </a:solidFill>
              </a:rPr>
              <a:t> monitor </a:t>
            </a:r>
            <a:r>
              <a:rPr lang="es-ES_tradnl" dirty="0" err="1" smtClean="0">
                <a:solidFill>
                  <a:schemeClr val="bg1"/>
                </a:solidFill>
              </a:rPr>
              <a:t>the</a:t>
            </a:r>
            <a:r>
              <a:rPr lang="es-ES_tradnl" dirty="0" smtClean="0">
                <a:solidFill>
                  <a:schemeClr val="bg1"/>
                </a:solidFill>
              </a:rPr>
              <a:t> </a:t>
            </a:r>
            <a:r>
              <a:rPr lang="es-ES_tradnl" dirty="0" err="1" smtClean="0">
                <a:solidFill>
                  <a:schemeClr val="bg1"/>
                </a:solidFill>
              </a:rPr>
              <a:t>process</a:t>
            </a:r>
            <a:endParaRPr lang="en" dirty="0">
              <a:solidFill>
                <a:schemeClr val="bg1"/>
              </a:solidFill>
            </a:endParaRPr>
          </a:p>
        </p:txBody>
      </p:sp>
      <p:sp>
        <p:nvSpPr>
          <p:cNvPr id="6" name="CuadroTexto 5"/>
          <p:cNvSpPr txBox="1"/>
          <p:nvPr/>
        </p:nvSpPr>
        <p:spPr>
          <a:xfrm>
            <a:off x="1706812" y="3174473"/>
            <a:ext cx="2220405" cy="307777"/>
          </a:xfrm>
          <a:prstGeom prst="rect">
            <a:avLst/>
          </a:prstGeom>
          <a:noFill/>
        </p:spPr>
        <p:txBody>
          <a:bodyPr wrap="none" rtlCol="0">
            <a:spAutoFit/>
          </a:bodyPr>
          <a:lstStyle/>
          <a:p>
            <a:r>
              <a:rPr lang="es-ES_tradnl" dirty="0" err="1" smtClean="0">
                <a:solidFill>
                  <a:schemeClr val="bg1"/>
                </a:solidFill>
              </a:rPr>
              <a:t>Ownership</a:t>
            </a:r>
            <a:r>
              <a:rPr lang="es-ES_tradnl" dirty="0" smtClean="0">
                <a:solidFill>
                  <a:schemeClr val="bg1"/>
                </a:solidFill>
              </a:rPr>
              <a:t> of </a:t>
            </a:r>
            <a:r>
              <a:rPr lang="es-ES_tradnl" dirty="0" err="1" smtClean="0">
                <a:solidFill>
                  <a:schemeClr val="bg1"/>
                </a:solidFill>
              </a:rPr>
              <a:t>the</a:t>
            </a:r>
            <a:r>
              <a:rPr lang="es-ES_tradnl" dirty="0" smtClean="0">
                <a:solidFill>
                  <a:schemeClr val="bg1"/>
                </a:solidFill>
              </a:rPr>
              <a:t> </a:t>
            </a:r>
            <a:r>
              <a:rPr lang="es-ES_tradnl" dirty="0" err="1" smtClean="0">
                <a:solidFill>
                  <a:schemeClr val="bg1"/>
                </a:solidFill>
              </a:rPr>
              <a:t>process</a:t>
            </a:r>
            <a:endParaRPr lang="en" dirty="0">
              <a:solidFill>
                <a:schemeClr val="bg1"/>
              </a:solidFill>
            </a:endParaRPr>
          </a:p>
        </p:txBody>
      </p:sp>
      <p:sp>
        <p:nvSpPr>
          <p:cNvPr id="7" name="CuadroTexto 6"/>
          <p:cNvSpPr txBox="1"/>
          <p:nvPr/>
        </p:nvSpPr>
        <p:spPr>
          <a:xfrm>
            <a:off x="3074471" y="1069557"/>
            <a:ext cx="1332191" cy="307777"/>
          </a:xfrm>
          <a:prstGeom prst="rect">
            <a:avLst/>
          </a:prstGeom>
          <a:noFill/>
        </p:spPr>
        <p:txBody>
          <a:bodyPr wrap="none" rtlCol="0">
            <a:spAutoFit/>
          </a:bodyPr>
          <a:lstStyle/>
          <a:p>
            <a:r>
              <a:rPr lang="es-ES_tradnl" dirty="0" err="1" smtClean="0">
                <a:solidFill>
                  <a:schemeClr val="bg1"/>
                </a:solidFill>
              </a:rPr>
              <a:t>Process</a:t>
            </a:r>
            <a:r>
              <a:rPr lang="es-ES_tradnl" dirty="0" smtClean="0">
                <a:solidFill>
                  <a:schemeClr val="bg1"/>
                </a:solidFill>
              </a:rPr>
              <a:t> </a:t>
            </a:r>
            <a:r>
              <a:rPr lang="es-ES_tradnl" dirty="0" err="1" smtClean="0">
                <a:solidFill>
                  <a:schemeClr val="bg1"/>
                </a:solidFill>
              </a:rPr>
              <a:t>name</a:t>
            </a:r>
            <a:endParaRPr lang="en" dirty="0">
              <a:solidFill>
                <a:schemeClr val="bg1"/>
              </a:solidFill>
            </a:endParaRPr>
          </a:p>
        </p:txBody>
      </p:sp>
      <p:sp>
        <p:nvSpPr>
          <p:cNvPr id="8" name="CuadroTexto 7"/>
          <p:cNvSpPr txBox="1"/>
          <p:nvPr/>
        </p:nvSpPr>
        <p:spPr>
          <a:xfrm>
            <a:off x="5799484" y="2823684"/>
            <a:ext cx="2509696" cy="307777"/>
          </a:xfrm>
          <a:prstGeom prst="rect">
            <a:avLst/>
          </a:prstGeom>
          <a:noFill/>
        </p:spPr>
        <p:txBody>
          <a:bodyPr wrap="none" rtlCol="0">
            <a:spAutoFit/>
          </a:bodyPr>
          <a:lstStyle/>
          <a:p>
            <a:r>
              <a:rPr lang="es-ES_tradnl" dirty="0" err="1" smtClean="0">
                <a:solidFill>
                  <a:schemeClr val="bg1"/>
                </a:solidFill>
              </a:rPr>
              <a:t>How</a:t>
            </a:r>
            <a:r>
              <a:rPr lang="es-ES_tradnl" dirty="0" smtClean="0">
                <a:solidFill>
                  <a:schemeClr val="bg1"/>
                </a:solidFill>
              </a:rPr>
              <a:t> </a:t>
            </a:r>
            <a:r>
              <a:rPr lang="es-ES_tradnl" dirty="0" err="1" smtClean="0">
                <a:solidFill>
                  <a:schemeClr val="bg1"/>
                </a:solidFill>
              </a:rPr>
              <a:t>to</a:t>
            </a:r>
            <a:r>
              <a:rPr lang="es-ES_tradnl" dirty="0" smtClean="0">
                <a:solidFill>
                  <a:schemeClr val="bg1"/>
                </a:solidFill>
              </a:rPr>
              <a:t> </a:t>
            </a:r>
            <a:r>
              <a:rPr lang="es-ES_tradnl" dirty="0" err="1" smtClean="0">
                <a:solidFill>
                  <a:schemeClr val="bg1"/>
                </a:solidFill>
              </a:rPr>
              <a:t>start</a:t>
            </a:r>
            <a:r>
              <a:rPr lang="es-ES_tradnl" dirty="0" smtClean="0">
                <a:solidFill>
                  <a:schemeClr val="bg1"/>
                </a:solidFill>
              </a:rPr>
              <a:t>/stop </a:t>
            </a:r>
            <a:r>
              <a:rPr lang="es-ES_tradnl" dirty="0" err="1" smtClean="0">
                <a:solidFill>
                  <a:schemeClr val="bg1"/>
                </a:solidFill>
              </a:rPr>
              <a:t>the</a:t>
            </a:r>
            <a:r>
              <a:rPr lang="es-ES_tradnl" dirty="0" smtClean="0">
                <a:solidFill>
                  <a:schemeClr val="bg1"/>
                </a:solidFill>
              </a:rPr>
              <a:t> </a:t>
            </a:r>
            <a:r>
              <a:rPr lang="es-ES_tradnl" dirty="0" err="1" smtClean="0">
                <a:solidFill>
                  <a:schemeClr val="bg1"/>
                </a:solidFill>
              </a:rPr>
              <a:t>process</a:t>
            </a:r>
            <a:endParaRPr lang="en" dirty="0">
              <a:solidFill>
                <a:schemeClr val="bg1"/>
              </a:solidFill>
            </a:endParaRPr>
          </a:p>
        </p:txBody>
      </p:sp>
      <p:cxnSp>
        <p:nvCxnSpPr>
          <p:cNvPr id="9" name="Conector recto de flecha 8"/>
          <p:cNvCxnSpPr>
            <a:stCxn id="7" idx="1"/>
          </p:cNvCxnSpPr>
          <p:nvPr/>
        </p:nvCxnSpPr>
        <p:spPr>
          <a:xfrm flipH="1">
            <a:off x="2406725" y="1223446"/>
            <a:ext cx="667746" cy="3833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6" idx="1"/>
          </p:cNvCxnSpPr>
          <p:nvPr/>
        </p:nvCxnSpPr>
        <p:spPr>
          <a:xfrm flipH="1" flipV="1">
            <a:off x="1474230" y="2753266"/>
            <a:ext cx="232582" cy="5750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Conector recto de flecha 12"/>
          <p:cNvCxnSpPr>
            <a:stCxn id="4" idx="1"/>
          </p:cNvCxnSpPr>
          <p:nvPr/>
        </p:nvCxnSpPr>
        <p:spPr>
          <a:xfrm flipH="1">
            <a:off x="5319661" y="1452950"/>
            <a:ext cx="479823" cy="3322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Conector recto de flecha 14"/>
          <p:cNvCxnSpPr>
            <a:stCxn id="8" idx="1"/>
          </p:cNvCxnSpPr>
          <p:nvPr/>
        </p:nvCxnSpPr>
        <p:spPr>
          <a:xfrm flipH="1" flipV="1">
            <a:off x="5506160" y="2540110"/>
            <a:ext cx="293324" cy="4374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8706803"/>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Templates</a:t>
            </a:r>
            <a:endParaRPr lang="en" dirty="0">
              <a:solidFill>
                <a:srgbClr val="138A7E"/>
              </a:solidFill>
            </a:endParaRPr>
          </a:p>
        </p:txBody>
      </p:sp>
      <p:pic>
        <p:nvPicPr>
          <p:cNvPr id="3" name="Imagen 2" descr="Screen Shot 2016-01-12 at 12.49.5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899" y="933119"/>
            <a:ext cx="3375045" cy="3641964"/>
          </a:xfrm>
          <a:prstGeom prst="rect">
            <a:avLst/>
          </a:prstGeom>
        </p:spPr>
      </p:pic>
    </p:spTree>
    <p:extLst>
      <p:ext uri="{BB962C8B-B14F-4D97-AF65-F5344CB8AC3E}">
        <p14:creationId xmlns:p14="http://schemas.microsoft.com/office/powerpoint/2010/main" val="2796662816"/>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Special scripts</a:t>
            </a:r>
            <a:endParaRPr lang="en" dirty="0">
              <a:solidFill>
                <a:srgbClr val="138A7E"/>
              </a:solidFill>
            </a:endParaRPr>
          </a:p>
        </p:txBody>
      </p:sp>
      <p:sp>
        <p:nvSpPr>
          <p:cNvPr id="4" name="Marcador de texto 2"/>
          <p:cNvSpPr>
            <a:spLocks noGrp="1"/>
          </p:cNvSpPr>
          <p:nvPr>
            <p:ph type="body" idx="1"/>
          </p:nvPr>
        </p:nvSpPr>
        <p:spPr>
          <a:xfrm>
            <a:off x="158066" y="953889"/>
            <a:ext cx="8742703" cy="3602970"/>
          </a:xfrm>
        </p:spPr>
        <p:txBody>
          <a:bodyPr/>
          <a:lstStyle/>
          <a:p>
            <a:pPr marL="179388" indent="-179388"/>
            <a:r>
              <a:rPr lang="en" dirty="0" smtClean="0">
                <a:solidFill>
                  <a:schemeClr val="accent1"/>
                </a:solidFill>
              </a:rPr>
              <a:t>bin/pre-start</a:t>
            </a:r>
            <a:r>
              <a:rPr lang="en" dirty="0" smtClean="0"/>
              <a:t>: will run before the job is started. This script allows the job to prepare machine and/or persistent data before starting its operation.</a:t>
            </a:r>
          </a:p>
          <a:p>
            <a:pPr marL="179388" indent="-179388"/>
            <a:r>
              <a:rPr lang="en" dirty="0" smtClean="0">
                <a:solidFill>
                  <a:srgbClr val="138A7E"/>
                </a:solidFill>
              </a:rPr>
              <a:t>bin/drain</a:t>
            </a:r>
            <a:r>
              <a:rPr lang="en" dirty="0" smtClean="0"/>
              <a:t>:  will run when the job is restarted or stopped. This script allows the job to clean up and get into a state where it can be safely stopped</a:t>
            </a:r>
          </a:p>
          <a:p>
            <a:pPr marL="179388" indent="-179388"/>
            <a:r>
              <a:rPr lang="es-ES_tradnl" dirty="0" err="1" smtClean="0">
                <a:solidFill>
                  <a:srgbClr val="138A7E"/>
                </a:solidFill>
              </a:rPr>
              <a:t>bin</a:t>
            </a:r>
            <a:r>
              <a:rPr lang="es-ES_tradnl" dirty="0" smtClean="0">
                <a:solidFill>
                  <a:srgbClr val="138A7E"/>
                </a:solidFill>
              </a:rPr>
              <a:t>/</a:t>
            </a:r>
            <a:r>
              <a:rPr lang="es-ES_tradnl" dirty="0" err="1" smtClean="0">
                <a:solidFill>
                  <a:srgbClr val="138A7E"/>
                </a:solidFill>
              </a:rPr>
              <a:t>run</a:t>
            </a:r>
            <a:r>
              <a:rPr lang="en" dirty="0" smtClean="0"/>
              <a:t>:</a:t>
            </a:r>
            <a:r>
              <a:rPr lang="es-ES_tradnl" dirty="0" smtClean="0"/>
              <a:t> </a:t>
            </a:r>
            <a:r>
              <a:rPr lang="es-ES_tradnl" dirty="0" err="1" smtClean="0"/>
              <a:t>will</a:t>
            </a:r>
            <a:r>
              <a:rPr lang="es-ES_tradnl" dirty="0" smtClean="0"/>
              <a:t> </a:t>
            </a:r>
            <a:r>
              <a:rPr lang="es-ES_tradnl" dirty="0" err="1" smtClean="0"/>
              <a:t>run</a:t>
            </a:r>
            <a:r>
              <a:rPr lang="es-ES_tradnl" dirty="0" smtClean="0"/>
              <a:t> a </a:t>
            </a:r>
            <a:r>
              <a:rPr lang="es-ES_tradnl" dirty="0" err="1" smtClean="0"/>
              <a:t>job’s</a:t>
            </a:r>
            <a:r>
              <a:rPr lang="es-ES_tradnl" dirty="0" smtClean="0"/>
              <a:t> </a:t>
            </a:r>
            <a:r>
              <a:rPr lang="es-ES_tradnl" dirty="0" err="1" smtClean="0"/>
              <a:t>errand</a:t>
            </a:r>
            <a:endParaRPr lang="en" dirty="0" smtClean="0"/>
          </a:p>
        </p:txBody>
      </p:sp>
    </p:spTree>
    <p:extLst>
      <p:ext uri="{BB962C8B-B14F-4D97-AF65-F5344CB8AC3E}">
        <p14:creationId xmlns:p14="http://schemas.microsoft.com/office/powerpoint/2010/main" val="3045717707"/>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 dirty="0" smtClean="0">
                <a:solidFill>
                  <a:srgbClr val="138A7E"/>
                </a:solidFill>
              </a:rPr>
              <a:t>Anatomy of a BOSH release</a:t>
            </a:r>
            <a:endParaRPr lang="en" dirty="0">
              <a:solidFill>
                <a:srgbClr val="138A7E"/>
              </a:solidFill>
            </a:endParaRPr>
          </a:p>
        </p:txBody>
      </p:sp>
      <p:pic>
        <p:nvPicPr>
          <p:cNvPr id="6" name="Shape 451"/>
          <p:cNvPicPr preferRelativeResize="0"/>
          <p:nvPr/>
        </p:nvPicPr>
        <p:blipFill rotWithShape="1">
          <a:blip r:embed="rId3">
            <a:alphaModFix/>
          </a:blip>
          <a:srcRect/>
          <a:stretch/>
        </p:blipFill>
        <p:spPr>
          <a:xfrm>
            <a:off x="966863" y="976693"/>
            <a:ext cx="6672331" cy="3627122"/>
          </a:xfrm>
          <a:prstGeom prst="rect">
            <a:avLst/>
          </a:prstGeom>
          <a:noFill/>
          <a:ln>
            <a:noFill/>
          </a:ln>
        </p:spPr>
      </p:pic>
      <p:sp>
        <p:nvSpPr>
          <p:cNvPr id="7" name="Shape 453"/>
          <p:cNvSpPr/>
          <p:nvPr/>
        </p:nvSpPr>
        <p:spPr>
          <a:xfrm>
            <a:off x="1097571" y="3058912"/>
            <a:ext cx="847288" cy="498307"/>
          </a:xfrm>
          <a:prstGeom prst="rect">
            <a:avLst/>
          </a:prstGeom>
          <a:noFill/>
          <a:ln w="25400" cap="flat" cmpd="sng">
            <a:solidFill>
              <a:srgbClr val="929000"/>
            </a:solidFill>
            <a:prstDash val="dashDot"/>
            <a:miter/>
            <a:headEnd type="none" w="med" len="med"/>
            <a:tailEnd type="none" w="med" len="med"/>
          </a:ln>
        </p:spPr>
        <p:txBody>
          <a:bodyPr lIns="0" tIns="0" rIns="0" bIns="0" anchor="ctr"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8" name="Shape 454"/>
          <p:cNvSpPr/>
          <p:nvPr/>
        </p:nvSpPr>
        <p:spPr>
          <a:xfrm>
            <a:off x="2026456" y="3117794"/>
            <a:ext cx="665806" cy="341431"/>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1000" b="0" i="0" u="none" strike="noStrike" cap="none">
                <a:solidFill>
                  <a:srgbClr val="F5F5F5"/>
                </a:solidFill>
                <a:latin typeface="Arial"/>
                <a:ea typeface="Arial"/>
                <a:cs typeface="Arial"/>
                <a:sym typeface="Arial"/>
              </a:rPr>
              <a:t>Packages</a:t>
            </a:r>
          </a:p>
        </p:txBody>
      </p:sp>
      <p:pic>
        <p:nvPicPr>
          <p:cNvPr id="9" name="Shape 455"/>
          <p:cNvPicPr preferRelativeResize="0"/>
          <p:nvPr/>
        </p:nvPicPr>
        <p:blipFill rotWithShape="1">
          <a:blip r:embed="rId4">
            <a:alphaModFix/>
          </a:blip>
          <a:srcRect/>
          <a:stretch/>
        </p:blipFill>
        <p:spPr>
          <a:xfrm>
            <a:off x="1502477" y="3440444"/>
            <a:ext cx="628335" cy="502221"/>
          </a:xfrm>
          <a:prstGeom prst="rect">
            <a:avLst/>
          </a:prstGeom>
          <a:noFill/>
          <a:ln>
            <a:noFill/>
          </a:ln>
        </p:spPr>
      </p:pic>
      <p:pic>
        <p:nvPicPr>
          <p:cNvPr id="10" name="Shape 456"/>
          <p:cNvPicPr preferRelativeResize="0"/>
          <p:nvPr/>
        </p:nvPicPr>
        <p:blipFill rotWithShape="1">
          <a:blip r:embed="rId5">
            <a:alphaModFix/>
          </a:blip>
          <a:srcRect/>
          <a:stretch/>
        </p:blipFill>
        <p:spPr>
          <a:xfrm>
            <a:off x="4120783" y="3699655"/>
            <a:ext cx="645393" cy="580797"/>
          </a:xfrm>
          <a:prstGeom prst="rect">
            <a:avLst/>
          </a:prstGeom>
          <a:noFill/>
          <a:ln>
            <a:noFill/>
          </a:ln>
        </p:spPr>
      </p:pic>
      <p:sp>
        <p:nvSpPr>
          <p:cNvPr id="11" name="Shape 457"/>
          <p:cNvSpPr/>
          <p:nvPr/>
        </p:nvSpPr>
        <p:spPr>
          <a:xfrm>
            <a:off x="3884274" y="3518950"/>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1000" b="0" i="0" u="none" strike="noStrike" cap="none">
                <a:solidFill>
                  <a:srgbClr val="F5F5F5"/>
                </a:solidFill>
                <a:latin typeface="Arial"/>
                <a:ea typeface="Arial"/>
                <a:cs typeface="Arial"/>
                <a:sym typeface="Arial"/>
              </a:rPr>
              <a:t>Blobs</a:t>
            </a:r>
          </a:p>
        </p:txBody>
      </p:sp>
      <p:pic>
        <p:nvPicPr>
          <p:cNvPr id="12" name="Shape 458"/>
          <p:cNvPicPr preferRelativeResize="0"/>
          <p:nvPr/>
        </p:nvPicPr>
        <p:blipFill rotWithShape="1">
          <a:blip r:embed="rId5">
            <a:alphaModFix/>
          </a:blip>
          <a:srcRect/>
          <a:stretch/>
        </p:blipFill>
        <p:spPr>
          <a:xfrm>
            <a:off x="4039112" y="3767387"/>
            <a:ext cx="645393" cy="580797"/>
          </a:xfrm>
          <a:prstGeom prst="rect">
            <a:avLst/>
          </a:prstGeom>
          <a:noFill/>
          <a:ln>
            <a:noFill/>
          </a:ln>
        </p:spPr>
      </p:pic>
      <p:pic>
        <p:nvPicPr>
          <p:cNvPr id="13" name="Shape 459"/>
          <p:cNvPicPr preferRelativeResize="0"/>
          <p:nvPr/>
        </p:nvPicPr>
        <p:blipFill rotWithShape="1">
          <a:blip r:embed="rId5">
            <a:alphaModFix/>
          </a:blip>
          <a:srcRect/>
          <a:stretch/>
        </p:blipFill>
        <p:spPr>
          <a:xfrm>
            <a:off x="3971380" y="3835121"/>
            <a:ext cx="645393" cy="580797"/>
          </a:xfrm>
          <a:prstGeom prst="rect">
            <a:avLst/>
          </a:prstGeom>
          <a:noFill/>
          <a:ln>
            <a:noFill/>
          </a:ln>
        </p:spPr>
      </p:pic>
      <p:grpSp>
        <p:nvGrpSpPr>
          <p:cNvPr id="14" name="Shape 460"/>
          <p:cNvGrpSpPr/>
          <p:nvPr/>
        </p:nvGrpSpPr>
        <p:grpSpPr>
          <a:xfrm>
            <a:off x="2375699" y="1084111"/>
            <a:ext cx="1868578" cy="1519248"/>
            <a:chOff x="0" y="0"/>
            <a:chExt cx="2004673" cy="1629900"/>
          </a:xfrm>
        </p:grpSpPr>
        <p:sp>
          <p:nvSpPr>
            <p:cNvPr id="15" name="Shape 461"/>
            <p:cNvSpPr/>
            <p:nvPr/>
          </p:nvSpPr>
          <p:spPr>
            <a:xfrm>
              <a:off x="47773" y="0"/>
              <a:ext cx="1956900" cy="1405200"/>
            </a:xfrm>
            <a:prstGeom prst="roundRect">
              <a:avLst>
                <a:gd name="adj" fmla="val 572"/>
              </a:avLst>
            </a:prstGeom>
            <a:gradFill>
              <a:gsLst>
                <a:gs pos="0">
                  <a:srgbClr val="29756E"/>
                </a:gs>
                <a:gs pos="100000">
                  <a:srgbClr val="66ADA7"/>
                </a:gs>
              </a:gsLst>
              <a:lin ang="5400012" scaled="0"/>
            </a:gradFill>
            <a:ln>
              <a:noFill/>
            </a:ln>
          </p:spPr>
          <p:txBody>
            <a:bodyPr lIns="50800" tIns="50800" rIns="50800" bIns="50800" anchor="ctr" anchorCtr="0">
              <a:noAutofit/>
            </a:bodyPr>
            <a:lstStyle/>
            <a:p>
              <a:pPr marL="0" marR="0" lvl="0" indent="0" algn="ctr"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grpSp>
          <p:nvGrpSpPr>
            <p:cNvPr id="16" name="Shape 462"/>
            <p:cNvGrpSpPr/>
            <p:nvPr/>
          </p:nvGrpSpPr>
          <p:grpSpPr>
            <a:xfrm>
              <a:off x="692005" y="581923"/>
              <a:ext cx="894600" cy="334200"/>
              <a:chOff x="-35922" y="-35922"/>
              <a:chExt cx="894600" cy="334200"/>
            </a:xfrm>
          </p:grpSpPr>
          <p:pic>
            <p:nvPicPr>
              <p:cNvPr id="21" name="Shape 463"/>
              <p:cNvPicPr preferRelativeResize="0"/>
              <p:nvPr/>
            </p:nvPicPr>
            <p:blipFill rotWithShape="1">
              <a:blip r:embed="rId6">
                <a:alphaModFix/>
              </a:blip>
              <a:srcRect/>
              <a:stretch/>
            </p:blipFill>
            <p:spPr>
              <a:xfrm>
                <a:off x="-35922" y="-35922"/>
                <a:ext cx="894600" cy="334200"/>
              </a:xfrm>
              <a:prstGeom prst="rect">
                <a:avLst/>
              </a:prstGeom>
              <a:noFill/>
              <a:ln>
                <a:noFill/>
              </a:ln>
            </p:spPr>
          </p:pic>
          <p:sp>
            <p:nvSpPr>
              <p:cNvPr id="22" name="Shape 464"/>
              <p:cNvSpPr/>
              <p:nvPr/>
            </p:nvSpPr>
            <p:spPr>
              <a:xfrm>
                <a:off x="15063" y="8293"/>
                <a:ext cx="792600" cy="231600"/>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900" b="0" i="0" u="none" strike="noStrike" cap="none">
                    <a:solidFill>
                      <a:srgbClr val="FFFFFF"/>
                    </a:solidFill>
                    <a:latin typeface="Arial"/>
                    <a:ea typeface="Arial"/>
                    <a:cs typeface="Arial"/>
                    <a:sym typeface="Arial"/>
                  </a:rPr>
                  <a:t>OS Process</a:t>
                </a:r>
              </a:p>
            </p:txBody>
          </p:sp>
        </p:grpSp>
        <p:grpSp>
          <p:nvGrpSpPr>
            <p:cNvPr id="17" name="Shape 465"/>
            <p:cNvGrpSpPr/>
            <p:nvPr/>
          </p:nvGrpSpPr>
          <p:grpSpPr>
            <a:xfrm>
              <a:off x="0" y="486177"/>
              <a:ext cx="1685563" cy="1143723"/>
              <a:chOff x="0" y="0"/>
              <a:chExt cx="1685563" cy="1143723"/>
            </a:xfrm>
          </p:grpSpPr>
          <p:sp>
            <p:nvSpPr>
              <p:cNvPr id="18" name="Shape 466"/>
              <p:cNvSpPr/>
              <p:nvPr/>
            </p:nvSpPr>
            <p:spPr>
              <a:xfrm>
                <a:off x="0" y="605224"/>
                <a:ext cx="1050599" cy="538499"/>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000" b="0" i="0" u="none" strike="noStrike" cap="none">
                    <a:solidFill>
                      <a:srgbClr val="FFFFFF"/>
                    </a:solidFill>
                    <a:latin typeface="Arial"/>
                    <a:ea typeface="Arial"/>
                    <a:cs typeface="Arial"/>
                    <a:sym typeface="Arial"/>
                  </a:rPr>
                  <a:t>Monit</a:t>
                </a:r>
              </a:p>
            </p:txBody>
          </p:sp>
          <p:sp>
            <p:nvSpPr>
              <p:cNvPr id="19" name="Shape 467"/>
              <p:cNvSpPr/>
              <p:nvPr/>
            </p:nvSpPr>
            <p:spPr>
              <a:xfrm>
                <a:off x="592964" y="0"/>
                <a:ext cx="1092599" cy="534600"/>
              </a:xfrm>
              <a:prstGeom prst="rect">
                <a:avLst/>
              </a:prstGeom>
              <a:noFill/>
              <a:ln w="25400" cap="flat" cmpd="sng">
                <a:solidFill>
                  <a:srgbClr val="FFFFFF"/>
                </a:solidFill>
                <a:prstDash val="dashDot"/>
                <a:miter/>
                <a:headEnd type="none" w="med" len="med"/>
                <a:tailEnd type="none" w="med" len="med"/>
              </a:ln>
            </p:spPr>
            <p:txBody>
              <a:bodyPr lIns="0" tIns="0" rIns="0" bIns="0" anchor="ctr"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pic>
            <p:nvPicPr>
              <p:cNvPr id="20" name="Shape 468"/>
              <p:cNvPicPr preferRelativeResize="0"/>
              <p:nvPr/>
            </p:nvPicPr>
            <p:blipFill rotWithShape="1">
              <a:blip r:embed="rId7">
                <a:alphaModFix/>
              </a:blip>
              <a:srcRect/>
              <a:stretch/>
            </p:blipFill>
            <p:spPr>
              <a:xfrm>
                <a:off x="429979" y="439472"/>
                <a:ext cx="241498" cy="228900"/>
              </a:xfrm>
              <a:prstGeom prst="rect">
                <a:avLst/>
              </a:prstGeom>
              <a:noFill/>
              <a:ln>
                <a:noFill/>
              </a:ln>
            </p:spPr>
          </p:pic>
        </p:grpSp>
      </p:grpSp>
      <p:grpSp>
        <p:nvGrpSpPr>
          <p:cNvPr id="23" name="Shape 469"/>
          <p:cNvGrpSpPr/>
          <p:nvPr/>
        </p:nvGrpSpPr>
        <p:grpSpPr>
          <a:xfrm>
            <a:off x="2238946" y="1181102"/>
            <a:ext cx="1868578" cy="1519248"/>
            <a:chOff x="0" y="0"/>
            <a:chExt cx="2004673" cy="1629900"/>
          </a:xfrm>
        </p:grpSpPr>
        <p:sp>
          <p:nvSpPr>
            <p:cNvPr id="24" name="Shape 470"/>
            <p:cNvSpPr/>
            <p:nvPr/>
          </p:nvSpPr>
          <p:spPr>
            <a:xfrm>
              <a:off x="47773" y="0"/>
              <a:ext cx="1956900" cy="1405200"/>
            </a:xfrm>
            <a:prstGeom prst="roundRect">
              <a:avLst>
                <a:gd name="adj" fmla="val 572"/>
              </a:avLst>
            </a:prstGeom>
            <a:gradFill>
              <a:gsLst>
                <a:gs pos="0">
                  <a:srgbClr val="29756E"/>
                </a:gs>
                <a:gs pos="100000">
                  <a:srgbClr val="66ADA7"/>
                </a:gs>
              </a:gsLst>
              <a:lin ang="5400012" scaled="0"/>
            </a:gradFill>
            <a:ln>
              <a:noFill/>
            </a:ln>
          </p:spPr>
          <p:txBody>
            <a:bodyPr lIns="50800" tIns="50800" rIns="50800" bIns="50800" anchor="ctr" anchorCtr="0">
              <a:noAutofit/>
            </a:bodyPr>
            <a:lstStyle/>
            <a:p>
              <a:pPr marL="0" marR="0" lvl="0" indent="0" algn="ctr"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grpSp>
          <p:nvGrpSpPr>
            <p:cNvPr id="25" name="Shape 471"/>
            <p:cNvGrpSpPr/>
            <p:nvPr/>
          </p:nvGrpSpPr>
          <p:grpSpPr>
            <a:xfrm>
              <a:off x="692005" y="581923"/>
              <a:ext cx="894600" cy="334200"/>
              <a:chOff x="-35922" y="-35922"/>
              <a:chExt cx="894600" cy="334200"/>
            </a:xfrm>
          </p:grpSpPr>
          <p:pic>
            <p:nvPicPr>
              <p:cNvPr id="30" name="Shape 472"/>
              <p:cNvPicPr preferRelativeResize="0"/>
              <p:nvPr/>
            </p:nvPicPr>
            <p:blipFill rotWithShape="1">
              <a:blip r:embed="rId6">
                <a:alphaModFix/>
              </a:blip>
              <a:srcRect/>
              <a:stretch/>
            </p:blipFill>
            <p:spPr>
              <a:xfrm>
                <a:off x="-35922" y="-35922"/>
                <a:ext cx="894600" cy="334200"/>
              </a:xfrm>
              <a:prstGeom prst="rect">
                <a:avLst/>
              </a:prstGeom>
              <a:noFill/>
              <a:ln>
                <a:noFill/>
              </a:ln>
            </p:spPr>
          </p:pic>
          <p:sp>
            <p:nvSpPr>
              <p:cNvPr id="31" name="Shape 473"/>
              <p:cNvSpPr/>
              <p:nvPr/>
            </p:nvSpPr>
            <p:spPr>
              <a:xfrm>
                <a:off x="15063" y="8293"/>
                <a:ext cx="792600" cy="231600"/>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900" b="0" i="0" u="none" strike="noStrike" cap="none">
                    <a:solidFill>
                      <a:srgbClr val="FFFFFF"/>
                    </a:solidFill>
                    <a:latin typeface="Arial"/>
                    <a:ea typeface="Arial"/>
                    <a:cs typeface="Arial"/>
                    <a:sym typeface="Arial"/>
                  </a:rPr>
                  <a:t>OS Process</a:t>
                </a:r>
              </a:p>
            </p:txBody>
          </p:sp>
        </p:grpSp>
        <p:grpSp>
          <p:nvGrpSpPr>
            <p:cNvPr id="26" name="Shape 474"/>
            <p:cNvGrpSpPr/>
            <p:nvPr/>
          </p:nvGrpSpPr>
          <p:grpSpPr>
            <a:xfrm>
              <a:off x="0" y="486177"/>
              <a:ext cx="1685563" cy="1143723"/>
              <a:chOff x="0" y="0"/>
              <a:chExt cx="1685563" cy="1143723"/>
            </a:xfrm>
          </p:grpSpPr>
          <p:sp>
            <p:nvSpPr>
              <p:cNvPr id="27" name="Shape 475"/>
              <p:cNvSpPr/>
              <p:nvPr/>
            </p:nvSpPr>
            <p:spPr>
              <a:xfrm>
                <a:off x="0" y="605224"/>
                <a:ext cx="1050599" cy="538499"/>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000" b="0" i="0" u="none" strike="noStrike" cap="none">
                    <a:solidFill>
                      <a:srgbClr val="FFFFFF"/>
                    </a:solidFill>
                    <a:latin typeface="Arial"/>
                    <a:ea typeface="Arial"/>
                    <a:cs typeface="Arial"/>
                    <a:sym typeface="Arial"/>
                  </a:rPr>
                  <a:t>Monit</a:t>
                </a:r>
              </a:p>
            </p:txBody>
          </p:sp>
          <p:sp>
            <p:nvSpPr>
              <p:cNvPr id="28" name="Shape 476"/>
              <p:cNvSpPr/>
              <p:nvPr/>
            </p:nvSpPr>
            <p:spPr>
              <a:xfrm>
                <a:off x="592964" y="0"/>
                <a:ext cx="1092599" cy="534600"/>
              </a:xfrm>
              <a:prstGeom prst="rect">
                <a:avLst/>
              </a:prstGeom>
              <a:noFill/>
              <a:ln w="25400" cap="flat" cmpd="sng">
                <a:solidFill>
                  <a:srgbClr val="FFFFFF"/>
                </a:solidFill>
                <a:prstDash val="dashDot"/>
                <a:miter/>
                <a:headEnd type="none" w="med" len="med"/>
                <a:tailEnd type="none" w="med" len="med"/>
              </a:ln>
            </p:spPr>
            <p:txBody>
              <a:bodyPr lIns="0" tIns="0" rIns="0" bIns="0" anchor="ctr"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pic>
            <p:nvPicPr>
              <p:cNvPr id="29" name="Shape 477"/>
              <p:cNvPicPr preferRelativeResize="0"/>
              <p:nvPr/>
            </p:nvPicPr>
            <p:blipFill rotWithShape="1">
              <a:blip r:embed="rId7">
                <a:alphaModFix/>
              </a:blip>
              <a:srcRect/>
              <a:stretch/>
            </p:blipFill>
            <p:spPr>
              <a:xfrm>
                <a:off x="429979" y="439472"/>
                <a:ext cx="241498" cy="228900"/>
              </a:xfrm>
              <a:prstGeom prst="rect">
                <a:avLst/>
              </a:prstGeom>
              <a:noFill/>
              <a:ln>
                <a:noFill/>
              </a:ln>
            </p:spPr>
          </p:pic>
        </p:grpSp>
      </p:grpSp>
      <p:pic>
        <p:nvPicPr>
          <p:cNvPr id="32" name="Shape 478"/>
          <p:cNvPicPr preferRelativeResize="0"/>
          <p:nvPr/>
        </p:nvPicPr>
        <p:blipFill rotWithShape="1">
          <a:blip r:embed="rId4">
            <a:alphaModFix/>
          </a:blip>
          <a:srcRect/>
          <a:stretch/>
        </p:blipFill>
        <p:spPr>
          <a:xfrm>
            <a:off x="2052810" y="3440444"/>
            <a:ext cx="628335" cy="502221"/>
          </a:xfrm>
          <a:prstGeom prst="rect">
            <a:avLst/>
          </a:prstGeom>
          <a:noFill/>
          <a:ln>
            <a:noFill/>
          </a:ln>
        </p:spPr>
      </p:pic>
      <p:pic>
        <p:nvPicPr>
          <p:cNvPr id="33" name="Shape 479"/>
          <p:cNvPicPr preferRelativeResize="0"/>
          <p:nvPr/>
        </p:nvPicPr>
        <p:blipFill rotWithShape="1">
          <a:blip r:embed="rId4">
            <a:alphaModFix/>
          </a:blip>
          <a:srcRect/>
          <a:stretch/>
        </p:blipFill>
        <p:spPr>
          <a:xfrm>
            <a:off x="1769177" y="3563209"/>
            <a:ext cx="628335" cy="502221"/>
          </a:xfrm>
          <a:prstGeom prst="rect">
            <a:avLst/>
          </a:prstGeom>
          <a:noFill/>
          <a:ln>
            <a:noFill/>
          </a:ln>
        </p:spPr>
      </p:pic>
      <p:sp>
        <p:nvSpPr>
          <p:cNvPr id="34" name="Shape 480"/>
          <p:cNvSpPr/>
          <p:nvPr/>
        </p:nvSpPr>
        <p:spPr>
          <a:xfrm>
            <a:off x="2502953" y="2699194"/>
            <a:ext cx="310111" cy="393721"/>
          </a:xfrm>
          <a:custGeom>
            <a:avLst/>
            <a:gdLst/>
            <a:ahLst/>
            <a:cxnLst/>
            <a:rect l="0" t="0" r="0" b="0"/>
            <a:pathLst>
              <a:path w="120000" h="120000" extrusionOk="0">
                <a:moveTo>
                  <a:pt x="120000" y="0"/>
                </a:moveTo>
                <a:cubicBezTo>
                  <a:pt x="94205" y="47627"/>
                  <a:pt x="54205" y="87627"/>
                  <a:pt x="0" y="120000"/>
                </a:cubicBezTo>
              </a:path>
            </a:pathLst>
          </a:custGeom>
          <a:noFill/>
          <a:ln w="25400" cap="flat" cmpd="sng">
            <a:solidFill>
              <a:srgbClr val="29756E"/>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35" name="Shape 481"/>
          <p:cNvSpPr/>
          <p:nvPr/>
        </p:nvSpPr>
        <p:spPr>
          <a:xfrm>
            <a:off x="1890129" y="2767952"/>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Depends</a:t>
            </a:r>
          </a:p>
        </p:txBody>
      </p:sp>
      <p:sp>
        <p:nvSpPr>
          <p:cNvPr id="36" name="Shape 482"/>
          <p:cNvSpPr/>
          <p:nvPr/>
        </p:nvSpPr>
        <p:spPr>
          <a:xfrm>
            <a:off x="1826236" y="3977282"/>
            <a:ext cx="528226" cy="363802"/>
          </a:xfrm>
          <a:custGeom>
            <a:avLst/>
            <a:gdLst/>
            <a:ahLst/>
            <a:cxnLst/>
            <a:rect l="0" t="0" r="0" b="0"/>
            <a:pathLst>
              <a:path w="120000" h="120000" extrusionOk="0">
                <a:moveTo>
                  <a:pt x="120000" y="17390"/>
                </a:moveTo>
                <a:cubicBezTo>
                  <a:pt x="53605" y="159773"/>
                  <a:pt x="13605" y="153973"/>
                  <a:pt x="0" y="0"/>
                </a:cubicBezTo>
              </a:path>
            </a:pathLst>
          </a:custGeom>
          <a:noFill/>
          <a:ln w="25400" cap="flat" cmpd="sng">
            <a:solidFill>
              <a:srgbClr val="29756E"/>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37" name="Shape 483"/>
          <p:cNvSpPr/>
          <p:nvPr/>
        </p:nvSpPr>
        <p:spPr>
          <a:xfrm>
            <a:off x="2620126" y="3321532"/>
            <a:ext cx="1546650" cy="614632"/>
          </a:xfrm>
          <a:custGeom>
            <a:avLst/>
            <a:gdLst/>
            <a:ahLst/>
            <a:cxnLst/>
            <a:rect l="0" t="0" r="0" b="0"/>
            <a:pathLst>
              <a:path w="120000" h="120000" extrusionOk="0">
                <a:moveTo>
                  <a:pt x="0" y="0"/>
                </a:moveTo>
                <a:cubicBezTo>
                  <a:pt x="45705" y="6422"/>
                  <a:pt x="85705" y="46422"/>
                  <a:pt x="120000" y="120000"/>
                </a:cubicBezTo>
              </a:path>
            </a:pathLst>
          </a:custGeom>
          <a:noFill/>
          <a:ln w="25400" cap="flat" cmpd="sng">
            <a:solidFill>
              <a:srgbClr val="29756E"/>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38" name="Shape 484"/>
          <p:cNvSpPr/>
          <p:nvPr/>
        </p:nvSpPr>
        <p:spPr>
          <a:xfrm>
            <a:off x="2659730" y="3563227"/>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Depends</a:t>
            </a:r>
          </a:p>
        </p:txBody>
      </p:sp>
      <p:sp>
        <p:nvSpPr>
          <p:cNvPr id="39" name="Shape 485"/>
          <p:cNvSpPr/>
          <p:nvPr/>
        </p:nvSpPr>
        <p:spPr>
          <a:xfrm>
            <a:off x="1513529" y="4334484"/>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Depends</a:t>
            </a:r>
          </a:p>
        </p:txBody>
      </p:sp>
      <p:sp>
        <p:nvSpPr>
          <p:cNvPr id="40" name="Shape 486"/>
          <p:cNvSpPr/>
          <p:nvPr/>
        </p:nvSpPr>
        <p:spPr>
          <a:xfrm>
            <a:off x="937851" y="3112176"/>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Packaging</a:t>
            </a:r>
          </a:p>
        </p:txBody>
      </p:sp>
      <p:sp>
        <p:nvSpPr>
          <p:cNvPr id="41" name="Shape 487"/>
          <p:cNvSpPr/>
          <p:nvPr/>
        </p:nvSpPr>
        <p:spPr>
          <a:xfrm>
            <a:off x="1044513" y="3277276"/>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Pre-Packaging</a:t>
            </a:r>
          </a:p>
        </p:txBody>
      </p:sp>
      <p:sp>
        <p:nvSpPr>
          <p:cNvPr id="42" name="Shape 488"/>
          <p:cNvSpPr/>
          <p:nvPr/>
        </p:nvSpPr>
        <p:spPr>
          <a:xfrm>
            <a:off x="767337" y="2819642"/>
            <a:ext cx="979274" cy="213081"/>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Scripts:</a:t>
            </a:r>
          </a:p>
        </p:txBody>
      </p:sp>
      <p:grpSp>
        <p:nvGrpSpPr>
          <p:cNvPr id="43" name="Shape 489"/>
          <p:cNvGrpSpPr/>
          <p:nvPr/>
        </p:nvGrpSpPr>
        <p:grpSpPr>
          <a:xfrm>
            <a:off x="5154828" y="2783087"/>
            <a:ext cx="665807" cy="859050"/>
            <a:chOff x="0" y="0"/>
            <a:chExt cx="714300" cy="921618"/>
          </a:xfrm>
        </p:grpSpPr>
        <p:sp>
          <p:nvSpPr>
            <p:cNvPr id="44" name="Shape 490"/>
            <p:cNvSpPr/>
            <p:nvPr/>
          </p:nvSpPr>
          <p:spPr>
            <a:xfrm>
              <a:off x="19385" y="0"/>
              <a:ext cx="674100" cy="36630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1300" b="0" i="0" u="none" strike="noStrike" cap="none">
                  <a:solidFill>
                    <a:srgbClr val="F5F5F5"/>
                  </a:solidFill>
                  <a:latin typeface="Arial"/>
                  <a:ea typeface="Arial"/>
                  <a:cs typeface="Arial"/>
                  <a:sym typeface="Arial"/>
                </a:rPr>
                <a:t>src</a:t>
              </a:r>
            </a:p>
          </p:txBody>
        </p:sp>
        <p:pic>
          <p:nvPicPr>
            <p:cNvPr id="45" name="Shape 491"/>
            <p:cNvPicPr preferRelativeResize="0"/>
            <p:nvPr/>
          </p:nvPicPr>
          <p:blipFill rotWithShape="1">
            <a:blip r:embed="rId8">
              <a:alphaModFix/>
            </a:blip>
            <a:srcRect/>
            <a:stretch/>
          </p:blipFill>
          <p:spPr>
            <a:xfrm>
              <a:off x="0" y="207317"/>
              <a:ext cx="714300" cy="714300"/>
            </a:xfrm>
            <a:prstGeom prst="rect">
              <a:avLst/>
            </a:prstGeom>
            <a:noFill/>
            <a:ln>
              <a:noFill/>
            </a:ln>
          </p:spPr>
        </p:pic>
      </p:grpSp>
      <p:grpSp>
        <p:nvGrpSpPr>
          <p:cNvPr id="46" name="Shape 492"/>
          <p:cNvGrpSpPr/>
          <p:nvPr/>
        </p:nvGrpSpPr>
        <p:grpSpPr>
          <a:xfrm>
            <a:off x="1997849" y="1279381"/>
            <a:ext cx="1965741" cy="1519248"/>
            <a:chOff x="-104240" y="0"/>
            <a:chExt cx="2108913" cy="1629900"/>
          </a:xfrm>
        </p:grpSpPr>
        <p:sp>
          <p:nvSpPr>
            <p:cNvPr id="47" name="Shape 493"/>
            <p:cNvSpPr/>
            <p:nvPr/>
          </p:nvSpPr>
          <p:spPr>
            <a:xfrm>
              <a:off x="47773" y="0"/>
              <a:ext cx="1956900" cy="1405200"/>
            </a:xfrm>
            <a:prstGeom prst="roundRect">
              <a:avLst>
                <a:gd name="adj" fmla="val 572"/>
              </a:avLst>
            </a:prstGeom>
            <a:gradFill>
              <a:gsLst>
                <a:gs pos="0">
                  <a:srgbClr val="29756E"/>
                </a:gs>
                <a:gs pos="100000">
                  <a:srgbClr val="66ADA7"/>
                </a:gs>
              </a:gsLst>
              <a:lin ang="5400012" scaled="0"/>
            </a:gradFill>
            <a:ln>
              <a:noFill/>
            </a:ln>
          </p:spPr>
          <p:txBody>
            <a:bodyPr lIns="50800" tIns="50800" rIns="50800" bIns="50800" anchor="ctr" anchorCtr="0">
              <a:noAutofit/>
            </a:bodyPr>
            <a:lstStyle/>
            <a:p>
              <a:pPr marL="0" marR="0" lvl="0" indent="0" algn="ctr"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48" name="Shape 494"/>
            <p:cNvSpPr/>
            <p:nvPr/>
          </p:nvSpPr>
          <p:spPr>
            <a:xfrm>
              <a:off x="-104240" y="78439"/>
              <a:ext cx="1050599" cy="538499"/>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300" b="0" i="0" u="none" strike="noStrike" cap="none">
                  <a:solidFill>
                    <a:srgbClr val="FFFFFF"/>
                  </a:solidFill>
                  <a:latin typeface="Arial"/>
                  <a:ea typeface="Arial"/>
                  <a:cs typeface="Arial"/>
                  <a:sym typeface="Arial"/>
                </a:rPr>
                <a:t>Job</a:t>
              </a:r>
            </a:p>
          </p:txBody>
        </p:sp>
        <p:grpSp>
          <p:nvGrpSpPr>
            <p:cNvPr id="49" name="Shape 495"/>
            <p:cNvGrpSpPr/>
            <p:nvPr/>
          </p:nvGrpSpPr>
          <p:grpSpPr>
            <a:xfrm>
              <a:off x="692005" y="581923"/>
              <a:ext cx="894600" cy="334200"/>
              <a:chOff x="-35922" y="-35922"/>
              <a:chExt cx="894600" cy="334200"/>
            </a:xfrm>
          </p:grpSpPr>
          <p:pic>
            <p:nvPicPr>
              <p:cNvPr id="54" name="Shape 496"/>
              <p:cNvPicPr preferRelativeResize="0"/>
              <p:nvPr/>
            </p:nvPicPr>
            <p:blipFill rotWithShape="1">
              <a:blip r:embed="rId6">
                <a:alphaModFix/>
              </a:blip>
              <a:srcRect/>
              <a:stretch/>
            </p:blipFill>
            <p:spPr>
              <a:xfrm>
                <a:off x="-35922" y="-35922"/>
                <a:ext cx="894600" cy="334200"/>
              </a:xfrm>
              <a:prstGeom prst="rect">
                <a:avLst/>
              </a:prstGeom>
              <a:noFill/>
              <a:ln>
                <a:noFill/>
              </a:ln>
            </p:spPr>
          </p:pic>
          <p:sp>
            <p:nvSpPr>
              <p:cNvPr id="55" name="Shape 497"/>
              <p:cNvSpPr/>
              <p:nvPr/>
            </p:nvSpPr>
            <p:spPr>
              <a:xfrm>
                <a:off x="15063" y="8293"/>
                <a:ext cx="792600" cy="231600"/>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900" b="0" i="0" u="none" strike="noStrike" cap="none">
                    <a:solidFill>
                      <a:srgbClr val="FFFFFF"/>
                    </a:solidFill>
                    <a:latin typeface="Arial"/>
                    <a:ea typeface="Arial"/>
                    <a:cs typeface="Arial"/>
                    <a:sym typeface="Arial"/>
                  </a:rPr>
                  <a:t>OS Process</a:t>
                </a:r>
              </a:p>
            </p:txBody>
          </p:sp>
        </p:grpSp>
        <p:grpSp>
          <p:nvGrpSpPr>
            <p:cNvPr id="50" name="Shape 498"/>
            <p:cNvGrpSpPr/>
            <p:nvPr/>
          </p:nvGrpSpPr>
          <p:grpSpPr>
            <a:xfrm>
              <a:off x="0" y="486177"/>
              <a:ext cx="1685563" cy="1143723"/>
              <a:chOff x="0" y="0"/>
              <a:chExt cx="1685563" cy="1143723"/>
            </a:xfrm>
          </p:grpSpPr>
          <p:sp>
            <p:nvSpPr>
              <p:cNvPr id="51" name="Shape 499"/>
              <p:cNvSpPr/>
              <p:nvPr/>
            </p:nvSpPr>
            <p:spPr>
              <a:xfrm>
                <a:off x="0" y="605224"/>
                <a:ext cx="1050599" cy="538499"/>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100" b="0" i="0" u="none" strike="noStrike" cap="none">
                    <a:solidFill>
                      <a:srgbClr val="FFFFFF"/>
                    </a:solidFill>
                    <a:latin typeface="Arial"/>
                    <a:ea typeface="Arial"/>
                    <a:cs typeface="Arial"/>
                    <a:sym typeface="Arial"/>
                  </a:rPr>
                  <a:t>Monit</a:t>
                </a:r>
              </a:p>
            </p:txBody>
          </p:sp>
          <p:sp>
            <p:nvSpPr>
              <p:cNvPr id="52" name="Shape 500"/>
              <p:cNvSpPr/>
              <p:nvPr/>
            </p:nvSpPr>
            <p:spPr>
              <a:xfrm>
                <a:off x="592964" y="0"/>
                <a:ext cx="1092599" cy="534600"/>
              </a:xfrm>
              <a:prstGeom prst="rect">
                <a:avLst/>
              </a:prstGeom>
              <a:noFill/>
              <a:ln w="25400" cap="flat" cmpd="sng">
                <a:solidFill>
                  <a:srgbClr val="FFFFFF"/>
                </a:solidFill>
                <a:prstDash val="dashDot"/>
                <a:miter/>
                <a:headEnd type="none" w="med" len="med"/>
                <a:tailEnd type="none" w="med" len="med"/>
              </a:ln>
            </p:spPr>
            <p:txBody>
              <a:bodyPr lIns="0" tIns="0" rIns="0" bIns="0" anchor="ctr"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pic>
            <p:nvPicPr>
              <p:cNvPr id="53" name="Shape 501"/>
              <p:cNvPicPr preferRelativeResize="0"/>
              <p:nvPr/>
            </p:nvPicPr>
            <p:blipFill rotWithShape="1">
              <a:blip r:embed="rId7">
                <a:alphaModFix/>
              </a:blip>
              <a:srcRect/>
              <a:stretch/>
            </p:blipFill>
            <p:spPr>
              <a:xfrm>
                <a:off x="429979" y="439472"/>
                <a:ext cx="241498" cy="228900"/>
              </a:xfrm>
              <a:prstGeom prst="rect">
                <a:avLst/>
              </a:prstGeom>
              <a:noFill/>
              <a:ln>
                <a:noFill/>
              </a:ln>
            </p:spPr>
          </p:pic>
        </p:grpSp>
      </p:grpSp>
      <p:sp>
        <p:nvSpPr>
          <p:cNvPr id="56" name="Shape 507"/>
          <p:cNvSpPr/>
          <p:nvPr/>
        </p:nvSpPr>
        <p:spPr>
          <a:xfrm>
            <a:off x="6101493" y="864802"/>
            <a:ext cx="1368524" cy="359608"/>
          </a:xfrm>
          <a:prstGeom prst="rect">
            <a:avLst/>
          </a:prstGeom>
          <a:noFill/>
          <a:ln>
            <a:noFill/>
          </a:ln>
        </p:spPr>
        <p:txBody>
          <a:bodyPr lIns="0" tIns="0" rIns="0" bIns="0" anchor="t" anchorCtr="0">
            <a:noAutofit/>
          </a:bodyPr>
          <a:lstStyle/>
          <a:p>
            <a:pPr marL="0" marR="0" lvl="0" indent="0" algn="r" rtl="0">
              <a:spcBef>
                <a:spcPts val="0"/>
              </a:spcBef>
              <a:buClr>
                <a:srgbClr val="29756E"/>
              </a:buClr>
              <a:buSzPct val="25000"/>
              <a:buFont typeface="Arial"/>
              <a:buNone/>
            </a:pPr>
            <a:r>
              <a:rPr lang="en-US" sz="1600" b="0" i="0" u="none" strike="noStrike" cap="none">
                <a:solidFill>
                  <a:srgbClr val="29756E"/>
                </a:solidFill>
                <a:latin typeface="Arial"/>
                <a:ea typeface="Arial"/>
                <a:cs typeface="Arial"/>
                <a:sym typeface="Arial"/>
              </a:rPr>
              <a:t>Release</a:t>
            </a:r>
          </a:p>
        </p:txBody>
      </p:sp>
      <p:sp>
        <p:nvSpPr>
          <p:cNvPr id="57" name="Shape 508"/>
          <p:cNvSpPr/>
          <p:nvPr/>
        </p:nvSpPr>
        <p:spPr>
          <a:xfrm>
            <a:off x="4220930" y="1706943"/>
            <a:ext cx="1557835" cy="108498"/>
          </a:xfrm>
          <a:custGeom>
            <a:avLst/>
            <a:gdLst/>
            <a:ahLst/>
            <a:cxnLst/>
            <a:rect l="0" t="0" r="0" b="0"/>
            <a:pathLst>
              <a:path w="120000" h="120000" extrusionOk="0">
                <a:moveTo>
                  <a:pt x="0" y="120000"/>
                </a:moveTo>
                <a:cubicBezTo>
                  <a:pt x="40000" y="80000"/>
                  <a:pt x="80000" y="40000"/>
                  <a:pt x="120000" y="0"/>
                </a:cubicBezTo>
              </a:path>
            </a:pathLst>
          </a:custGeom>
          <a:noFill/>
          <a:ln w="12700" cap="flat" cmpd="sng">
            <a:solidFill>
              <a:srgbClr val="99C9C5"/>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grpSp>
        <p:nvGrpSpPr>
          <p:cNvPr id="58" name="Shape 509"/>
          <p:cNvGrpSpPr/>
          <p:nvPr/>
        </p:nvGrpSpPr>
        <p:grpSpPr>
          <a:xfrm>
            <a:off x="5946639" y="1344410"/>
            <a:ext cx="1343654" cy="1087755"/>
            <a:chOff x="0" y="0"/>
            <a:chExt cx="1441517" cy="1166980"/>
          </a:xfrm>
        </p:grpSpPr>
        <p:sp>
          <p:nvSpPr>
            <p:cNvPr id="59" name="Shape 510"/>
            <p:cNvSpPr/>
            <p:nvPr/>
          </p:nvSpPr>
          <p:spPr>
            <a:xfrm>
              <a:off x="0" y="0"/>
              <a:ext cx="1250700" cy="1002599"/>
            </a:xfrm>
            <a:prstGeom prst="roundRect">
              <a:avLst>
                <a:gd name="adj" fmla="val 802"/>
              </a:avLst>
            </a:prstGeom>
            <a:gradFill>
              <a:gsLst>
                <a:gs pos="0">
                  <a:srgbClr val="29756E"/>
                </a:gs>
                <a:gs pos="100000">
                  <a:srgbClr val="66ADA7"/>
                </a:gs>
              </a:gsLst>
              <a:lin ang="5400012" scaled="0"/>
            </a:gradFill>
            <a:ln>
              <a:noFill/>
            </a:ln>
          </p:spPr>
          <p:txBody>
            <a:bodyPr lIns="50800" tIns="50800" rIns="50800" bIns="50800" anchor="ctr" anchorCtr="0">
              <a:noAutofit/>
            </a:bodyPr>
            <a:lstStyle/>
            <a:p>
              <a:pPr marL="0" marR="0" lvl="0" indent="0" algn="ctr"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60" name="Shape 511"/>
            <p:cNvSpPr/>
            <p:nvPr/>
          </p:nvSpPr>
          <p:spPr>
            <a:xfrm>
              <a:off x="100160" y="55784"/>
              <a:ext cx="1050599" cy="538499"/>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200" b="0" i="0" u="none" strike="noStrike" cap="none" dirty="0">
                  <a:solidFill>
                    <a:srgbClr val="FFFFFF"/>
                  </a:solidFill>
                  <a:latin typeface="Arial"/>
                  <a:ea typeface="Arial"/>
                  <a:cs typeface="Arial"/>
                  <a:sym typeface="Arial"/>
                </a:rPr>
                <a:t>Stemcell</a:t>
              </a:r>
            </a:p>
          </p:txBody>
        </p:sp>
        <p:sp>
          <p:nvSpPr>
            <p:cNvPr id="61" name="Shape 512"/>
            <p:cNvSpPr/>
            <p:nvPr/>
          </p:nvSpPr>
          <p:spPr>
            <a:xfrm>
              <a:off x="390917" y="628481"/>
              <a:ext cx="1050599" cy="538499"/>
            </a:xfrm>
            <a:prstGeom prst="rect">
              <a:avLst/>
            </a:prstGeom>
            <a:noFill/>
            <a:ln>
              <a:noFill/>
            </a:ln>
          </p:spPr>
          <p:txBody>
            <a:bodyPr lIns="0" tIns="0" rIns="0" bIns="0" anchor="t" anchorCtr="0">
              <a:noAutofit/>
            </a:bodyPr>
            <a:lstStyle/>
            <a:p>
              <a:pPr marL="0" marR="0" lvl="0" indent="0" algn="ctr" rtl="0">
                <a:spcBef>
                  <a:spcPts val="0"/>
                </a:spcBef>
                <a:buClr>
                  <a:srgbClr val="DDDDDD"/>
                </a:buClr>
                <a:buSzPct val="25000"/>
                <a:buFont typeface="Arial"/>
                <a:buNone/>
              </a:pPr>
              <a:r>
                <a:rPr lang="en-US" sz="1000" b="0" i="0" u="none" strike="noStrike" cap="none">
                  <a:solidFill>
                    <a:srgbClr val="DDDDDD"/>
                  </a:solidFill>
                  <a:latin typeface="Arial"/>
                  <a:ea typeface="Arial"/>
                  <a:cs typeface="Arial"/>
                  <a:sym typeface="Arial"/>
                </a:rPr>
                <a:t>Agent</a:t>
              </a:r>
            </a:p>
          </p:txBody>
        </p:sp>
      </p:grpSp>
      <p:sp>
        <p:nvSpPr>
          <p:cNvPr id="62" name="Shape 513"/>
          <p:cNvSpPr/>
          <p:nvPr/>
        </p:nvSpPr>
        <p:spPr>
          <a:xfrm>
            <a:off x="4604660" y="1847443"/>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Instantiated in runtime based on </a:t>
            </a:r>
          </a:p>
        </p:txBody>
      </p:sp>
      <p:sp>
        <p:nvSpPr>
          <p:cNvPr id="63" name="Shape 514"/>
          <p:cNvSpPr/>
          <p:nvPr/>
        </p:nvSpPr>
        <p:spPr>
          <a:xfrm>
            <a:off x="2840365" y="1575528"/>
            <a:ext cx="979274" cy="501940"/>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900" b="0" i="0" u="none" strike="noStrike" cap="none">
                <a:solidFill>
                  <a:srgbClr val="FFFFFF"/>
                </a:solidFill>
                <a:latin typeface="Arial"/>
                <a:ea typeface="Arial"/>
                <a:cs typeface="Arial"/>
                <a:sym typeface="Arial"/>
              </a:rPr>
              <a:t>Monit script</a:t>
            </a:r>
          </a:p>
        </p:txBody>
      </p:sp>
      <p:sp>
        <p:nvSpPr>
          <p:cNvPr id="64" name="Shape 516"/>
          <p:cNvSpPr/>
          <p:nvPr/>
        </p:nvSpPr>
        <p:spPr>
          <a:xfrm>
            <a:off x="2705856" y="2990438"/>
            <a:ext cx="2723906" cy="181761"/>
          </a:xfrm>
          <a:custGeom>
            <a:avLst/>
            <a:gdLst/>
            <a:ahLst/>
            <a:cxnLst/>
            <a:rect l="0" t="0" r="0" b="0"/>
            <a:pathLst>
              <a:path w="120000" h="120000" extrusionOk="0">
                <a:moveTo>
                  <a:pt x="0" y="119385"/>
                </a:moveTo>
                <a:cubicBezTo>
                  <a:pt x="40516" y="-40000"/>
                  <a:pt x="80516" y="-39792"/>
                  <a:pt x="120000" y="120000"/>
                </a:cubicBezTo>
              </a:path>
            </a:pathLst>
          </a:custGeom>
          <a:noFill/>
          <a:ln w="25400" cap="flat" cmpd="sng">
            <a:solidFill>
              <a:srgbClr val="29756E"/>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65" name="Shape 517"/>
          <p:cNvSpPr/>
          <p:nvPr/>
        </p:nvSpPr>
        <p:spPr>
          <a:xfrm>
            <a:off x="3774246" y="3009961"/>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Depends</a:t>
            </a:r>
          </a:p>
        </p:txBody>
      </p:sp>
    </p:spTree>
    <p:extLst>
      <p:ext uri="{BB962C8B-B14F-4D97-AF65-F5344CB8AC3E}">
        <p14:creationId xmlns:p14="http://schemas.microsoft.com/office/powerpoint/2010/main" val="4232702565"/>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252350" cy="1791724"/>
          </a:xfrm>
          <a:prstGeom prst="rect">
            <a:avLst/>
          </a:prstGeom>
          <a:noFill/>
          <a:ln>
            <a:noFill/>
          </a:ln>
        </p:spPr>
        <p:txBody>
          <a:bodyPr lIns="91425" tIns="45700" rIns="91425" bIns="45700" anchor="t" anchorCtr="0">
            <a:noAutofit/>
          </a:bodyPr>
          <a:lstStyle/>
          <a:p>
            <a:pPr lvl="0">
              <a:buClr>
                <a:schemeClr val="lt1"/>
              </a:buClr>
              <a:buSzPct val="25000"/>
            </a:pPr>
            <a:r>
              <a:rPr lang="en-US" sz="4000" dirty="0" smtClean="0">
                <a:solidFill>
                  <a:schemeClr val="lt1"/>
                </a:solidFill>
                <a:latin typeface="Roboto"/>
                <a:ea typeface="Roboto"/>
                <a:cs typeface="Roboto"/>
                <a:sym typeface="Roboto"/>
              </a:rPr>
              <a:t>Lab 3</a:t>
            </a:r>
            <a:r>
              <a:rPr lang="en-US" sz="4000" dirty="0">
                <a:solidFill>
                  <a:schemeClr val="lt1"/>
                </a:solidFill>
                <a:latin typeface="Roboto"/>
                <a:ea typeface="Roboto"/>
                <a:cs typeface="Roboto"/>
                <a:sym typeface="Roboto"/>
              </a:rPr>
              <a:t>: Creating a Bosh Release "from scratch"</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63011303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err="1" smtClean="0">
                <a:solidFill>
                  <a:srgbClr val="138A7E"/>
                </a:solidFill>
              </a:rPr>
              <a:t>Atlassian</a:t>
            </a:r>
            <a:r>
              <a:rPr lang="en-US" dirty="0" smtClean="0">
                <a:solidFill>
                  <a:srgbClr val="138A7E"/>
                </a:solidFill>
              </a:rPr>
              <a:t> Bamboo</a:t>
            </a:r>
            <a:endParaRPr lang="en" dirty="0">
              <a:solidFill>
                <a:srgbClr val="138A7E"/>
              </a:solidFill>
            </a:endParaRPr>
          </a:p>
        </p:txBody>
      </p:sp>
      <p:pic>
        <p:nvPicPr>
          <p:cNvPr id="7" name="Imagen 6" descr="Screen Shot 2016-01-10 at 18.34.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8420" y="1236906"/>
            <a:ext cx="5276629" cy="3208892"/>
          </a:xfrm>
          <a:prstGeom prst="rect">
            <a:avLst/>
          </a:prstGeom>
        </p:spPr>
      </p:pic>
      <p:sp>
        <p:nvSpPr>
          <p:cNvPr id="8" name="CuadroTexto 7"/>
          <p:cNvSpPr txBox="1"/>
          <p:nvPr/>
        </p:nvSpPr>
        <p:spPr>
          <a:xfrm>
            <a:off x="2212929" y="907986"/>
            <a:ext cx="3736996" cy="307777"/>
          </a:xfrm>
          <a:prstGeom prst="rect">
            <a:avLst/>
          </a:prstGeom>
          <a:noFill/>
        </p:spPr>
        <p:txBody>
          <a:bodyPr wrap="none" rtlCol="0">
            <a:spAutoFit/>
          </a:bodyPr>
          <a:lstStyle/>
          <a:p>
            <a:r>
              <a:rPr lang="en" dirty="0">
                <a:solidFill>
                  <a:schemeClr val="bg1"/>
                </a:solidFill>
                <a:hlinkClick r:id="rId4"/>
              </a:rPr>
              <a:t>https://www.atlassian.com/software/bamboo/</a:t>
            </a:r>
            <a:endParaRPr lang="en" dirty="0">
              <a:solidFill>
                <a:schemeClr val="bg1"/>
              </a:solidFill>
            </a:endParaRPr>
          </a:p>
        </p:txBody>
      </p:sp>
    </p:spTree>
    <p:extLst>
      <p:ext uri="{BB962C8B-B14F-4D97-AF65-F5344CB8AC3E}">
        <p14:creationId xmlns:p14="http://schemas.microsoft.com/office/powerpoint/2010/main" val="4006337255"/>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Installing Bamboo on Linux</a:t>
            </a:r>
            <a:endParaRPr lang="en" dirty="0">
              <a:solidFill>
                <a:srgbClr val="138A7E"/>
              </a:solidFill>
            </a:endParaRPr>
          </a:p>
        </p:txBody>
      </p:sp>
      <p:pic>
        <p:nvPicPr>
          <p:cNvPr id="3" name="Imagen 2" descr="Screen Shot 2016-01-10 at 18.36.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2789" y="1389951"/>
            <a:ext cx="3255207" cy="3164863"/>
          </a:xfrm>
          <a:prstGeom prst="rect">
            <a:avLst/>
          </a:prstGeom>
        </p:spPr>
      </p:pic>
      <p:sp>
        <p:nvSpPr>
          <p:cNvPr id="5" name="CuadroTexto 4"/>
          <p:cNvSpPr txBox="1"/>
          <p:nvPr/>
        </p:nvSpPr>
        <p:spPr>
          <a:xfrm>
            <a:off x="975651" y="907986"/>
            <a:ext cx="6931217" cy="307777"/>
          </a:xfrm>
          <a:prstGeom prst="rect">
            <a:avLst/>
          </a:prstGeom>
          <a:noFill/>
        </p:spPr>
        <p:txBody>
          <a:bodyPr wrap="none" rtlCol="0">
            <a:spAutoFit/>
          </a:bodyPr>
          <a:lstStyle/>
          <a:p>
            <a:r>
              <a:rPr lang="en" dirty="0">
                <a:solidFill>
                  <a:schemeClr val="bg1"/>
                </a:solidFill>
                <a:hlinkClick r:id="rId4"/>
              </a:rPr>
              <a:t>https://confluence.atlassian.com/bamboo/installing-bamboo-on-linux-289276792.html</a:t>
            </a:r>
            <a:endParaRPr lang="en" dirty="0">
              <a:solidFill>
                <a:schemeClr val="bg1"/>
              </a:solidFill>
            </a:endParaRPr>
          </a:p>
        </p:txBody>
      </p:sp>
    </p:spTree>
    <p:extLst>
      <p:ext uri="{BB962C8B-B14F-4D97-AF65-F5344CB8AC3E}">
        <p14:creationId xmlns:p14="http://schemas.microsoft.com/office/powerpoint/2010/main" val="226835243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8967" y="320039"/>
            <a:ext cx="8731802" cy="363558"/>
          </a:xfrm>
        </p:spPr>
        <p:txBody>
          <a:bodyPr/>
          <a:lstStyle/>
          <a:p>
            <a:r>
              <a:rPr lang="en-US" dirty="0" smtClean="0">
                <a:solidFill>
                  <a:srgbClr val="138A7E"/>
                </a:solidFill>
              </a:rPr>
              <a:t>CM &amp; Orchestration tools</a:t>
            </a:r>
            <a:endParaRPr lang="en" dirty="0">
              <a:solidFill>
                <a:srgbClr val="138A7E"/>
              </a:solidFill>
            </a:endParaRPr>
          </a:p>
        </p:txBody>
      </p:sp>
      <p:pic>
        <p:nvPicPr>
          <p:cNvPr id="8" name="Picture 10" descr="puppet-labs-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113" y="1889125"/>
            <a:ext cx="1531506" cy="1508124"/>
          </a:xfrm>
          <a:prstGeom prst="rect">
            <a:avLst/>
          </a:prstGeom>
        </p:spPr>
      </p:pic>
      <p:pic>
        <p:nvPicPr>
          <p:cNvPr id="9" name="Picture 12" descr="Chef_Vertical_CCan_Re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7125" y="1861229"/>
            <a:ext cx="1312418" cy="1419307"/>
          </a:xfrm>
          <a:prstGeom prst="rect">
            <a:avLst/>
          </a:prstGeom>
        </p:spPr>
      </p:pic>
      <p:pic>
        <p:nvPicPr>
          <p:cNvPr id="10" name="Picture 13" descr="ansible_logo_black_squar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1000" y="1762125"/>
            <a:ext cx="1523999" cy="1523999"/>
          </a:xfrm>
          <a:prstGeom prst="rect">
            <a:avLst/>
          </a:prstGeom>
        </p:spPr>
      </p:pic>
      <p:pic>
        <p:nvPicPr>
          <p:cNvPr id="11" name="Picture 14" descr="SaltStack logo - black on whit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87624" y="1941798"/>
            <a:ext cx="1666875" cy="1043464"/>
          </a:xfrm>
          <a:prstGeom prst="rect">
            <a:avLst/>
          </a:prstGeom>
        </p:spPr>
      </p:pic>
    </p:spTree>
    <p:extLst>
      <p:ext uri="{BB962C8B-B14F-4D97-AF65-F5344CB8AC3E}">
        <p14:creationId xmlns:p14="http://schemas.microsoft.com/office/powerpoint/2010/main" val="1983364804"/>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 Generate the release skeleton</a:t>
            </a:r>
            <a:endParaRPr lang="en" dirty="0">
              <a:solidFill>
                <a:srgbClr val="138A7E"/>
              </a:solidFill>
            </a:endParaRPr>
          </a:p>
        </p:txBody>
      </p:sp>
      <p:sp>
        <p:nvSpPr>
          <p:cNvPr id="6" name="Marcador de texto 2"/>
          <p:cNvSpPr>
            <a:spLocks noGrp="1"/>
          </p:cNvSpPr>
          <p:nvPr>
            <p:ph type="body" idx="1"/>
          </p:nvPr>
        </p:nvSpPr>
        <p:spPr>
          <a:xfrm>
            <a:off x="163517" y="953888"/>
            <a:ext cx="8742701" cy="712109"/>
          </a:xfrm>
        </p:spPr>
        <p:txBody>
          <a:bodyPr/>
          <a:lstStyle/>
          <a:p>
            <a:pPr marL="0" indent="0">
              <a:buNone/>
            </a:pPr>
            <a:r>
              <a:rPr lang="en" sz="1400" dirty="0"/>
              <a:t>bosh </a:t>
            </a:r>
            <a:r>
              <a:rPr lang="en-US" sz="1400" dirty="0" err="1" smtClean="0"/>
              <a:t>init</a:t>
            </a:r>
            <a:r>
              <a:rPr lang="en-US" sz="1400" dirty="0" smtClean="0"/>
              <a:t> release bamboo-</a:t>
            </a:r>
            <a:r>
              <a:rPr lang="en-US" sz="1400" dirty="0" err="1" smtClean="0"/>
              <a:t>boshrelease</a:t>
            </a:r>
            <a:endParaRPr lang="en" sz="1400" dirty="0" smtClean="0"/>
          </a:p>
        </p:txBody>
      </p:sp>
      <p:pic>
        <p:nvPicPr>
          <p:cNvPr id="4" name="Imagen 3" descr="Screen Shot 2016-01-10 at 18.48.4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6282" y="1511911"/>
            <a:ext cx="5549900" cy="2959100"/>
          </a:xfrm>
          <a:prstGeom prst="rect">
            <a:avLst/>
          </a:prstGeom>
        </p:spPr>
      </p:pic>
    </p:spTree>
    <p:extLst>
      <p:ext uri="{BB962C8B-B14F-4D97-AF65-F5344CB8AC3E}">
        <p14:creationId xmlns:p14="http://schemas.microsoft.com/office/powerpoint/2010/main" val="2600975639"/>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2</a:t>
            </a:r>
            <a:r>
              <a:rPr lang="en-US" dirty="0" smtClean="0">
                <a:solidFill>
                  <a:srgbClr val="138A7E"/>
                </a:solidFill>
              </a:rPr>
              <a:t>. Download the Java8 binaries</a:t>
            </a:r>
            <a:endParaRPr lang="en" dirty="0">
              <a:solidFill>
                <a:srgbClr val="138A7E"/>
              </a:solidFill>
            </a:endParaRPr>
          </a:p>
        </p:txBody>
      </p:sp>
      <p:pic>
        <p:nvPicPr>
          <p:cNvPr id="3" name="Imagen 2" descr="Screen Shot 2016-01-10 at 18.56.5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2400" y="2057400"/>
            <a:ext cx="6299200" cy="1028700"/>
          </a:xfrm>
          <a:prstGeom prst="rect">
            <a:avLst/>
          </a:prstGeom>
        </p:spPr>
      </p:pic>
      <p:sp>
        <p:nvSpPr>
          <p:cNvPr id="7" name="Marcador de texto 2"/>
          <p:cNvSpPr txBox="1">
            <a:spLocks/>
          </p:cNvSpPr>
          <p:nvPr/>
        </p:nvSpPr>
        <p:spPr>
          <a:xfrm>
            <a:off x="1864092" y="1084706"/>
            <a:ext cx="5216189" cy="490571"/>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None/>
            </a:pPr>
            <a:r>
              <a:rPr lang="en" sz="1400" dirty="0">
                <a:hlinkClick r:id="rId4"/>
              </a:rPr>
              <a:t>http://www.linuxfromscratch.org/blfs/view/svn/general/java.html</a:t>
            </a:r>
            <a:endParaRPr lang="en" sz="1400" dirty="0" smtClean="0"/>
          </a:p>
        </p:txBody>
      </p:sp>
    </p:spTree>
    <p:extLst>
      <p:ext uri="{BB962C8B-B14F-4D97-AF65-F5344CB8AC3E}">
        <p14:creationId xmlns:p14="http://schemas.microsoft.com/office/powerpoint/2010/main" val="296324897"/>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3. Download the Bamboo server binaries</a:t>
            </a:r>
            <a:endParaRPr lang="en" dirty="0">
              <a:solidFill>
                <a:srgbClr val="138A7E"/>
              </a:solidFill>
            </a:endParaRPr>
          </a:p>
        </p:txBody>
      </p:sp>
      <p:sp>
        <p:nvSpPr>
          <p:cNvPr id="6" name="Marcador de texto 2"/>
          <p:cNvSpPr>
            <a:spLocks noGrp="1"/>
          </p:cNvSpPr>
          <p:nvPr>
            <p:ph type="body" idx="1"/>
          </p:nvPr>
        </p:nvSpPr>
        <p:spPr>
          <a:xfrm>
            <a:off x="610463" y="1155567"/>
            <a:ext cx="7723447" cy="490571"/>
          </a:xfrm>
        </p:spPr>
        <p:txBody>
          <a:bodyPr/>
          <a:lstStyle/>
          <a:p>
            <a:pPr marL="0" indent="0">
              <a:buNone/>
            </a:pPr>
            <a:r>
              <a:rPr lang="en" sz="1400" dirty="0">
                <a:hlinkClick r:id="rId3"/>
              </a:rPr>
              <a:t>https://www.atlassian.com/software/bamboo/downloads/binary/atlassian-bamboo-5.9.7.tar.gz</a:t>
            </a:r>
            <a:endParaRPr lang="en" sz="1400" dirty="0" smtClean="0"/>
          </a:p>
        </p:txBody>
      </p:sp>
      <p:pic>
        <p:nvPicPr>
          <p:cNvPr id="5" name="Imagen 4" descr="Screen Shot 2016-01-10 at 18.59.3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1100" y="2057400"/>
            <a:ext cx="6781800" cy="1028700"/>
          </a:xfrm>
          <a:prstGeom prst="rect">
            <a:avLst/>
          </a:prstGeom>
        </p:spPr>
      </p:pic>
    </p:spTree>
    <p:extLst>
      <p:ext uri="{BB962C8B-B14F-4D97-AF65-F5344CB8AC3E}">
        <p14:creationId xmlns:p14="http://schemas.microsoft.com/office/powerpoint/2010/main" val="328014900"/>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4</a:t>
            </a:r>
            <a:r>
              <a:rPr lang="en-US" dirty="0" smtClean="0">
                <a:solidFill>
                  <a:srgbClr val="138A7E"/>
                </a:solidFill>
              </a:rPr>
              <a:t>. Generate the Java8 package</a:t>
            </a:r>
            <a:endParaRPr lang="en" dirty="0">
              <a:solidFill>
                <a:srgbClr val="138A7E"/>
              </a:solidFill>
            </a:endParaRPr>
          </a:p>
        </p:txBody>
      </p:sp>
      <p:sp>
        <p:nvSpPr>
          <p:cNvPr id="6" name="Marcador de texto 2"/>
          <p:cNvSpPr>
            <a:spLocks noGrp="1"/>
          </p:cNvSpPr>
          <p:nvPr>
            <p:ph type="body" idx="1"/>
          </p:nvPr>
        </p:nvSpPr>
        <p:spPr>
          <a:xfrm>
            <a:off x="163517" y="953888"/>
            <a:ext cx="8742701" cy="712109"/>
          </a:xfrm>
        </p:spPr>
        <p:txBody>
          <a:bodyPr/>
          <a:lstStyle/>
          <a:p>
            <a:pPr marL="0" indent="0">
              <a:buNone/>
            </a:pPr>
            <a:r>
              <a:rPr lang="en" sz="1400" dirty="0"/>
              <a:t>bosh </a:t>
            </a:r>
            <a:r>
              <a:rPr lang="en-US" sz="1400" dirty="0" smtClean="0"/>
              <a:t>generate package java8</a:t>
            </a:r>
            <a:endParaRPr lang="en" sz="1400" dirty="0" smtClean="0"/>
          </a:p>
        </p:txBody>
      </p:sp>
      <p:pic>
        <p:nvPicPr>
          <p:cNvPr id="5" name="Imagen 4" descr="Screen Shot 2016-01-10 at 18.47.0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300" y="1689100"/>
            <a:ext cx="6108700" cy="1752600"/>
          </a:xfrm>
          <a:prstGeom prst="rect">
            <a:avLst/>
          </a:prstGeom>
        </p:spPr>
      </p:pic>
    </p:spTree>
    <p:extLst>
      <p:ext uri="{BB962C8B-B14F-4D97-AF65-F5344CB8AC3E}">
        <p14:creationId xmlns:p14="http://schemas.microsoft.com/office/powerpoint/2010/main" val="573848502"/>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5. Fill the Java8 package</a:t>
            </a:r>
            <a:endParaRPr lang="en" dirty="0">
              <a:solidFill>
                <a:srgbClr val="138A7E"/>
              </a:solidFill>
            </a:endParaRPr>
          </a:p>
        </p:txBody>
      </p:sp>
      <p:pic>
        <p:nvPicPr>
          <p:cNvPr id="3" name="Imagen 2" descr="Screen Shot 2016-01-10 at 19.01.5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1640" y="951390"/>
            <a:ext cx="4673600" cy="1701800"/>
          </a:xfrm>
          <a:prstGeom prst="rect">
            <a:avLst/>
          </a:prstGeom>
        </p:spPr>
      </p:pic>
      <p:pic>
        <p:nvPicPr>
          <p:cNvPr id="8" name="Imagen 7" descr="Screen Shot 2016-01-10 at 19.27.5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994" y="2897044"/>
            <a:ext cx="7480300" cy="1320800"/>
          </a:xfrm>
          <a:prstGeom prst="rect">
            <a:avLst/>
          </a:prstGeom>
        </p:spPr>
      </p:pic>
    </p:spTree>
    <p:extLst>
      <p:ext uri="{BB962C8B-B14F-4D97-AF65-F5344CB8AC3E}">
        <p14:creationId xmlns:p14="http://schemas.microsoft.com/office/powerpoint/2010/main" val="1418208322"/>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6. Generate the Bamboo server package</a:t>
            </a:r>
            <a:endParaRPr lang="en" dirty="0">
              <a:solidFill>
                <a:srgbClr val="138A7E"/>
              </a:solidFill>
            </a:endParaRPr>
          </a:p>
        </p:txBody>
      </p:sp>
      <p:sp>
        <p:nvSpPr>
          <p:cNvPr id="6" name="Marcador de texto 2"/>
          <p:cNvSpPr>
            <a:spLocks noGrp="1"/>
          </p:cNvSpPr>
          <p:nvPr>
            <p:ph type="body" idx="1"/>
          </p:nvPr>
        </p:nvSpPr>
        <p:spPr>
          <a:xfrm>
            <a:off x="163517" y="953888"/>
            <a:ext cx="8742701" cy="712109"/>
          </a:xfrm>
        </p:spPr>
        <p:txBody>
          <a:bodyPr/>
          <a:lstStyle/>
          <a:p>
            <a:pPr marL="0" indent="0">
              <a:buNone/>
            </a:pPr>
            <a:r>
              <a:rPr lang="en" sz="1400" dirty="0"/>
              <a:t>bosh </a:t>
            </a:r>
            <a:r>
              <a:rPr lang="en-US" sz="1400" dirty="0" smtClean="0"/>
              <a:t>generate package bamboo-server</a:t>
            </a:r>
            <a:endParaRPr lang="en" sz="1400" dirty="0" smtClean="0"/>
          </a:p>
        </p:txBody>
      </p:sp>
      <p:pic>
        <p:nvPicPr>
          <p:cNvPr id="3" name="Imagen 2" descr="Screen Shot 2016-01-10 at 18.22.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17" y="1532824"/>
            <a:ext cx="8764870" cy="1955679"/>
          </a:xfrm>
          <a:prstGeom prst="rect">
            <a:avLst/>
          </a:prstGeom>
        </p:spPr>
      </p:pic>
    </p:spTree>
    <p:extLst>
      <p:ext uri="{BB962C8B-B14F-4D97-AF65-F5344CB8AC3E}">
        <p14:creationId xmlns:p14="http://schemas.microsoft.com/office/powerpoint/2010/main" val="2659024524"/>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7</a:t>
            </a:r>
            <a:r>
              <a:rPr lang="en-US" dirty="0" smtClean="0">
                <a:solidFill>
                  <a:srgbClr val="138A7E"/>
                </a:solidFill>
              </a:rPr>
              <a:t>. Fill the Bamboo server package</a:t>
            </a:r>
            <a:endParaRPr lang="en" dirty="0">
              <a:solidFill>
                <a:srgbClr val="138A7E"/>
              </a:solidFill>
            </a:endParaRPr>
          </a:p>
        </p:txBody>
      </p:sp>
      <p:pic>
        <p:nvPicPr>
          <p:cNvPr id="5" name="Imagen 4" descr="Screen Shot 2016-01-10 at 19.02.3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6482" y="1027701"/>
            <a:ext cx="4902200" cy="1714500"/>
          </a:xfrm>
          <a:prstGeom prst="rect">
            <a:avLst/>
          </a:prstGeom>
        </p:spPr>
      </p:pic>
      <p:pic>
        <p:nvPicPr>
          <p:cNvPr id="8" name="Imagen 7" descr="Screen Shot 2016-01-10 at 19.24.5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655" y="2858833"/>
            <a:ext cx="7658100" cy="1244600"/>
          </a:xfrm>
          <a:prstGeom prst="rect">
            <a:avLst/>
          </a:prstGeom>
        </p:spPr>
      </p:pic>
    </p:spTree>
    <p:extLst>
      <p:ext uri="{BB962C8B-B14F-4D97-AF65-F5344CB8AC3E}">
        <p14:creationId xmlns:p14="http://schemas.microsoft.com/office/powerpoint/2010/main" val="3602543601"/>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8</a:t>
            </a:r>
            <a:r>
              <a:rPr lang="en-US" dirty="0" smtClean="0">
                <a:solidFill>
                  <a:srgbClr val="138A7E"/>
                </a:solidFill>
              </a:rPr>
              <a:t>. Generate the Bamboo server job</a:t>
            </a:r>
            <a:endParaRPr lang="en" dirty="0">
              <a:solidFill>
                <a:srgbClr val="138A7E"/>
              </a:solidFill>
            </a:endParaRPr>
          </a:p>
        </p:txBody>
      </p:sp>
      <p:sp>
        <p:nvSpPr>
          <p:cNvPr id="6" name="Marcador de texto 2"/>
          <p:cNvSpPr>
            <a:spLocks noGrp="1"/>
          </p:cNvSpPr>
          <p:nvPr>
            <p:ph type="body" idx="1"/>
          </p:nvPr>
        </p:nvSpPr>
        <p:spPr>
          <a:xfrm>
            <a:off x="163517" y="953888"/>
            <a:ext cx="8742701" cy="712109"/>
          </a:xfrm>
        </p:spPr>
        <p:txBody>
          <a:bodyPr/>
          <a:lstStyle/>
          <a:p>
            <a:pPr marL="0" indent="0">
              <a:buNone/>
            </a:pPr>
            <a:r>
              <a:rPr lang="en" sz="1400" dirty="0"/>
              <a:t>bosh </a:t>
            </a:r>
            <a:r>
              <a:rPr lang="en-US" sz="1400" dirty="0" smtClean="0"/>
              <a:t>generate job bamboo-server</a:t>
            </a:r>
            <a:endParaRPr lang="en" sz="1400" dirty="0" smtClean="0"/>
          </a:p>
        </p:txBody>
      </p:sp>
      <p:pic>
        <p:nvPicPr>
          <p:cNvPr id="3" name="Imagen 2" descr="Screen Shot 2016-01-10 at 19.08.0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600" y="1701800"/>
            <a:ext cx="6896100" cy="1739900"/>
          </a:xfrm>
          <a:prstGeom prst="rect">
            <a:avLst/>
          </a:prstGeom>
        </p:spPr>
      </p:pic>
    </p:spTree>
    <p:extLst>
      <p:ext uri="{BB962C8B-B14F-4D97-AF65-F5344CB8AC3E}">
        <p14:creationId xmlns:p14="http://schemas.microsoft.com/office/powerpoint/2010/main" val="4002658"/>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9. Create a </a:t>
            </a:r>
            <a:r>
              <a:rPr lang="en-US" dirty="0">
                <a:solidFill>
                  <a:srgbClr val="138A7E"/>
                </a:solidFill>
              </a:rPr>
              <a:t>B</a:t>
            </a:r>
            <a:r>
              <a:rPr lang="en-US" dirty="0" smtClean="0">
                <a:solidFill>
                  <a:srgbClr val="138A7E"/>
                </a:solidFill>
              </a:rPr>
              <a:t>amboo server control script</a:t>
            </a:r>
            <a:endParaRPr lang="en" dirty="0">
              <a:solidFill>
                <a:srgbClr val="138A7E"/>
              </a:solidFill>
            </a:endParaRPr>
          </a:p>
        </p:txBody>
      </p:sp>
      <p:pic>
        <p:nvPicPr>
          <p:cNvPr id="8" name="Imagen 7" descr="Screen Shot 2016-01-10 at 20.30.4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9623" y="913132"/>
            <a:ext cx="4003249" cy="3714354"/>
          </a:xfrm>
          <a:prstGeom prst="rect">
            <a:avLst/>
          </a:prstGeom>
        </p:spPr>
      </p:pic>
    </p:spTree>
    <p:extLst>
      <p:ext uri="{BB962C8B-B14F-4D97-AF65-F5344CB8AC3E}">
        <p14:creationId xmlns:p14="http://schemas.microsoft.com/office/powerpoint/2010/main" val="2245290151"/>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10. Fill the Bamboo server </a:t>
            </a:r>
            <a:r>
              <a:rPr lang="en-US" dirty="0" err="1" smtClean="0">
                <a:solidFill>
                  <a:srgbClr val="138A7E"/>
                </a:solidFill>
              </a:rPr>
              <a:t>monit</a:t>
            </a:r>
            <a:r>
              <a:rPr lang="en-US" dirty="0" smtClean="0">
                <a:solidFill>
                  <a:srgbClr val="138A7E"/>
                </a:solidFill>
              </a:rPr>
              <a:t> file</a:t>
            </a:r>
            <a:endParaRPr lang="en" dirty="0">
              <a:solidFill>
                <a:srgbClr val="138A7E"/>
              </a:solidFill>
            </a:endParaRPr>
          </a:p>
        </p:txBody>
      </p:sp>
      <p:pic>
        <p:nvPicPr>
          <p:cNvPr id="7" name="Imagen 6" descr="Screen Shot 2016-01-10 at 19.46.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646" y="1765122"/>
            <a:ext cx="7505700" cy="1308100"/>
          </a:xfrm>
          <a:prstGeom prst="rect">
            <a:avLst/>
          </a:prstGeom>
        </p:spPr>
      </p:pic>
    </p:spTree>
    <p:extLst>
      <p:ext uri="{BB962C8B-B14F-4D97-AF65-F5344CB8AC3E}">
        <p14:creationId xmlns:p14="http://schemas.microsoft.com/office/powerpoint/2010/main" val="108143689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8153" cy="363558"/>
          </a:xfrm>
        </p:spPr>
        <p:txBody>
          <a:bodyPr/>
          <a:lstStyle/>
          <a:p>
            <a:r>
              <a:rPr lang="en" dirty="0" smtClean="0">
                <a:solidFill>
                  <a:srgbClr val="138A7E"/>
                </a:solidFill>
              </a:rPr>
              <a:t>What is </a:t>
            </a:r>
            <a:r>
              <a:rPr lang="en-US" dirty="0" smtClean="0">
                <a:solidFill>
                  <a:srgbClr val="138A7E"/>
                </a:solidFill>
              </a:rPr>
              <a:t>missing</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58065" y="953888"/>
            <a:ext cx="8748153" cy="3597520"/>
          </a:xfrm>
        </p:spPr>
        <p:txBody>
          <a:bodyPr/>
          <a:lstStyle/>
          <a:p>
            <a:pPr marL="179388" indent="-179388"/>
            <a:r>
              <a:rPr lang="en" dirty="0"/>
              <a:t>These tools were designed to ensure servers are in a desired configuration, not to rapidly deploy </a:t>
            </a:r>
            <a:r>
              <a:rPr lang="en" dirty="0" smtClean="0"/>
              <a:t>software.</a:t>
            </a:r>
            <a:endParaRPr lang="es-ES_tradnl" dirty="0"/>
          </a:p>
          <a:p>
            <a:pPr marL="179388" indent="-179388"/>
            <a:r>
              <a:rPr lang="en" dirty="0" smtClean="0"/>
              <a:t>Coordinating </a:t>
            </a:r>
            <a:r>
              <a:rPr lang="en" dirty="0"/>
              <a:t>actions across different systems </a:t>
            </a:r>
            <a:r>
              <a:rPr lang="en" dirty="0" smtClean="0"/>
              <a:t>is </a:t>
            </a:r>
            <a:r>
              <a:rPr lang="en" dirty="0"/>
              <a:t>left up to the user, requiring scripts or other tools</a:t>
            </a:r>
            <a:r>
              <a:rPr lang="en" dirty="0" smtClean="0"/>
              <a:t>.</a:t>
            </a:r>
          </a:p>
          <a:p>
            <a:pPr marL="179388" indent="-179388"/>
            <a:r>
              <a:rPr lang="en" dirty="0"/>
              <a:t>Manage </a:t>
            </a:r>
            <a:r>
              <a:rPr lang="en" dirty="0" smtClean="0"/>
              <a:t>services …</a:t>
            </a:r>
            <a:r>
              <a:rPr lang="en" dirty="0"/>
              <a:t>not </a:t>
            </a:r>
            <a:r>
              <a:rPr lang="en" dirty="0" smtClean="0"/>
              <a:t>servers or VMs</a:t>
            </a:r>
            <a:endParaRPr lang="en" dirty="0"/>
          </a:p>
        </p:txBody>
      </p:sp>
    </p:spTree>
    <p:extLst>
      <p:ext uri="{BB962C8B-B14F-4D97-AF65-F5344CB8AC3E}">
        <p14:creationId xmlns:p14="http://schemas.microsoft.com/office/powerpoint/2010/main" val="2998245809"/>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11. Fill the Bamboo server spec file</a:t>
            </a:r>
            <a:endParaRPr lang="en" dirty="0">
              <a:solidFill>
                <a:srgbClr val="138A7E"/>
              </a:solidFill>
            </a:endParaRPr>
          </a:p>
        </p:txBody>
      </p:sp>
      <p:pic>
        <p:nvPicPr>
          <p:cNvPr id="5" name="Imagen 4" descr="Screen Shot 2016-01-10 at 19.46.3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6445" y="1302539"/>
            <a:ext cx="3771900" cy="2362200"/>
          </a:xfrm>
          <a:prstGeom prst="rect">
            <a:avLst/>
          </a:prstGeom>
        </p:spPr>
      </p:pic>
    </p:spTree>
    <p:extLst>
      <p:ext uri="{BB962C8B-B14F-4D97-AF65-F5344CB8AC3E}">
        <p14:creationId xmlns:p14="http://schemas.microsoft.com/office/powerpoint/2010/main" val="1561711760"/>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12. Generate a </a:t>
            </a:r>
            <a:r>
              <a:rPr lang="en-US" dirty="0" err="1" smtClean="0">
                <a:solidFill>
                  <a:srgbClr val="138A7E"/>
                </a:solidFill>
              </a:rPr>
              <a:t>dev</a:t>
            </a:r>
            <a:r>
              <a:rPr lang="en-US" dirty="0" smtClean="0">
                <a:solidFill>
                  <a:srgbClr val="138A7E"/>
                </a:solidFill>
              </a:rPr>
              <a:t> release</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US" sz="1400" dirty="0" smtClean="0"/>
              <a:t>create release --force</a:t>
            </a:r>
            <a:endParaRPr lang="en" sz="1400" dirty="0" smtClean="0"/>
          </a:p>
        </p:txBody>
      </p:sp>
      <p:pic>
        <p:nvPicPr>
          <p:cNvPr id="3" name="Imagen 2" descr="Screen Shot 2016-01-10 at 20.01.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5739" y="1001650"/>
            <a:ext cx="4699949" cy="3493206"/>
          </a:xfrm>
          <a:prstGeom prst="rect">
            <a:avLst/>
          </a:prstGeom>
        </p:spPr>
      </p:pic>
    </p:spTree>
    <p:extLst>
      <p:ext uri="{BB962C8B-B14F-4D97-AF65-F5344CB8AC3E}">
        <p14:creationId xmlns:p14="http://schemas.microsoft.com/office/powerpoint/2010/main" val="1924077297"/>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13. Upload the </a:t>
            </a:r>
            <a:r>
              <a:rPr lang="en-US" dirty="0" err="1" smtClean="0">
                <a:solidFill>
                  <a:srgbClr val="138A7E"/>
                </a:solidFill>
              </a:rPr>
              <a:t>dev</a:t>
            </a:r>
            <a:r>
              <a:rPr lang="en-US" dirty="0" smtClean="0">
                <a:solidFill>
                  <a:srgbClr val="138A7E"/>
                </a:solidFill>
              </a:rPr>
              <a:t> release</a:t>
            </a:r>
            <a:endParaRPr lang="en" dirty="0">
              <a:solidFill>
                <a:srgbClr val="138A7E"/>
              </a:solidFill>
            </a:endParaRPr>
          </a:p>
        </p:txBody>
      </p:sp>
      <p:sp>
        <p:nvSpPr>
          <p:cNvPr id="4" name="Marcador de texto 2"/>
          <p:cNvSpPr>
            <a:spLocks noGrp="1"/>
          </p:cNvSpPr>
          <p:nvPr>
            <p:ph type="body" idx="1"/>
          </p:nvPr>
        </p:nvSpPr>
        <p:spPr>
          <a:xfrm>
            <a:off x="163517" y="953889"/>
            <a:ext cx="8819010" cy="457866"/>
          </a:xfrm>
        </p:spPr>
        <p:txBody>
          <a:bodyPr/>
          <a:lstStyle/>
          <a:p>
            <a:pPr marL="0" indent="0">
              <a:buNone/>
            </a:pPr>
            <a:r>
              <a:rPr lang="en" sz="1400" dirty="0"/>
              <a:t>bosh upload release /Users/frodenas/Development/bamboo-boshrelease/dev_releases/bamboo/bamboo-0+dev.1.yml</a:t>
            </a:r>
            <a:endParaRPr lang="en" sz="1400" dirty="0" smtClean="0"/>
          </a:p>
        </p:txBody>
      </p:sp>
      <p:pic>
        <p:nvPicPr>
          <p:cNvPr id="3" name="Imagen 2" descr="Screen Shot 2016-01-10 at 20.02.4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7087" y="1269695"/>
            <a:ext cx="4244708" cy="3216304"/>
          </a:xfrm>
          <a:prstGeom prst="rect">
            <a:avLst/>
          </a:prstGeom>
        </p:spPr>
      </p:pic>
    </p:spTree>
    <p:extLst>
      <p:ext uri="{BB962C8B-B14F-4D97-AF65-F5344CB8AC3E}">
        <p14:creationId xmlns:p14="http://schemas.microsoft.com/office/powerpoint/2010/main" val="1145722185"/>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14. Generate a deployment manifest</a:t>
            </a:r>
            <a:endParaRPr lang="en" dirty="0">
              <a:solidFill>
                <a:srgbClr val="138A7E"/>
              </a:solidFill>
            </a:endParaRPr>
          </a:p>
        </p:txBody>
      </p:sp>
      <p:pic>
        <p:nvPicPr>
          <p:cNvPr id="3" name="Imagen 2" descr="Screen Shot 2016-01-10 at 20.07.2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951" y="932084"/>
            <a:ext cx="3223669" cy="3575718"/>
          </a:xfrm>
          <a:prstGeom prst="rect">
            <a:avLst/>
          </a:prstGeom>
        </p:spPr>
      </p:pic>
      <p:pic>
        <p:nvPicPr>
          <p:cNvPr id="4" name="Imagen 3" descr="Screen Shot 2016-01-10 at 20.07.4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7932" y="932085"/>
            <a:ext cx="4631316" cy="3575718"/>
          </a:xfrm>
          <a:prstGeom prst="rect">
            <a:avLst/>
          </a:prstGeom>
        </p:spPr>
      </p:pic>
    </p:spTree>
    <p:extLst>
      <p:ext uri="{BB962C8B-B14F-4D97-AF65-F5344CB8AC3E}">
        <p14:creationId xmlns:p14="http://schemas.microsoft.com/office/powerpoint/2010/main" val="3976245579"/>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15. Deploy</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deployment </a:t>
            </a:r>
            <a:r>
              <a:rPr lang="en" sz="1400" dirty="0" smtClean="0"/>
              <a:t>bamboo.yml</a:t>
            </a:r>
          </a:p>
          <a:p>
            <a:pPr marL="0" indent="0">
              <a:buNone/>
            </a:pPr>
            <a:r>
              <a:rPr lang="en" sz="1400" dirty="0"/>
              <a:t>b</a:t>
            </a:r>
            <a:r>
              <a:rPr lang="en" sz="1400" dirty="0" smtClean="0"/>
              <a:t>osh deploy</a:t>
            </a:r>
          </a:p>
        </p:txBody>
      </p:sp>
      <p:pic>
        <p:nvPicPr>
          <p:cNvPr id="3" name="Imagen 2" descr="Screen Shot 2016-01-10 at 20.06.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2370" y="1058931"/>
            <a:ext cx="5262617" cy="3506785"/>
          </a:xfrm>
          <a:prstGeom prst="rect">
            <a:avLst/>
          </a:prstGeom>
        </p:spPr>
      </p:pic>
    </p:spTree>
    <p:extLst>
      <p:ext uri="{BB962C8B-B14F-4D97-AF65-F5344CB8AC3E}">
        <p14:creationId xmlns:p14="http://schemas.microsoft.com/office/powerpoint/2010/main" val="2793695836"/>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16. Fix the release</a:t>
            </a:r>
            <a:endParaRPr lang="en" dirty="0">
              <a:solidFill>
                <a:srgbClr val="138A7E"/>
              </a:solidFill>
            </a:endParaRPr>
          </a:p>
        </p:txBody>
      </p:sp>
      <p:pic>
        <p:nvPicPr>
          <p:cNvPr id="6" name="Imagen 5" descr="Screen Shot 2016-01-10 at 20.31.2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7666" y="1013102"/>
            <a:ext cx="3707227" cy="3550898"/>
          </a:xfrm>
          <a:prstGeom prst="rect">
            <a:avLst/>
          </a:prstGeom>
        </p:spPr>
      </p:pic>
      <p:sp>
        <p:nvSpPr>
          <p:cNvPr id="7" name="Rectángulo 6"/>
          <p:cNvSpPr/>
          <p:nvPr/>
        </p:nvSpPr>
        <p:spPr>
          <a:xfrm>
            <a:off x="2218379" y="2131258"/>
            <a:ext cx="1428047" cy="250736"/>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a:p>
        </p:txBody>
      </p:sp>
    </p:spTree>
    <p:extLst>
      <p:ext uri="{BB962C8B-B14F-4D97-AF65-F5344CB8AC3E}">
        <p14:creationId xmlns:p14="http://schemas.microsoft.com/office/powerpoint/2010/main" val="3487775780"/>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17. Create </a:t>
            </a:r>
            <a:r>
              <a:rPr lang="en-US" dirty="0" err="1" smtClean="0">
                <a:solidFill>
                  <a:srgbClr val="138A7E"/>
                </a:solidFill>
              </a:rPr>
              <a:t>dev</a:t>
            </a:r>
            <a:r>
              <a:rPr lang="en-US" dirty="0" smtClean="0">
                <a:solidFill>
                  <a:srgbClr val="138A7E"/>
                </a:solidFill>
              </a:rPr>
              <a:t> release and upload it</a:t>
            </a:r>
            <a:endParaRPr lang="en" dirty="0">
              <a:solidFill>
                <a:srgbClr val="138A7E"/>
              </a:solidFill>
            </a:endParaRPr>
          </a:p>
        </p:txBody>
      </p:sp>
      <p:sp>
        <p:nvSpPr>
          <p:cNvPr id="4" name="Marcador de texto 2"/>
          <p:cNvSpPr>
            <a:spLocks noGrp="1"/>
          </p:cNvSpPr>
          <p:nvPr>
            <p:ph type="body" idx="1"/>
          </p:nvPr>
        </p:nvSpPr>
        <p:spPr>
          <a:xfrm>
            <a:off x="163518" y="953889"/>
            <a:ext cx="8579184" cy="457866"/>
          </a:xfrm>
        </p:spPr>
        <p:txBody>
          <a:bodyPr/>
          <a:lstStyle/>
          <a:p>
            <a:pPr marL="0" indent="0">
              <a:buNone/>
            </a:pPr>
            <a:r>
              <a:rPr lang="en" sz="1400" dirty="0"/>
              <a:t>bosh create release </a:t>
            </a:r>
            <a:r>
              <a:rPr lang="en" sz="1400" dirty="0" smtClean="0"/>
              <a:t>–force</a:t>
            </a:r>
          </a:p>
          <a:p>
            <a:pPr marL="0" indent="0">
              <a:buNone/>
            </a:pPr>
            <a:r>
              <a:rPr lang="en" sz="1400" dirty="0"/>
              <a:t>bosh upload release /Users/frodenas/Development/bamboo-boshrelease/dev_releases/bamboo/bamboo-0+dev.2.yml</a:t>
            </a:r>
            <a:endParaRPr lang="en" sz="1400" dirty="0" smtClean="0"/>
          </a:p>
        </p:txBody>
      </p:sp>
      <p:pic>
        <p:nvPicPr>
          <p:cNvPr id="5" name="Imagen 4" descr="Screen Shot 2016-01-10 at 20.35.1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8248" y="1546427"/>
            <a:ext cx="5308848" cy="2915410"/>
          </a:xfrm>
          <a:prstGeom prst="rect">
            <a:avLst/>
          </a:prstGeom>
        </p:spPr>
      </p:pic>
    </p:spTree>
    <p:extLst>
      <p:ext uri="{BB962C8B-B14F-4D97-AF65-F5344CB8AC3E}">
        <p14:creationId xmlns:p14="http://schemas.microsoft.com/office/powerpoint/2010/main" val="137492861"/>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18. Redeploy</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smtClean="0"/>
              <a:t>bosh deploy</a:t>
            </a:r>
          </a:p>
        </p:txBody>
      </p:sp>
      <p:pic>
        <p:nvPicPr>
          <p:cNvPr id="5" name="Imagen 4" descr="Screen Shot 2016-01-10 at 20.38.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8200" y="997493"/>
            <a:ext cx="3453503" cy="3611829"/>
          </a:xfrm>
          <a:prstGeom prst="rect">
            <a:avLst/>
          </a:prstGeom>
        </p:spPr>
      </p:pic>
    </p:spTree>
    <p:extLst>
      <p:ext uri="{BB962C8B-B14F-4D97-AF65-F5344CB8AC3E}">
        <p14:creationId xmlns:p14="http://schemas.microsoft.com/office/powerpoint/2010/main" val="3689115269"/>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19. Success!!!</a:t>
            </a:r>
            <a:endParaRPr lang="en" dirty="0">
              <a:solidFill>
                <a:srgbClr val="138A7E"/>
              </a:solidFill>
            </a:endParaRPr>
          </a:p>
        </p:txBody>
      </p:sp>
      <p:pic>
        <p:nvPicPr>
          <p:cNvPr id="5" name="Imagen 4" descr="Screen Shot 2016-01-10 at 20.38.5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9308" y="1354242"/>
            <a:ext cx="5309172" cy="3151516"/>
          </a:xfrm>
          <a:prstGeom prst="rect">
            <a:avLst/>
          </a:prstGeom>
        </p:spPr>
      </p:pic>
      <p:sp>
        <p:nvSpPr>
          <p:cNvPr id="6" name="Marcador de texto 2"/>
          <p:cNvSpPr>
            <a:spLocks noGrp="1"/>
          </p:cNvSpPr>
          <p:nvPr>
            <p:ph type="body" idx="1"/>
          </p:nvPr>
        </p:nvSpPr>
        <p:spPr>
          <a:xfrm>
            <a:off x="3172229" y="901828"/>
            <a:ext cx="2131169" cy="457866"/>
          </a:xfrm>
        </p:spPr>
        <p:txBody>
          <a:bodyPr/>
          <a:lstStyle/>
          <a:p>
            <a:pPr marL="0" indent="0">
              <a:buNone/>
            </a:pPr>
            <a:r>
              <a:rPr lang="de-DE" sz="1400" dirty="0">
                <a:hlinkClick r:id="rId4"/>
              </a:rPr>
              <a:t>http://10.244.0.2:8085/</a:t>
            </a:r>
            <a:endParaRPr lang="en" sz="1400" dirty="0" smtClean="0"/>
          </a:p>
        </p:txBody>
      </p:sp>
    </p:spTree>
    <p:extLst>
      <p:ext uri="{BB962C8B-B14F-4D97-AF65-F5344CB8AC3E}">
        <p14:creationId xmlns:p14="http://schemas.microsoft.com/office/powerpoint/2010/main" val="3805606960"/>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Creating a final release</a:t>
            </a:r>
            <a:endParaRPr lang="en" dirty="0">
              <a:solidFill>
                <a:srgbClr val="138A7E"/>
              </a:solidFill>
            </a:endParaRPr>
          </a:p>
        </p:txBody>
      </p:sp>
      <p:sp>
        <p:nvSpPr>
          <p:cNvPr id="4" name="Marcador de texto 2"/>
          <p:cNvSpPr>
            <a:spLocks noGrp="1"/>
          </p:cNvSpPr>
          <p:nvPr>
            <p:ph type="body" idx="1"/>
          </p:nvPr>
        </p:nvSpPr>
        <p:spPr>
          <a:xfrm>
            <a:off x="163517" y="953889"/>
            <a:ext cx="3182647" cy="3582270"/>
          </a:xfrm>
        </p:spPr>
        <p:txBody>
          <a:bodyPr/>
          <a:lstStyle/>
          <a:p>
            <a:pPr marL="0" indent="0">
              <a:buNone/>
            </a:pPr>
            <a:r>
              <a:rPr lang="en" sz="1400" dirty="0" smtClean="0"/>
              <a:t>bosh </a:t>
            </a:r>
            <a:r>
              <a:rPr lang="es-ES_tradnl" sz="1400" dirty="0" err="1" smtClean="0"/>
              <a:t>upload</a:t>
            </a:r>
            <a:r>
              <a:rPr lang="es-ES_tradnl" sz="1400" dirty="0" smtClean="0"/>
              <a:t> blobs</a:t>
            </a:r>
          </a:p>
          <a:p>
            <a:pPr marL="0" indent="0">
              <a:buNone/>
            </a:pPr>
            <a:r>
              <a:rPr lang="es-ES_tradnl" sz="1400" dirty="0" err="1"/>
              <a:t>b</a:t>
            </a:r>
            <a:r>
              <a:rPr lang="es-ES_tradnl" sz="1400" dirty="0" err="1" smtClean="0"/>
              <a:t>osh</a:t>
            </a:r>
            <a:r>
              <a:rPr lang="es-ES_tradnl" sz="1400" dirty="0" smtClean="0"/>
              <a:t> </a:t>
            </a:r>
            <a:r>
              <a:rPr lang="es-ES_tradnl" sz="1400" dirty="0" err="1" smtClean="0"/>
              <a:t>create</a:t>
            </a:r>
            <a:r>
              <a:rPr lang="es-ES_tradnl" sz="1400" dirty="0" smtClean="0"/>
              <a:t> </a:t>
            </a:r>
            <a:r>
              <a:rPr lang="es-ES_tradnl" sz="1400" dirty="0" err="1" smtClean="0"/>
              <a:t>release</a:t>
            </a:r>
            <a:r>
              <a:rPr lang="es-ES_tradnl" sz="1400" dirty="0" smtClean="0"/>
              <a:t> --final</a:t>
            </a:r>
            <a:endParaRPr lang="en" sz="1400" dirty="0" smtClean="0"/>
          </a:p>
        </p:txBody>
      </p:sp>
      <p:pic>
        <p:nvPicPr>
          <p:cNvPr id="3" name="Imagen 2" descr="Screen Shot 2016-01-11 at 9.50.0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8937" y="1353831"/>
            <a:ext cx="3683000" cy="1282700"/>
          </a:xfrm>
          <a:prstGeom prst="rect">
            <a:avLst/>
          </a:prstGeom>
        </p:spPr>
      </p:pic>
      <p:pic>
        <p:nvPicPr>
          <p:cNvPr id="5" name="Imagen 4" descr="Screen Shot 2016-01-10 at 11.10.2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8937" y="3309368"/>
            <a:ext cx="5016500" cy="1130300"/>
          </a:xfrm>
          <a:prstGeom prst="rect">
            <a:avLst/>
          </a:prstGeom>
        </p:spPr>
      </p:pic>
      <p:sp>
        <p:nvSpPr>
          <p:cNvPr id="6" name="Marcador de texto 2"/>
          <p:cNvSpPr txBox="1">
            <a:spLocks/>
          </p:cNvSpPr>
          <p:nvPr/>
        </p:nvSpPr>
        <p:spPr>
          <a:xfrm>
            <a:off x="3546883" y="2851502"/>
            <a:ext cx="2736182" cy="457866"/>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Font typeface="Arial"/>
              <a:buNone/>
            </a:pPr>
            <a:r>
              <a:rPr lang="es-ES_tradnl" sz="1400" dirty="0" err="1"/>
              <a:t>c</a:t>
            </a:r>
            <a:r>
              <a:rPr lang="es-ES_tradnl" sz="1400" dirty="0" err="1" smtClean="0"/>
              <a:t>onfig</a:t>
            </a:r>
            <a:r>
              <a:rPr lang="es-ES_tradnl" sz="1400" dirty="0" smtClean="0"/>
              <a:t>/</a:t>
            </a:r>
            <a:r>
              <a:rPr lang="es-ES_tradnl" sz="1400" dirty="0" err="1" smtClean="0"/>
              <a:t>private.yml</a:t>
            </a:r>
            <a:endParaRPr lang="en" sz="1400" dirty="0" smtClean="0"/>
          </a:p>
        </p:txBody>
      </p:sp>
      <p:sp>
        <p:nvSpPr>
          <p:cNvPr id="7" name="Marcador de texto 2"/>
          <p:cNvSpPr txBox="1">
            <a:spLocks/>
          </p:cNvSpPr>
          <p:nvPr/>
        </p:nvSpPr>
        <p:spPr>
          <a:xfrm>
            <a:off x="3546883" y="953889"/>
            <a:ext cx="2736182" cy="457866"/>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Font typeface="Arial"/>
              <a:buNone/>
            </a:pPr>
            <a:r>
              <a:rPr lang="es-ES_tradnl" sz="1400" dirty="0" err="1"/>
              <a:t>c</a:t>
            </a:r>
            <a:r>
              <a:rPr lang="es-ES_tradnl" sz="1400" dirty="0" err="1" smtClean="0"/>
              <a:t>onfig</a:t>
            </a:r>
            <a:r>
              <a:rPr lang="es-ES_tradnl" sz="1400" dirty="0" smtClean="0"/>
              <a:t>/</a:t>
            </a:r>
            <a:r>
              <a:rPr lang="es-ES_tradnl" sz="1400" dirty="0" err="1" smtClean="0"/>
              <a:t>final.yml</a:t>
            </a:r>
            <a:endParaRPr lang="en" sz="1400" dirty="0" smtClean="0"/>
          </a:p>
        </p:txBody>
      </p:sp>
    </p:spTree>
    <p:extLst>
      <p:ext uri="{BB962C8B-B14F-4D97-AF65-F5344CB8AC3E}">
        <p14:creationId xmlns:p14="http://schemas.microsoft.com/office/powerpoint/2010/main" val="330299958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8967" y="320039"/>
            <a:ext cx="8731802" cy="363558"/>
          </a:xfrm>
        </p:spPr>
        <p:txBody>
          <a:bodyPr/>
          <a:lstStyle/>
          <a:p>
            <a:r>
              <a:rPr lang="en-US" dirty="0" smtClean="0">
                <a:solidFill>
                  <a:srgbClr val="138A7E"/>
                </a:solidFill>
              </a:rPr>
              <a:t>Learning curves of </a:t>
            </a:r>
            <a:r>
              <a:rPr lang="en-US" dirty="0" err="1" smtClean="0">
                <a:solidFill>
                  <a:srgbClr val="138A7E"/>
                </a:solidFill>
              </a:rPr>
              <a:t>DevOps</a:t>
            </a:r>
            <a:r>
              <a:rPr lang="en-US" dirty="0" smtClean="0">
                <a:solidFill>
                  <a:srgbClr val="138A7E"/>
                </a:solidFill>
              </a:rPr>
              <a:t> Tools</a:t>
            </a:r>
            <a:endParaRPr lang="en" dirty="0">
              <a:solidFill>
                <a:srgbClr val="138A7E"/>
              </a:solidFill>
            </a:endParaRPr>
          </a:p>
        </p:txBody>
      </p:sp>
      <p:pic>
        <p:nvPicPr>
          <p:cNvPr id="5" name="Imagen 4" descr="CW52H_FWkAAVxpF.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7451" y="1110578"/>
            <a:ext cx="3696758" cy="3270921"/>
          </a:xfrm>
          <a:prstGeom prst="rect">
            <a:avLst/>
          </a:prstGeom>
        </p:spPr>
      </p:pic>
    </p:spTree>
    <p:extLst>
      <p:ext uri="{BB962C8B-B14F-4D97-AF65-F5344CB8AC3E}">
        <p14:creationId xmlns:p14="http://schemas.microsoft.com/office/powerpoint/2010/main" val="1519063477"/>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Creating a release </a:t>
            </a:r>
            <a:r>
              <a:rPr lang="en-US" dirty="0" err="1" smtClean="0">
                <a:solidFill>
                  <a:srgbClr val="138A7E"/>
                </a:solidFill>
              </a:rPr>
              <a:t>tarball</a:t>
            </a:r>
            <a:endParaRPr lang="en" dirty="0">
              <a:solidFill>
                <a:srgbClr val="138A7E"/>
              </a:solidFill>
            </a:endParaRPr>
          </a:p>
        </p:txBody>
      </p:sp>
      <p:sp>
        <p:nvSpPr>
          <p:cNvPr id="4" name="Marcador de texto 2"/>
          <p:cNvSpPr>
            <a:spLocks noGrp="1"/>
          </p:cNvSpPr>
          <p:nvPr>
            <p:ph type="body" idx="1"/>
          </p:nvPr>
        </p:nvSpPr>
        <p:spPr>
          <a:xfrm>
            <a:off x="163517" y="953889"/>
            <a:ext cx="8742702" cy="3582270"/>
          </a:xfrm>
        </p:spPr>
        <p:txBody>
          <a:bodyPr/>
          <a:lstStyle/>
          <a:p>
            <a:pPr marL="0" indent="0">
              <a:buNone/>
            </a:pPr>
            <a:r>
              <a:rPr lang="es-ES_tradnl" sz="1400" dirty="0"/>
              <a:t>b</a:t>
            </a:r>
            <a:r>
              <a:rPr lang="en" sz="1400" dirty="0" smtClean="0"/>
              <a:t>osh </a:t>
            </a:r>
            <a:r>
              <a:rPr lang="es-ES_tradnl" sz="1400" dirty="0" err="1" smtClean="0"/>
              <a:t>create</a:t>
            </a:r>
            <a:r>
              <a:rPr lang="es-ES_tradnl" sz="1400" dirty="0" smtClean="0"/>
              <a:t> </a:t>
            </a:r>
            <a:r>
              <a:rPr lang="es-ES_tradnl" sz="1400" dirty="0" err="1" smtClean="0"/>
              <a:t>release</a:t>
            </a:r>
            <a:r>
              <a:rPr lang="es-ES_tradnl" sz="1400" dirty="0" smtClean="0"/>
              <a:t> –</a:t>
            </a:r>
            <a:r>
              <a:rPr lang="es-ES_tradnl" sz="1400" dirty="0" err="1" smtClean="0"/>
              <a:t>with-tarball</a:t>
            </a:r>
            <a:r>
              <a:rPr lang="es-ES_tradnl" sz="1400" dirty="0" smtClean="0"/>
              <a:t> </a:t>
            </a:r>
            <a:r>
              <a:rPr lang="es-ES_tradnl" sz="1400" dirty="0" err="1" smtClean="0"/>
              <a:t>release.yml</a:t>
            </a:r>
            <a:endParaRPr lang="es-ES_tradnl" sz="1400" dirty="0" smtClean="0"/>
          </a:p>
        </p:txBody>
      </p:sp>
      <p:pic>
        <p:nvPicPr>
          <p:cNvPr id="8" name="Imagen 7" descr="Screen Shot 2016-01-11 at 9.59.3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891" y="1505663"/>
            <a:ext cx="8798801" cy="2255279"/>
          </a:xfrm>
          <a:prstGeom prst="rect">
            <a:avLst/>
          </a:prstGeom>
        </p:spPr>
      </p:pic>
    </p:spTree>
    <p:extLst>
      <p:ext uri="{BB962C8B-B14F-4D97-AF65-F5344CB8AC3E}">
        <p14:creationId xmlns:p14="http://schemas.microsoft.com/office/powerpoint/2010/main" val="3457461615"/>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252350"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0" i="0" u="none" strike="noStrike" cap="none" dirty="0" smtClean="0">
                <a:solidFill>
                  <a:schemeClr val="lt1"/>
                </a:solidFill>
                <a:latin typeface="Roboto"/>
                <a:ea typeface="Roboto"/>
                <a:cs typeface="Roboto"/>
                <a:sym typeface="Roboto"/>
              </a:rPr>
              <a:t>Pivotal OpsManager and BOSH</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127687291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grpSp>
        <p:nvGrpSpPr>
          <p:cNvPr id="138" name="Agrupar 137"/>
          <p:cNvGrpSpPr/>
          <p:nvPr/>
        </p:nvGrpSpPr>
        <p:grpSpPr>
          <a:xfrm>
            <a:off x="2659483" y="2085971"/>
            <a:ext cx="3186103" cy="1452001"/>
            <a:chOff x="2670384" y="2250567"/>
            <a:chExt cx="3186103" cy="1452001"/>
          </a:xfrm>
        </p:grpSpPr>
        <p:pic>
          <p:nvPicPr>
            <p:cNvPr id="96" name="Shape 382"/>
            <p:cNvPicPr preferRelativeResize="0"/>
            <p:nvPr/>
          </p:nvPicPr>
          <p:blipFill rotWithShape="1">
            <a:blip r:embed="rId3">
              <a:alphaModFix/>
            </a:blip>
            <a:srcRect/>
            <a:stretch/>
          </p:blipFill>
          <p:spPr>
            <a:xfrm>
              <a:off x="2670384" y="2250567"/>
              <a:ext cx="3186103" cy="745228"/>
            </a:xfrm>
            <a:prstGeom prst="rect">
              <a:avLst/>
            </a:prstGeom>
            <a:noFill/>
            <a:ln>
              <a:noFill/>
            </a:ln>
          </p:spPr>
        </p:pic>
        <p:sp>
          <p:nvSpPr>
            <p:cNvPr id="97" name="Shape 383"/>
            <p:cNvSpPr/>
            <p:nvPr/>
          </p:nvSpPr>
          <p:spPr>
            <a:xfrm>
              <a:off x="2670384" y="3287235"/>
              <a:ext cx="3186103" cy="415333"/>
            </a:xfrm>
            <a:prstGeom prst="roundRect">
              <a:avLst>
                <a:gd name="adj" fmla="val 11122"/>
              </a:avLst>
            </a:prstGeom>
            <a:solidFill>
              <a:srgbClr val="5E5E5E"/>
            </a:solidFill>
            <a:ln>
              <a:noFill/>
            </a:ln>
          </p:spPr>
          <p:txBody>
            <a:bodyPr lIns="0" tIns="0" rIns="0" bIns="0" anchor="ctr" anchorCtr="0">
              <a:noAutofit/>
            </a:bodyPr>
            <a:lstStyle/>
            <a:p>
              <a:pPr marL="0" marR="0" lvl="0" indent="0" algn="l" rtl="0">
                <a:spcBef>
                  <a:spcPts val="0"/>
                </a:spcBef>
                <a:buSzPct val="25000"/>
                <a:buNone/>
              </a:pPr>
              <a:r>
                <a:rPr lang="en-US" sz="1800" b="0" i="0" u="none" strike="noStrike" cap="none" dirty="0">
                  <a:solidFill>
                    <a:srgbClr val="FFFFFF"/>
                  </a:solidFill>
                  <a:latin typeface="Arial"/>
                  <a:ea typeface="Arial"/>
                  <a:cs typeface="Arial"/>
                  <a:sym typeface="Arial"/>
                </a:rPr>
                <a:t>  </a:t>
              </a:r>
              <a:r>
                <a:rPr lang="en-US" sz="1400" b="0" i="0" u="none" strike="noStrike" cap="none" dirty="0" err="1">
                  <a:solidFill>
                    <a:srgbClr val="FFFFFF"/>
                  </a:solidFill>
                  <a:latin typeface="Arial"/>
                  <a:ea typeface="Arial"/>
                  <a:cs typeface="Arial"/>
                  <a:sym typeface="Arial"/>
                </a:rPr>
                <a:t>IaaS</a:t>
              </a:r>
              <a:endParaRPr lang="en-US" sz="1400" b="0" i="0" u="none" strike="noStrike" cap="none" dirty="0">
                <a:solidFill>
                  <a:srgbClr val="FFFFFF"/>
                </a:solidFill>
                <a:latin typeface="Arial"/>
                <a:ea typeface="Arial"/>
                <a:cs typeface="Arial"/>
                <a:sym typeface="Arial"/>
              </a:endParaRPr>
            </a:p>
          </p:txBody>
        </p:sp>
        <p:grpSp>
          <p:nvGrpSpPr>
            <p:cNvPr id="136" name="Agrupar 135"/>
            <p:cNvGrpSpPr/>
            <p:nvPr/>
          </p:nvGrpSpPr>
          <p:grpSpPr>
            <a:xfrm>
              <a:off x="3491249" y="3333465"/>
              <a:ext cx="2088895" cy="291440"/>
              <a:chOff x="5826957" y="4197831"/>
              <a:chExt cx="2088895" cy="291440"/>
            </a:xfrm>
          </p:grpSpPr>
          <p:pic>
            <p:nvPicPr>
              <p:cNvPr id="128" name="Shape 385"/>
              <p:cNvPicPr preferRelativeResize="0"/>
              <p:nvPr/>
            </p:nvPicPr>
            <p:blipFill rotWithShape="1">
              <a:blip r:embed="rId4">
                <a:alphaModFix/>
              </a:blip>
              <a:srcRect/>
              <a:stretch/>
            </p:blipFill>
            <p:spPr>
              <a:xfrm>
                <a:off x="5826957" y="4198726"/>
                <a:ext cx="288800" cy="289650"/>
              </a:xfrm>
              <a:prstGeom prst="rect">
                <a:avLst/>
              </a:prstGeom>
              <a:noFill/>
              <a:ln>
                <a:noFill/>
              </a:ln>
            </p:spPr>
          </p:pic>
          <p:pic>
            <p:nvPicPr>
              <p:cNvPr id="129" name="Shape 386"/>
              <p:cNvPicPr preferRelativeResize="0"/>
              <p:nvPr/>
            </p:nvPicPr>
            <p:blipFill rotWithShape="1">
              <a:blip r:embed="rId5">
                <a:alphaModFix/>
              </a:blip>
              <a:srcRect/>
              <a:stretch/>
            </p:blipFill>
            <p:spPr>
              <a:xfrm>
                <a:off x="6260967" y="4197831"/>
                <a:ext cx="289693" cy="290544"/>
              </a:xfrm>
              <a:prstGeom prst="rect">
                <a:avLst/>
              </a:prstGeom>
              <a:noFill/>
              <a:ln>
                <a:noFill/>
              </a:ln>
            </p:spPr>
          </p:pic>
          <p:pic>
            <p:nvPicPr>
              <p:cNvPr id="130" name="Shape 387"/>
              <p:cNvPicPr preferRelativeResize="0"/>
              <p:nvPr/>
            </p:nvPicPr>
            <p:blipFill rotWithShape="1">
              <a:blip r:embed="rId6">
                <a:alphaModFix/>
              </a:blip>
              <a:srcRect/>
              <a:stretch/>
            </p:blipFill>
            <p:spPr>
              <a:xfrm>
                <a:off x="6695873" y="4198278"/>
                <a:ext cx="785076" cy="290545"/>
              </a:xfrm>
              <a:prstGeom prst="rect">
                <a:avLst/>
              </a:prstGeom>
              <a:noFill/>
              <a:ln>
                <a:noFill/>
              </a:ln>
            </p:spPr>
          </p:pic>
          <p:pic>
            <p:nvPicPr>
              <p:cNvPr id="131" name="Shape 388"/>
              <p:cNvPicPr preferRelativeResize="0"/>
              <p:nvPr/>
            </p:nvPicPr>
            <p:blipFill rotWithShape="1">
              <a:blip r:embed="rId7">
                <a:alphaModFix/>
              </a:blip>
              <a:srcRect l="12296" t="1162" r="16472" b="27441"/>
              <a:stretch/>
            </p:blipFill>
            <p:spPr>
              <a:xfrm>
                <a:off x="7626159" y="4198726"/>
                <a:ext cx="289693" cy="290545"/>
              </a:xfrm>
              <a:prstGeom prst="rect">
                <a:avLst/>
              </a:prstGeom>
              <a:noFill/>
              <a:ln>
                <a:noFill/>
              </a:ln>
            </p:spPr>
          </p:pic>
        </p:grpSp>
        <p:sp>
          <p:nvSpPr>
            <p:cNvPr id="99" name="Shape 391"/>
            <p:cNvSpPr/>
            <p:nvPr/>
          </p:nvSpPr>
          <p:spPr>
            <a:xfrm>
              <a:off x="2670384" y="2995795"/>
              <a:ext cx="3186103" cy="291440"/>
            </a:xfrm>
            <a:prstGeom prst="roundRect">
              <a:avLst>
                <a:gd name="adj" fmla="val 13079"/>
              </a:avLst>
            </a:prstGeom>
            <a:solidFill>
              <a:srgbClr val="29756E"/>
            </a:solidFill>
            <a:ln>
              <a:noFill/>
            </a:ln>
          </p:spPr>
          <p:txBody>
            <a:bodyPr lIns="0" tIns="0" rIns="0" bIns="0" anchor="ctr" anchorCtr="0">
              <a:noAutofit/>
            </a:bodyPr>
            <a:lstStyle/>
            <a:p>
              <a:pPr marL="0" marR="0" lvl="0" indent="0" algn="ctr" rtl="0">
                <a:spcBef>
                  <a:spcPts val="0"/>
                </a:spcBef>
                <a:buSzPct val="25000"/>
                <a:buNone/>
              </a:pPr>
              <a:r>
                <a:rPr lang="en-US" sz="1600" b="0" i="0" u="none" strike="noStrike" cap="none" dirty="0" smtClean="0">
                  <a:solidFill>
                    <a:srgbClr val="FFFFFF"/>
                  </a:solidFill>
                  <a:latin typeface="Arial"/>
                  <a:ea typeface="Arial"/>
                  <a:cs typeface="Arial"/>
                  <a:sym typeface="Arial"/>
                </a:rPr>
                <a:t>BOSH</a:t>
              </a:r>
              <a:endParaRPr lang="en-US" sz="1600" b="0" i="0" u="none" strike="noStrike" cap="none" dirty="0">
                <a:solidFill>
                  <a:srgbClr val="FFFFFF"/>
                </a:solidFill>
                <a:latin typeface="Arial"/>
                <a:ea typeface="Arial"/>
                <a:cs typeface="Arial"/>
                <a:sym typeface="Arial"/>
              </a:endParaRPr>
            </a:p>
          </p:txBody>
        </p:sp>
        <p:pic>
          <p:nvPicPr>
            <p:cNvPr id="127" name="Shape 419"/>
            <p:cNvPicPr preferRelativeResize="0"/>
            <p:nvPr/>
          </p:nvPicPr>
          <p:blipFill rotWithShape="1">
            <a:blip r:embed="rId8">
              <a:alphaModFix/>
            </a:blip>
            <a:srcRect/>
            <a:stretch/>
          </p:blipFill>
          <p:spPr>
            <a:xfrm>
              <a:off x="2670384" y="2250567"/>
              <a:ext cx="3186103" cy="771429"/>
            </a:xfrm>
            <a:prstGeom prst="rect">
              <a:avLst/>
            </a:prstGeom>
            <a:noFill/>
            <a:ln>
              <a:noFill/>
            </a:ln>
          </p:spPr>
        </p:pic>
      </p:gr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Pivotal OpsManager is a web UI that installs and then sits on top of BOSH</a:t>
            </a:r>
          </a:p>
        </p:txBody>
      </p:sp>
    </p:spTree>
    <p:extLst>
      <p:ext uri="{BB962C8B-B14F-4D97-AF65-F5344CB8AC3E}">
        <p14:creationId xmlns:p14="http://schemas.microsoft.com/office/powerpoint/2010/main" val="230528464"/>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US" sz="2400" dirty="0" smtClean="0"/>
              <a:t>Click to install &amp; update</a:t>
            </a:r>
            <a:endParaRPr lang="en" sz="2400" dirty="0" smtClean="0"/>
          </a:p>
        </p:txBody>
      </p:sp>
      <p:pic>
        <p:nvPicPr>
          <p:cNvPr id="5" name="Imagen 4" descr="Screen Shot 2016-01-09 at 18.34.0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748" y="1609903"/>
            <a:ext cx="8094085" cy="2604406"/>
          </a:xfrm>
          <a:prstGeom prst="rect">
            <a:avLst/>
          </a:prstGeom>
        </p:spPr>
      </p:pic>
    </p:spTree>
    <p:extLst>
      <p:ext uri="{BB962C8B-B14F-4D97-AF65-F5344CB8AC3E}">
        <p14:creationId xmlns:p14="http://schemas.microsoft.com/office/powerpoint/2010/main" val="1706449380"/>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a:t>Simple interface allows a streamlined set up </a:t>
            </a:r>
            <a:r>
              <a:rPr lang="en-US" sz="2400" dirty="0" smtClean="0"/>
              <a:t>and configuration</a:t>
            </a:r>
            <a:endParaRPr lang="en" sz="2400" dirty="0" smtClean="0"/>
          </a:p>
        </p:txBody>
      </p:sp>
      <p:pic>
        <p:nvPicPr>
          <p:cNvPr id="4" name="Imagen 3" descr="Screen Shot 2016-01-09 at 18.12.4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946" y="1515265"/>
            <a:ext cx="5247092" cy="2965283"/>
          </a:xfrm>
          <a:prstGeom prst="rect">
            <a:avLst/>
          </a:prstGeom>
        </p:spPr>
      </p:pic>
    </p:spTree>
    <p:extLst>
      <p:ext uri="{BB962C8B-B14F-4D97-AF65-F5344CB8AC3E}">
        <p14:creationId xmlns:p14="http://schemas.microsoft.com/office/powerpoint/2010/main" val="353626068"/>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Built-in platform monitoring</a:t>
            </a:r>
          </a:p>
        </p:txBody>
      </p:sp>
      <p:pic>
        <p:nvPicPr>
          <p:cNvPr id="3" name="Imagen 2" descr="Screen Shot 2016-01-09 at 18.14.0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606" y="1448115"/>
            <a:ext cx="7674392" cy="3099323"/>
          </a:xfrm>
          <a:prstGeom prst="rect">
            <a:avLst/>
          </a:prstGeom>
        </p:spPr>
      </p:pic>
    </p:spTree>
    <p:extLst>
      <p:ext uri="{BB962C8B-B14F-4D97-AF65-F5344CB8AC3E}">
        <p14:creationId xmlns:p14="http://schemas.microsoft.com/office/powerpoint/2010/main" val="810382756"/>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Credentials management</a:t>
            </a:r>
          </a:p>
        </p:txBody>
      </p:sp>
      <p:pic>
        <p:nvPicPr>
          <p:cNvPr id="4" name="Imagen 3" descr="Screen Shot 2016-01-09 at 18.32.3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29" y="1460964"/>
            <a:ext cx="5405267" cy="3105528"/>
          </a:xfrm>
          <a:prstGeom prst="rect">
            <a:avLst/>
          </a:prstGeom>
        </p:spPr>
      </p:pic>
    </p:spTree>
    <p:extLst>
      <p:ext uri="{BB962C8B-B14F-4D97-AF65-F5344CB8AC3E}">
        <p14:creationId xmlns:p14="http://schemas.microsoft.com/office/powerpoint/2010/main" val="468570408"/>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Explore install logs</a:t>
            </a:r>
          </a:p>
        </p:txBody>
      </p:sp>
      <p:pic>
        <p:nvPicPr>
          <p:cNvPr id="3" name="Imagen 2" descr="Screen Shot 2016-01-09 at 18.17.1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6289" y="1548024"/>
            <a:ext cx="5979267" cy="2999746"/>
          </a:xfrm>
          <a:prstGeom prst="rect">
            <a:avLst/>
          </a:prstGeom>
        </p:spPr>
      </p:pic>
    </p:spTree>
    <p:extLst>
      <p:ext uri="{BB962C8B-B14F-4D97-AF65-F5344CB8AC3E}">
        <p14:creationId xmlns:p14="http://schemas.microsoft.com/office/powerpoint/2010/main" val="537686906"/>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Scale the platform</a:t>
            </a:r>
          </a:p>
        </p:txBody>
      </p:sp>
      <p:pic>
        <p:nvPicPr>
          <p:cNvPr id="4" name="Imagen 3" descr="Screen Shot 2016-01-09 at 18.16.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704" y="1689744"/>
            <a:ext cx="8113430" cy="2232164"/>
          </a:xfrm>
          <a:prstGeom prst="rect">
            <a:avLst/>
          </a:prstGeom>
        </p:spPr>
      </p:pic>
    </p:spTree>
    <p:extLst>
      <p:ext uri="{BB962C8B-B14F-4D97-AF65-F5344CB8AC3E}">
        <p14:creationId xmlns:p14="http://schemas.microsoft.com/office/powerpoint/2010/main" val="4254008107"/>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Easily import new products</a:t>
            </a:r>
          </a:p>
        </p:txBody>
      </p:sp>
      <p:pic>
        <p:nvPicPr>
          <p:cNvPr id="4" name="Imagen 3" descr="Screen Shot 2016-01-09 at 18.30.3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1" y="1631385"/>
            <a:ext cx="1969792" cy="2849163"/>
          </a:xfrm>
          <a:prstGeom prst="rect">
            <a:avLst/>
          </a:prstGeom>
        </p:spPr>
      </p:pic>
    </p:spTree>
    <p:extLst>
      <p:ext uri="{BB962C8B-B14F-4D97-AF65-F5344CB8AC3E}">
        <p14:creationId xmlns:p14="http://schemas.microsoft.com/office/powerpoint/2010/main" val="138170641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4418" y="320039"/>
            <a:ext cx="8731801" cy="363558"/>
          </a:xfrm>
        </p:spPr>
        <p:txBody>
          <a:bodyPr/>
          <a:lstStyle/>
          <a:p>
            <a:r>
              <a:rPr lang="en-US" dirty="0" smtClean="0">
                <a:solidFill>
                  <a:srgbClr val="138A7E"/>
                </a:solidFill>
              </a:rPr>
              <a:t>BOSH &amp; Cloud Foundry</a:t>
            </a:r>
            <a:endParaRPr lang="en" dirty="0">
              <a:solidFill>
                <a:srgbClr val="138A7E"/>
              </a:solidFill>
            </a:endParaRPr>
          </a:p>
        </p:txBody>
      </p:sp>
      <p:sp>
        <p:nvSpPr>
          <p:cNvPr id="22" name="Rounded Rectangle 4"/>
          <p:cNvSpPr/>
          <p:nvPr/>
        </p:nvSpPr>
        <p:spPr>
          <a:xfrm>
            <a:off x="4460875" y="1275485"/>
            <a:ext cx="3286125" cy="1611966"/>
          </a:xfrm>
          <a:prstGeom prst="roundRect">
            <a:avLst/>
          </a:prstGeom>
          <a:solidFill>
            <a:schemeClr val="tx1">
              <a:alpha val="39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
          <p:cNvSpPr/>
          <p:nvPr/>
        </p:nvSpPr>
        <p:spPr>
          <a:xfrm>
            <a:off x="857251" y="2117513"/>
            <a:ext cx="5762624" cy="1321934"/>
          </a:xfrm>
          <a:prstGeom prst="roundRect">
            <a:avLst/>
          </a:prstGeom>
          <a:solidFill>
            <a:schemeClr val="tx1">
              <a:alpha val="1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ounded Rectangle 13"/>
          <p:cNvSpPr/>
          <p:nvPr/>
        </p:nvSpPr>
        <p:spPr>
          <a:xfrm>
            <a:off x="2527299" y="2943426"/>
            <a:ext cx="3971925" cy="444065"/>
          </a:xfrm>
          <a:prstGeom prst="roundRect">
            <a:avLst/>
          </a:prstGeom>
          <a:solidFill>
            <a:srgbClr val="AEBF2F"/>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VMs</a:t>
            </a:r>
            <a:endParaRPr lang="en-US" dirty="0"/>
          </a:p>
        </p:txBody>
      </p:sp>
      <p:sp>
        <p:nvSpPr>
          <p:cNvPr id="25" name="Rounded Rectangle 18"/>
          <p:cNvSpPr/>
          <p:nvPr/>
        </p:nvSpPr>
        <p:spPr>
          <a:xfrm>
            <a:off x="4564498" y="2171699"/>
            <a:ext cx="1875596" cy="682625"/>
          </a:xfrm>
          <a:prstGeom prst="roundRect">
            <a:avLst/>
          </a:prstGeom>
          <a:solidFill>
            <a:srgbClr val="199EDF"/>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containers</a:t>
            </a:r>
            <a:endParaRPr lang="en-US" dirty="0"/>
          </a:p>
        </p:txBody>
      </p:sp>
      <p:sp>
        <p:nvSpPr>
          <p:cNvPr id="26" name="Rounded Rectangle 19"/>
          <p:cNvSpPr/>
          <p:nvPr/>
        </p:nvSpPr>
        <p:spPr>
          <a:xfrm>
            <a:off x="4564498" y="1380380"/>
            <a:ext cx="1868094" cy="682625"/>
          </a:xfrm>
          <a:prstGeom prst="roundRect">
            <a:avLst/>
          </a:prstGeom>
          <a:solidFill>
            <a:schemeClr val="accent2">
              <a:lumMod val="60000"/>
              <a:lumOff val="4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apps</a:t>
            </a:r>
            <a:endParaRPr lang="en-US" dirty="0"/>
          </a:p>
        </p:txBody>
      </p:sp>
      <p:sp>
        <p:nvSpPr>
          <p:cNvPr id="27" name="Rounded Rectangle 22"/>
          <p:cNvSpPr/>
          <p:nvPr/>
        </p:nvSpPr>
        <p:spPr>
          <a:xfrm>
            <a:off x="2527299" y="2193445"/>
            <a:ext cx="1868094" cy="682625"/>
          </a:xfrm>
          <a:prstGeom prst="roundRect">
            <a:avLst/>
          </a:prstGeom>
          <a:solidFill>
            <a:schemeClr val="accent2">
              <a:lumMod val="60000"/>
              <a:lumOff val="4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services</a:t>
            </a:r>
            <a:endParaRPr lang="en-US" dirty="0"/>
          </a:p>
        </p:txBody>
      </p:sp>
      <p:sp>
        <p:nvSpPr>
          <p:cNvPr id="28" name="TextBox 3"/>
          <p:cNvSpPr txBox="1"/>
          <p:nvPr/>
        </p:nvSpPr>
        <p:spPr>
          <a:xfrm>
            <a:off x="1348975" y="2635250"/>
            <a:ext cx="693469" cy="307777"/>
          </a:xfrm>
          <a:prstGeom prst="rect">
            <a:avLst/>
          </a:prstGeom>
          <a:noFill/>
        </p:spPr>
        <p:txBody>
          <a:bodyPr wrap="none" rtlCol="0">
            <a:spAutoFit/>
          </a:bodyPr>
          <a:lstStyle/>
          <a:p>
            <a:pPr algn="ctr"/>
            <a:r>
              <a:rPr lang="en-US" dirty="0" smtClean="0">
                <a:solidFill>
                  <a:srgbClr val="138A7E"/>
                </a:solidFill>
              </a:rPr>
              <a:t>BOSH</a:t>
            </a:r>
          </a:p>
        </p:txBody>
      </p:sp>
      <p:sp>
        <p:nvSpPr>
          <p:cNvPr id="29" name="TextBox 21"/>
          <p:cNvSpPr txBox="1"/>
          <p:nvPr/>
        </p:nvSpPr>
        <p:spPr>
          <a:xfrm>
            <a:off x="6651332" y="1597025"/>
            <a:ext cx="902811" cy="523220"/>
          </a:xfrm>
          <a:prstGeom prst="rect">
            <a:avLst/>
          </a:prstGeom>
          <a:noFill/>
        </p:spPr>
        <p:txBody>
          <a:bodyPr wrap="none" rtlCol="0">
            <a:spAutoFit/>
          </a:bodyPr>
          <a:lstStyle/>
          <a:p>
            <a:pPr algn="ctr"/>
            <a:r>
              <a:rPr lang="en-US" dirty="0" smtClean="0">
                <a:solidFill>
                  <a:srgbClr val="138A7E"/>
                </a:solidFill>
              </a:rPr>
              <a:t>Cloud</a:t>
            </a:r>
          </a:p>
          <a:p>
            <a:pPr algn="ctr"/>
            <a:r>
              <a:rPr lang="en-US" dirty="0" smtClean="0">
                <a:solidFill>
                  <a:srgbClr val="138A7E"/>
                </a:solidFill>
              </a:rPr>
              <a:t> Foundry</a:t>
            </a:r>
          </a:p>
        </p:txBody>
      </p:sp>
      <p:sp>
        <p:nvSpPr>
          <p:cNvPr id="30" name="Rounded Rectangle 23"/>
          <p:cNvSpPr/>
          <p:nvPr/>
        </p:nvSpPr>
        <p:spPr>
          <a:xfrm>
            <a:off x="2539999" y="4028132"/>
            <a:ext cx="3971925" cy="496242"/>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Hardware</a:t>
            </a:r>
            <a:endParaRPr lang="en-US" dirty="0"/>
          </a:p>
        </p:txBody>
      </p:sp>
      <p:sp>
        <p:nvSpPr>
          <p:cNvPr id="31" name="Rounded Rectangle 24"/>
          <p:cNvSpPr/>
          <p:nvPr/>
        </p:nvSpPr>
        <p:spPr>
          <a:xfrm>
            <a:off x="2533649" y="3483055"/>
            <a:ext cx="3971925" cy="458304"/>
          </a:xfrm>
          <a:prstGeom prst="roundRect">
            <a:avLst/>
          </a:prstGeom>
          <a:solidFill>
            <a:schemeClr val="accent3">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IaaS</a:t>
            </a:r>
            <a:endParaRPr lang="en-US" dirty="0"/>
          </a:p>
        </p:txBody>
      </p:sp>
    </p:spTree>
    <p:extLst>
      <p:ext uri="{BB962C8B-B14F-4D97-AF65-F5344CB8AC3E}">
        <p14:creationId xmlns:p14="http://schemas.microsoft.com/office/powerpoint/2010/main" val="2079256667"/>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Network</a:t>
            </a:r>
            <a:endParaRPr lang="en" dirty="0">
              <a:solidFill>
                <a:srgbClr val="138A7E"/>
              </a:solidFill>
            </a:endParaRPr>
          </a:p>
        </p:txBody>
      </p:sp>
      <p:grpSp>
        <p:nvGrpSpPr>
          <p:cNvPr id="3" name="Agrupar 2"/>
          <p:cNvGrpSpPr/>
          <p:nvPr/>
        </p:nvGrpSpPr>
        <p:grpSpPr>
          <a:xfrm>
            <a:off x="660762" y="3041609"/>
            <a:ext cx="3186103" cy="1452001"/>
            <a:chOff x="2670384" y="2250567"/>
            <a:chExt cx="3186103" cy="1452001"/>
          </a:xfrm>
        </p:grpSpPr>
        <p:pic>
          <p:nvPicPr>
            <p:cNvPr id="96" name="Shape 382"/>
            <p:cNvPicPr preferRelativeResize="0"/>
            <p:nvPr/>
          </p:nvPicPr>
          <p:blipFill rotWithShape="1">
            <a:blip r:embed="rId3">
              <a:alphaModFix/>
            </a:blip>
            <a:srcRect/>
            <a:stretch/>
          </p:blipFill>
          <p:spPr>
            <a:xfrm>
              <a:off x="2670384" y="2250567"/>
              <a:ext cx="3186103" cy="745228"/>
            </a:xfrm>
            <a:prstGeom prst="rect">
              <a:avLst/>
            </a:prstGeom>
            <a:noFill/>
            <a:ln>
              <a:noFill/>
            </a:ln>
          </p:spPr>
        </p:pic>
        <p:sp>
          <p:nvSpPr>
            <p:cNvPr id="97" name="Shape 383"/>
            <p:cNvSpPr/>
            <p:nvPr/>
          </p:nvSpPr>
          <p:spPr>
            <a:xfrm>
              <a:off x="2670384" y="3287235"/>
              <a:ext cx="3186103" cy="415333"/>
            </a:xfrm>
            <a:prstGeom prst="roundRect">
              <a:avLst>
                <a:gd name="adj" fmla="val 11122"/>
              </a:avLst>
            </a:prstGeom>
            <a:solidFill>
              <a:srgbClr val="5E5E5E"/>
            </a:solidFill>
            <a:ln>
              <a:noFill/>
            </a:ln>
          </p:spPr>
          <p:txBody>
            <a:bodyPr lIns="0" tIns="0" rIns="0" bIns="0" anchor="ctr" anchorCtr="0">
              <a:noAutofit/>
            </a:bodyPr>
            <a:lstStyle/>
            <a:p>
              <a:pPr marL="0" marR="0" lvl="0" indent="0" algn="l" rtl="0">
                <a:spcBef>
                  <a:spcPts val="0"/>
                </a:spcBef>
                <a:buSzPct val="25000"/>
                <a:buNone/>
              </a:pPr>
              <a:r>
                <a:rPr lang="en-US" sz="1800" b="0" i="0" u="none" strike="noStrike" cap="none" dirty="0">
                  <a:solidFill>
                    <a:srgbClr val="FFFFFF"/>
                  </a:solidFill>
                  <a:latin typeface="Arial"/>
                  <a:ea typeface="Arial"/>
                  <a:cs typeface="Arial"/>
                  <a:sym typeface="Arial"/>
                </a:rPr>
                <a:t>  </a:t>
              </a:r>
              <a:r>
                <a:rPr lang="en-US" sz="1400" b="0" i="0" u="none" strike="noStrike" cap="none" dirty="0" err="1">
                  <a:solidFill>
                    <a:srgbClr val="FFFFFF"/>
                  </a:solidFill>
                  <a:latin typeface="Arial"/>
                  <a:ea typeface="Arial"/>
                  <a:cs typeface="Arial"/>
                  <a:sym typeface="Arial"/>
                </a:rPr>
                <a:t>IaaS</a:t>
              </a:r>
              <a:endParaRPr lang="en-US" sz="1400" b="0" i="0" u="none" strike="noStrike" cap="none" dirty="0">
                <a:solidFill>
                  <a:srgbClr val="FFFFFF"/>
                </a:solidFill>
                <a:latin typeface="Arial"/>
                <a:ea typeface="Arial"/>
                <a:cs typeface="Arial"/>
                <a:sym typeface="Arial"/>
              </a:endParaRPr>
            </a:p>
          </p:txBody>
        </p:sp>
        <p:grpSp>
          <p:nvGrpSpPr>
            <p:cNvPr id="136" name="Agrupar 135"/>
            <p:cNvGrpSpPr/>
            <p:nvPr/>
          </p:nvGrpSpPr>
          <p:grpSpPr>
            <a:xfrm>
              <a:off x="3491249" y="3333465"/>
              <a:ext cx="2088895" cy="291440"/>
              <a:chOff x="5826957" y="4197831"/>
              <a:chExt cx="2088895" cy="291440"/>
            </a:xfrm>
          </p:grpSpPr>
          <p:pic>
            <p:nvPicPr>
              <p:cNvPr id="128" name="Shape 385"/>
              <p:cNvPicPr preferRelativeResize="0"/>
              <p:nvPr/>
            </p:nvPicPr>
            <p:blipFill rotWithShape="1">
              <a:blip r:embed="rId4">
                <a:alphaModFix/>
              </a:blip>
              <a:srcRect/>
              <a:stretch/>
            </p:blipFill>
            <p:spPr>
              <a:xfrm>
                <a:off x="5826957" y="4198726"/>
                <a:ext cx="288800" cy="289650"/>
              </a:xfrm>
              <a:prstGeom prst="rect">
                <a:avLst/>
              </a:prstGeom>
              <a:noFill/>
              <a:ln>
                <a:noFill/>
              </a:ln>
            </p:spPr>
          </p:pic>
          <p:pic>
            <p:nvPicPr>
              <p:cNvPr id="129" name="Shape 386"/>
              <p:cNvPicPr preferRelativeResize="0"/>
              <p:nvPr/>
            </p:nvPicPr>
            <p:blipFill rotWithShape="1">
              <a:blip r:embed="rId5">
                <a:alphaModFix/>
              </a:blip>
              <a:srcRect/>
              <a:stretch/>
            </p:blipFill>
            <p:spPr>
              <a:xfrm>
                <a:off x="6260967" y="4197831"/>
                <a:ext cx="289693" cy="290544"/>
              </a:xfrm>
              <a:prstGeom prst="rect">
                <a:avLst/>
              </a:prstGeom>
              <a:noFill/>
              <a:ln>
                <a:noFill/>
              </a:ln>
            </p:spPr>
          </p:pic>
          <p:pic>
            <p:nvPicPr>
              <p:cNvPr id="130" name="Shape 387"/>
              <p:cNvPicPr preferRelativeResize="0"/>
              <p:nvPr/>
            </p:nvPicPr>
            <p:blipFill rotWithShape="1">
              <a:blip r:embed="rId6">
                <a:alphaModFix/>
              </a:blip>
              <a:srcRect/>
              <a:stretch/>
            </p:blipFill>
            <p:spPr>
              <a:xfrm>
                <a:off x="6695873" y="4198278"/>
                <a:ext cx="785076" cy="290545"/>
              </a:xfrm>
              <a:prstGeom prst="rect">
                <a:avLst/>
              </a:prstGeom>
              <a:noFill/>
              <a:ln>
                <a:noFill/>
              </a:ln>
            </p:spPr>
          </p:pic>
          <p:pic>
            <p:nvPicPr>
              <p:cNvPr id="131" name="Shape 388"/>
              <p:cNvPicPr preferRelativeResize="0"/>
              <p:nvPr/>
            </p:nvPicPr>
            <p:blipFill rotWithShape="1">
              <a:blip r:embed="rId7">
                <a:alphaModFix/>
              </a:blip>
              <a:srcRect l="12296" t="1162" r="16472" b="27441"/>
              <a:stretch/>
            </p:blipFill>
            <p:spPr>
              <a:xfrm>
                <a:off x="7626159" y="4198726"/>
                <a:ext cx="289693" cy="290545"/>
              </a:xfrm>
              <a:prstGeom prst="rect">
                <a:avLst/>
              </a:prstGeom>
              <a:noFill/>
              <a:ln>
                <a:noFill/>
              </a:ln>
            </p:spPr>
          </p:pic>
        </p:grpSp>
        <p:sp>
          <p:nvSpPr>
            <p:cNvPr id="99" name="Shape 391"/>
            <p:cNvSpPr/>
            <p:nvPr/>
          </p:nvSpPr>
          <p:spPr>
            <a:xfrm>
              <a:off x="2670384" y="2995795"/>
              <a:ext cx="3186103" cy="291440"/>
            </a:xfrm>
            <a:prstGeom prst="roundRect">
              <a:avLst>
                <a:gd name="adj" fmla="val 13079"/>
              </a:avLst>
            </a:prstGeom>
            <a:solidFill>
              <a:srgbClr val="29756E"/>
            </a:solidFill>
            <a:ln>
              <a:noFill/>
            </a:ln>
          </p:spPr>
          <p:txBody>
            <a:bodyPr lIns="0" tIns="0" rIns="0" bIns="0" anchor="ctr" anchorCtr="0">
              <a:noAutofit/>
            </a:bodyPr>
            <a:lstStyle/>
            <a:p>
              <a:pPr marL="0" marR="0" lvl="0" indent="0" algn="ctr" rtl="0">
                <a:spcBef>
                  <a:spcPts val="0"/>
                </a:spcBef>
                <a:buSzPct val="25000"/>
                <a:buNone/>
              </a:pPr>
              <a:r>
                <a:rPr lang="en-US" sz="1600" b="0" i="0" u="none" strike="noStrike" cap="none" dirty="0" smtClean="0">
                  <a:solidFill>
                    <a:srgbClr val="FFFFFF"/>
                  </a:solidFill>
                  <a:latin typeface="Arial"/>
                  <a:ea typeface="Arial"/>
                  <a:cs typeface="Arial"/>
                  <a:sym typeface="Arial"/>
                </a:rPr>
                <a:t>BOSH</a:t>
              </a:r>
              <a:endParaRPr lang="en-US" sz="1600" b="0" i="0" u="none" strike="noStrike" cap="none" dirty="0">
                <a:solidFill>
                  <a:srgbClr val="FFFFFF"/>
                </a:solidFill>
                <a:latin typeface="Arial"/>
                <a:ea typeface="Arial"/>
                <a:cs typeface="Arial"/>
                <a:sym typeface="Arial"/>
              </a:endParaRPr>
            </a:p>
          </p:txBody>
        </p:sp>
        <p:pic>
          <p:nvPicPr>
            <p:cNvPr id="127" name="Shape 419"/>
            <p:cNvPicPr preferRelativeResize="0"/>
            <p:nvPr/>
          </p:nvPicPr>
          <p:blipFill rotWithShape="1">
            <a:blip r:embed="rId8">
              <a:alphaModFix/>
            </a:blip>
            <a:srcRect/>
            <a:stretch/>
          </p:blipFill>
          <p:spPr>
            <a:xfrm>
              <a:off x="2670384" y="2250567"/>
              <a:ext cx="3186103" cy="771429"/>
            </a:xfrm>
            <a:prstGeom prst="rect">
              <a:avLst/>
            </a:prstGeom>
            <a:noFill/>
            <a:ln>
              <a:noFill/>
            </a:ln>
          </p:spPr>
        </p:pic>
      </p:gr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Pivotal Network provides a rich set of products for Pivotal OpsManager</a:t>
            </a:r>
          </a:p>
        </p:txBody>
      </p:sp>
      <p:grpSp>
        <p:nvGrpSpPr>
          <p:cNvPr id="13" name="Agrupar 12"/>
          <p:cNvGrpSpPr/>
          <p:nvPr/>
        </p:nvGrpSpPr>
        <p:grpSpPr>
          <a:xfrm>
            <a:off x="556823" y="1831498"/>
            <a:ext cx="3377583" cy="1136487"/>
            <a:chOff x="556824" y="1528911"/>
            <a:chExt cx="3377583" cy="1136487"/>
          </a:xfrm>
        </p:grpSpPr>
        <p:pic>
          <p:nvPicPr>
            <p:cNvPr id="4" name="Imagen 3" descr="Screen Shot 2016-01-09 at 17.53.13.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6824" y="1528911"/>
              <a:ext cx="1128597" cy="377999"/>
            </a:xfrm>
            <a:prstGeom prst="rect">
              <a:avLst/>
            </a:prstGeom>
          </p:spPr>
        </p:pic>
        <p:pic>
          <p:nvPicPr>
            <p:cNvPr id="5" name="Imagen 4" descr="Screen Shot 2016-01-09 at 17.53.44.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6824" y="1884084"/>
              <a:ext cx="1128597" cy="397234"/>
            </a:xfrm>
            <a:prstGeom prst="rect">
              <a:avLst/>
            </a:prstGeom>
          </p:spPr>
        </p:pic>
        <p:pic>
          <p:nvPicPr>
            <p:cNvPr id="6" name="Imagen 5" descr="Screen Shot 2016-01-09 at 17.54.00.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85421" y="2231942"/>
              <a:ext cx="1123145" cy="433456"/>
            </a:xfrm>
            <a:prstGeom prst="rect">
              <a:avLst/>
            </a:prstGeom>
          </p:spPr>
        </p:pic>
        <p:pic>
          <p:nvPicPr>
            <p:cNvPr id="7" name="Imagen 6" descr="Screen Shot 2016-01-09 at 17.54.08.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85421" y="1884083"/>
              <a:ext cx="1125839" cy="397234"/>
            </a:xfrm>
            <a:prstGeom prst="rect">
              <a:avLst/>
            </a:prstGeom>
          </p:spPr>
        </p:pic>
        <p:pic>
          <p:nvPicPr>
            <p:cNvPr id="8" name="Imagen 7" descr="Screen Shot 2016-01-09 at 17.53.53.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85421" y="1528911"/>
              <a:ext cx="1125839" cy="374407"/>
            </a:xfrm>
            <a:prstGeom prst="rect">
              <a:avLst/>
            </a:prstGeom>
          </p:spPr>
        </p:pic>
        <p:pic>
          <p:nvPicPr>
            <p:cNvPr id="9" name="Imagen 8" descr="Screen Shot 2016-01-09 at 17.56.54.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6824" y="2272667"/>
              <a:ext cx="1128596" cy="392730"/>
            </a:xfrm>
            <a:prstGeom prst="rect">
              <a:avLst/>
            </a:prstGeom>
          </p:spPr>
        </p:pic>
        <p:pic>
          <p:nvPicPr>
            <p:cNvPr id="10" name="Imagen 9" descr="Screen Shot 2016-01-09 at 17.57.46.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808566" y="1528911"/>
              <a:ext cx="1125840" cy="355173"/>
            </a:xfrm>
            <a:prstGeom prst="rect">
              <a:avLst/>
            </a:prstGeom>
          </p:spPr>
        </p:pic>
        <p:pic>
          <p:nvPicPr>
            <p:cNvPr id="11" name="Imagen 10" descr="Screen Shot 2016-01-09 at 17.57.57.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811260" y="1876053"/>
              <a:ext cx="1123146" cy="337294"/>
            </a:xfrm>
            <a:prstGeom prst="rect">
              <a:avLst/>
            </a:prstGeom>
          </p:spPr>
        </p:pic>
        <p:pic>
          <p:nvPicPr>
            <p:cNvPr id="12" name="Imagen 11" descr="Screen Shot 2016-01-09 at 17.58.06.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808567" y="2206203"/>
              <a:ext cx="1125840" cy="459194"/>
            </a:xfrm>
            <a:prstGeom prst="rect">
              <a:avLst/>
            </a:prstGeom>
          </p:spPr>
        </p:pic>
      </p:grpSp>
      <p:sp>
        <p:nvSpPr>
          <p:cNvPr id="54" name="CuadroTexto 53"/>
          <p:cNvSpPr txBox="1"/>
          <p:nvPr/>
        </p:nvSpPr>
        <p:spPr>
          <a:xfrm>
            <a:off x="4104241" y="2044046"/>
            <a:ext cx="4700927" cy="584776"/>
          </a:xfrm>
          <a:prstGeom prst="rect">
            <a:avLst/>
          </a:prstGeom>
          <a:noFill/>
        </p:spPr>
        <p:txBody>
          <a:bodyPr wrap="none" rtlCol="0">
            <a:spAutoFit/>
          </a:bodyPr>
          <a:lstStyle/>
          <a:p>
            <a:r>
              <a:rPr lang="en" sz="3200" dirty="0">
                <a:hlinkClick r:id="rId18"/>
              </a:rPr>
              <a:t>https://network.pivotal.io/</a:t>
            </a:r>
            <a:endParaRPr lang="en" sz="3200" dirty="0"/>
          </a:p>
        </p:txBody>
      </p:sp>
    </p:spTree>
    <p:extLst>
      <p:ext uri="{BB962C8B-B14F-4D97-AF65-F5344CB8AC3E}">
        <p14:creationId xmlns:p14="http://schemas.microsoft.com/office/powerpoint/2010/main" val="991054656"/>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Product</a:t>
            </a:r>
            <a:endParaRPr lang="en" dirty="0">
              <a:solidFill>
                <a:srgbClr val="138A7E"/>
              </a:solidFill>
            </a:endParaRPr>
          </a:p>
        </p:txBody>
      </p:sp>
      <p:pic>
        <p:nvPicPr>
          <p:cNvPr id="5" name="Imagen 4" descr="Screen Shot 2016-01-09 at 18.39.4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449" y="1407539"/>
            <a:ext cx="3149600" cy="2438400"/>
          </a:xfrm>
          <a:prstGeom prst="rect">
            <a:avLst/>
          </a:prstGeom>
        </p:spPr>
      </p:pic>
      <p:sp>
        <p:nvSpPr>
          <p:cNvPr id="7" name="CuadroTexto 6"/>
          <p:cNvSpPr txBox="1"/>
          <p:nvPr/>
        </p:nvSpPr>
        <p:spPr>
          <a:xfrm>
            <a:off x="4492322" y="2320343"/>
            <a:ext cx="3078725" cy="307777"/>
          </a:xfrm>
          <a:prstGeom prst="rect">
            <a:avLst/>
          </a:prstGeom>
          <a:noFill/>
        </p:spPr>
        <p:txBody>
          <a:bodyPr wrap="none" rtlCol="0">
            <a:spAutoFit/>
          </a:bodyPr>
          <a:lstStyle/>
          <a:p>
            <a:r>
              <a:rPr lang="en" dirty="0" smtClean="0">
                <a:solidFill>
                  <a:schemeClr val="bg1"/>
                </a:solidFill>
              </a:rPr>
              <a:t>Manifest templates and UI rendering</a:t>
            </a:r>
            <a:endParaRPr lang="en" dirty="0">
              <a:solidFill>
                <a:schemeClr val="bg1"/>
              </a:solidFill>
            </a:endParaRPr>
          </a:p>
        </p:txBody>
      </p:sp>
      <p:sp>
        <p:nvSpPr>
          <p:cNvPr id="8" name="CuadroTexto 7"/>
          <p:cNvSpPr txBox="1"/>
          <p:nvPr/>
        </p:nvSpPr>
        <p:spPr>
          <a:xfrm>
            <a:off x="4492322" y="1891668"/>
            <a:ext cx="2778913" cy="307777"/>
          </a:xfrm>
          <a:prstGeom prst="rect">
            <a:avLst/>
          </a:prstGeom>
          <a:noFill/>
        </p:spPr>
        <p:txBody>
          <a:bodyPr wrap="none" rtlCol="0">
            <a:spAutoFit/>
          </a:bodyPr>
          <a:lstStyle/>
          <a:p>
            <a:r>
              <a:rPr lang="en" dirty="0" smtClean="0">
                <a:solidFill>
                  <a:schemeClr val="bg1"/>
                </a:solidFill>
              </a:rPr>
              <a:t>Migration from previous versions</a:t>
            </a:r>
            <a:endParaRPr lang="en" dirty="0">
              <a:solidFill>
                <a:schemeClr val="bg1"/>
              </a:solidFill>
            </a:endParaRPr>
          </a:p>
        </p:txBody>
      </p:sp>
      <p:sp>
        <p:nvSpPr>
          <p:cNvPr id="9" name="CuadroTexto 8"/>
          <p:cNvSpPr txBox="1"/>
          <p:nvPr/>
        </p:nvSpPr>
        <p:spPr>
          <a:xfrm>
            <a:off x="4492322" y="3072107"/>
            <a:ext cx="1421959" cy="307777"/>
          </a:xfrm>
          <a:prstGeom prst="rect">
            <a:avLst/>
          </a:prstGeom>
          <a:noFill/>
        </p:spPr>
        <p:txBody>
          <a:bodyPr wrap="none" rtlCol="0">
            <a:spAutoFit/>
          </a:bodyPr>
          <a:lstStyle/>
          <a:p>
            <a:r>
              <a:rPr lang="en" dirty="0" smtClean="0">
                <a:solidFill>
                  <a:schemeClr val="bg1"/>
                </a:solidFill>
              </a:rPr>
              <a:t>BOSH releases</a:t>
            </a:r>
            <a:endParaRPr lang="en" dirty="0">
              <a:solidFill>
                <a:schemeClr val="bg1"/>
              </a:solidFill>
            </a:endParaRPr>
          </a:p>
        </p:txBody>
      </p:sp>
      <p:cxnSp>
        <p:nvCxnSpPr>
          <p:cNvPr id="10" name="Conector recto de flecha 9"/>
          <p:cNvCxnSpPr>
            <a:stCxn id="8" idx="1"/>
          </p:cNvCxnSpPr>
          <p:nvPr/>
        </p:nvCxnSpPr>
        <p:spPr>
          <a:xfrm flipH="1" flipV="1">
            <a:off x="3379349" y="2039976"/>
            <a:ext cx="1112973" cy="558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Conector recto de flecha 11"/>
          <p:cNvCxnSpPr>
            <a:stCxn id="7" idx="1"/>
          </p:cNvCxnSpPr>
          <p:nvPr/>
        </p:nvCxnSpPr>
        <p:spPr>
          <a:xfrm flipH="1" flipV="1">
            <a:off x="3095920" y="2459686"/>
            <a:ext cx="1396402" cy="145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Conector recto de flecha 13"/>
          <p:cNvCxnSpPr>
            <a:stCxn id="9" idx="1"/>
          </p:cNvCxnSpPr>
          <p:nvPr/>
        </p:nvCxnSpPr>
        <p:spPr>
          <a:xfrm flipH="1">
            <a:off x="3946208" y="3225996"/>
            <a:ext cx="546114" cy="22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1327291"/>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Product UI rendering</a:t>
            </a:r>
            <a:endParaRPr lang="en" dirty="0">
              <a:solidFill>
                <a:srgbClr val="138A7E"/>
              </a:solidFill>
            </a:endParaRPr>
          </a:p>
        </p:txBody>
      </p:sp>
      <p:pic>
        <p:nvPicPr>
          <p:cNvPr id="3" name="Imagen 2" descr="Screen Shot 2016-01-09 at 18.43.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924" y="1133764"/>
            <a:ext cx="8132116" cy="3076230"/>
          </a:xfrm>
          <a:prstGeom prst="rect">
            <a:avLst/>
          </a:prstGeom>
        </p:spPr>
      </p:pic>
      <p:pic>
        <p:nvPicPr>
          <p:cNvPr id="4" name="Imagen 3" descr="Screen Shot 2016-01-09 at 18.44.1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3475" y="2251176"/>
            <a:ext cx="4128834" cy="1692600"/>
          </a:xfrm>
          <a:prstGeom prst="rect">
            <a:avLst/>
          </a:prstGeom>
        </p:spPr>
      </p:pic>
    </p:spTree>
    <p:extLst>
      <p:ext uri="{BB962C8B-B14F-4D97-AF65-F5344CB8AC3E}">
        <p14:creationId xmlns:p14="http://schemas.microsoft.com/office/powerpoint/2010/main" val="1666366026"/>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Product manifest templates</a:t>
            </a:r>
            <a:endParaRPr lang="en" dirty="0">
              <a:solidFill>
                <a:srgbClr val="138A7E"/>
              </a:solidFill>
            </a:endParaRPr>
          </a:p>
        </p:txBody>
      </p:sp>
      <p:pic>
        <p:nvPicPr>
          <p:cNvPr id="5" name="Imagen 4" descr="Screen Shot 2016-01-09 at 18.46.3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2609" y="1012260"/>
            <a:ext cx="5465870" cy="3498947"/>
          </a:xfrm>
          <a:prstGeom prst="rect">
            <a:avLst/>
          </a:prstGeom>
        </p:spPr>
      </p:pic>
    </p:spTree>
    <p:extLst>
      <p:ext uri="{BB962C8B-B14F-4D97-AF65-F5344CB8AC3E}">
        <p14:creationId xmlns:p14="http://schemas.microsoft.com/office/powerpoint/2010/main" val="3768373491"/>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252350"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0" i="0" u="none" strike="noStrike" cap="none" dirty="0" smtClean="0">
                <a:solidFill>
                  <a:schemeClr val="lt1"/>
                </a:solidFill>
                <a:latin typeface="Roboto"/>
                <a:ea typeface="Roboto"/>
                <a:cs typeface="Roboto"/>
                <a:sym typeface="Roboto"/>
              </a:rPr>
              <a:t>BOSH Resources</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215323753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BOSH resources</a:t>
            </a:r>
            <a:endParaRPr lang="en" dirty="0">
              <a:solidFill>
                <a:srgbClr val="138A7E"/>
              </a:solidFill>
            </a:endParaRPr>
          </a:p>
        </p:txBody>
      </p:sp>
      <p:sp>
        <p:nvSpPr>
          <p:cNvPr id="5" name="Marcador de texto 2"/>
          <p:cNvSpPr>
            <a:spLocks noGrp="1"/>
          </p:cNvSpPr>
          <p:nvPr>
            <p:ph type="body" idx="1"/>
          </p:nvPr>
        </p:nvSpPr>
        <p:spPr>
          <a:xfrm>
            <a:off x="158066" y="953889"/>
            <a:ext cx="8895318" cy="3602970"/>
          </a:xfrm>
        </p:spPr>
        <p:txBody>
          <a:bodyPr/>
          <a:lstStyle/>
          <a:p>
            <a:pPr marL="179388" indent="-179388"/>
            <a:r>
              <a:rPr lang="en" dirty="0"/>
              <a:t>Documentation: </a:t>
            </a:r>
            <a:r>
              <a:rPr lang="en" dirty="0">
                <a:hlinkClick r:id="rId3"/>
              </a:rPr>
              <a:t>http://bosh.io/</a:t>
            </a:r>
            <a:r>
              <a:rPr lang="en" dirty="0" smtClean="0">
                <a:hlinkClick r:id="rId3"/>
              </a:rPr>
              <a:t>docs</a:t>
            </a:r>
            <a:endParaRPr lang="en" dirty="0" smtClean="0"/>
          </a:p>
          <a:p>
            <a:pPr marL="179388" indent="-179388"/>
            <a:r>
              <a:rPr lang="en" dirty="0"/>
              <a:t>Github: </a:t>
            </a:r>
            <a:r>
              <a:rPr lang="en" dirty="0">
                <a:hlinkClick r:id="rId4"/>
              </a:rPr>
              <a:t>https://github.com/cloudfoundry/</a:t>
            </a:r>
            <a:r>
              <a:rPr lang="en" dirty="0" smtClean="0">
                <a:hlinkClick r:id="rId4"/>
              </a:rPr>
              <a:t>bosh</a:t>
            </a:r>
            <a:endParaRPr lang="en" dirty="0"/>
          </a:p>
          <a:p>
            <a:pPr marL="179388" indent="-179388"/>
            <a:r>
              <a:rPr lang="en" dirty="0" smtClean="0"/>
              <a:t>Mailing </a:t>
            </a:r>
            <a:r>
              <a:rPr lang="en" dirty="0"/>
              <a:t>list: </a:t>
            </a:r>
            <a:r>
              <a:rPr lang="en" dirty="0">
                <a:hlinkClick r:id="rId5"/>
              </a:rPr>
              <a:t>https://lists.cloudfoundry.org/pipermail/cf-</a:t>
            </a:r>
            <a:r>
              <a:rPr lang="en" dirty="0" smtClean="0">
                <a:hlinkClick r:id="rId5"/>
              </a:rPr>
              <a:t>bosh</a:t>
            </a:r>
            <a:endParaRPr lang="en" dirty="0" smtClean="0"/>
          </a:p>
          <a:p>
            <a:pPr marL="179388" indent="-179388"/>
            <a:r>
              <a:rPr lang="en" dirty="0"/>
              <a:t>Pivotal Tracker: </a:t>
            </a:r>
            <a:r>
              <a:rPr lang="en" dirty="0">
                <a:hlinkClick r:id="rId6"/>
              </a:rPr>
              <a:t>https://www.pivotaltracker.com/n/projects/956238</a:t>
            </a:r>
            <a:endParaRPr lang="en" dirty="0" smtClean="0"/>
          </a:p>
        </p:txBody>
      </p:sp>
    </p:spTree>
    <p:extLst>
      <p:ext uri="{BB962C8B-B14F-4D97-AF65-F5344CB8AC3E}">
        <p14:creationId xmlns:p14="http://schemas.microsoft.com/office/powerpoint/2010/main" val="57720495"/>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252350"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0" i="0" u="none" strike="noStrike" cap="none" dirty="0" smtClean="0">
                <a:solidFill>
                  <a:schemeClr val="lt1"/>
                </a:solidFill>
                <a:latin typeface="Roboto"/>
                <a:ea typeface="Roboto"/>
                <a:cs typeface="Roboto"/>
                <a:sym typeface="Roboto"/>
              </a:rPr>
              <a:t>BOSH </a:t>
            </a:r>
            <a:r>
              <a:rPr lang="en-US" sz="4000" b="0" i="0" u="none" strike="noStrike" cap="none" dirty="0" smtClean="0">
                <a:solidFill>
                  <a:schemeClr val="lt1"/>
                </a:solidFill>
                <a:latin typeface="Roboto"/>
                <a:ea typeface="Roboto"/>
                <a:cs typeface="Roboto"/>
                <a:sym typeface="Roboto"/>
              </a:rPr>
              <a:t>2.0</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250614578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Bosh 2.0 Features</a:t>
            </a:r>
            <a:endParaRPr lang="en-US" dirty="0"/>
          </a:p>
        </p:txBody>
      </p:sp>
      <p:graphicFrame>
        <p:nvGraphicFramePr>
          <p:cNvPr id="4" name="Diagram 3"/>
          <p:cNvGraphicFramePr/>
          <p:nvPr>
            <p:extLst>
              <p:ext uri="{D42A27DB-BD31-4B8C-83A1-F6EECF244321}">
                <p14:modId xmlns:p14="http://schemas.microsoft.com/office/powerpoint/2010/main" val="2355550155"/>
              </p:ext>
            </p:extLst>
          </p:nvPr>
        </p:nvGraphicFramePr>
        <p:xfrm>
          <a:off x="1388534" y="914399"/>
          <a:ext cx="5765800" cy="35941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8884464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Bosh 2.0 Features</a:t>
            </a:r>
            <a:endParaRPr lang="en-US" dirty="0"/>
          </a:p>
        </p:txBody>
      </p:sp>
      <p:graphicFrame>
        <p:nvGraphicFramePr>
          <p:cNvPr id="4" name="Diagram 3"/>
          <p:cNvGraphicFramePr/>
          <p:nvPr>
            <p:extLst>
              <p:ext uri="{D42A27DB-BD31-4B8C-83A1-F6EECF244321}">
                <p14:modId xmlns:p14="http://schemas.microsoft.com/office/powerpoint/2010/main" val="3473779950"/>
              </p:ext>
            </p:extLst>
          </p:nvPr>
        </p:nvGraphicFramePr>
        <p:xfrm>
          <a:off x="1388534" y="914399"/>
          <a:ext cx="5765800" cy="35941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389152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Services Overview</a:t>
            </a:r>
            <a:endParaRPr lang="en-US" sz="2400" dirty="0"/>
          </a:p>
        </p:txBody>
      </p:sp>
      <p:sp>
        <p:nvSpPr>
          <p:cNvPr id="4" name="Shape 196"/>
          <p:cNvSpPr txBox="1">
            <a:spLocks noGrp="1"/>
          </p:cNvSpPr>
          <p:nvPr>
            <p:ph sz="quarter" idx="10"/>
          </p:nvPr>
        </p:nvSpPr>
        <p:spPr>
          <a:prstGeom prst="rect">
            <a:avLst/>
          </a:prstGeom>
        </p:spPr>
        <p:txBody>
          <a:bodyPr>
            <a:normAutofit/>
          </a:bodyPr>
          <a:lstStyle/>
          <a:p>
            <a:pPr marL="514350" lvl="0" indent="-514350">
              <a:buClr>
                <a:srgbClr val="008774"/>
              </a:buClr>
              <a:buFont typeface="+mj-lt"/>
              <a:buAutoNum type="arabicPeriod"/>
            </a:pPr>
            <a:endParaRPr lang="en-US" sz="2800" dirty="0" smtClean="0">
              <a:solidFill>
                <a:schemeClr val="bg1"/>
              </a:solidFill>
              <a:sym typeface="Arial"/>
            </a:endParaRPr>
          </a:p>
          <a:p>
            <a:pPr marL="514350" lvl="0" indent="-514350">
              <a:buClr>
                <a:srgbClr val="008774"/>
              </a:buClr>
              <a:buFont typeface="+mj-lt"/>
              <a:buAutoNum type="arabicPeriod"/>
            </a:pPr>
            <a:r>
              <a:rPr lang="en-US" dirty="0" smtClean="0">
                <a:solidFill>
                  <a:schemeClr val="bg1"/>
                </a:solidFill>
                <a:sym typeface="Arial"/>
              </a:rPr>
              <a:t>Operations</a:t>
            </a:r>
          </a:p>
          <a:p>
            <a:pPr marL="514350" lvl="0" indent="-514350">
              <a:buClr>
                <a:srgbClr val="008774"/>
              </a:buClr>
              <a:buFont typeface="+mj-lt"/>
              <a:buAutoNum type="arabicPeriod"/>
            </a:pPr>
            <a:r>
              <a:rPr lang="en-US" dirty="0" smtClean="0">
                <a:solidFill>
                  <a:schemeClr val="bg1"/>
                </a:solidFill>
                <a:sym typeface="Arial"/>
              </a:rPr>
              <a:t>Service </a:t>
            </a:r>
            <a:r>
              <a:rPr lang="en-US" dirty="0" smtClean="0">
                <a:solidFill>
                  <a:schemeClr val="bg1"/>
                </a:solidFill>
                <a:sym typeface="Arial"/>
              </a:rPr>
              <a:t>Marketplace</a:t>
            </a:r>
          </a:p>
          <a:p>
            <a:pPr marL="514350" lvl="0" indent="-514350">
              <a:buClr>
                <a:srgbClr val="008774"/>
              </a:buClr>
              <a:buFont typeface="+mj-lt"/>
              <a:buAutoNum type="arabicPeriod"/>
            </a:pPr>
            <a:r>
              <a:rPr lang="en-US" dirty="0" smtClean="0">
                <a:solidFill>
                  <a:schemeClr val="bg1"/>
                </a:solidFill>
                <a:sym typeface="Arial"/>
              </a:rPr>
              <a:t>Developer Experience</a:t>
            </a:r>
          </a:p>
          <a:p>
            <a:pPr marL="0" lvl="0" indent="0">
              <a:buClr>
                <a:srgbClr val="008774"/>
              </a:buClr>
              <a:buNone/>
            </a:pPr>
            <a:endParaRPr lang="en-US" sz="2800" dirty="0">
              <a:sym typeface="Arial"/>
            </a:endParaRPr>
          </a:p>
        </p:txBody>
      </p:sp>
      <p:pic>
        <p:nvPicPr>
          <p:cNvPr id="5" name="Shape 306"/>
          <p:cNvPicPr preferRelativeResize="0"/>
          <p:nvPr/>
        </p:nvPicPr>
        <p:blipFill>
          <a:blip r:embed="rId3">
            <a:alphaModFix/>
          </a:blip>
          <a:stretch>
            <a:fillRect/>
          </a:stretch>
        </p:blipFill>
        <p:spPr>
          <a:xfrm>
            <a:off x="8527150" y="4888250"/>
            <a:ext cx="616849" cy="255249"/>
          </a:xfrm>
          <a:prstGeom prst="rect">
            <a:avLst/>
          </a:prstGeom>
          <a:noFill/>
          <a:ln>
            <a:noFill/>
          </a:ln>
        </p:spPr>
      </p:pic>
    </p:spTree>
    <p:extLst>
      <p:ext uri="{BB962C8B-B14F-4D97-AF65-F5344CB8AC3E}">
        <p14:creationId xmlns:p14="http://schemas.microsoft.com/office/powerpoint/2010/main" val="156035537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a:xfrm>
            <a:off x="158066" y="320039"/>
            <a:ext cx="8742703" cy="363558"/>
          </a:xfrm>
          <a:prstGeom prst="rect">
            <a:avLst/>
          </a:prstGeom>
          <a:noFill/>
          <a:ln>
            <a:noFill/>
          </a:ln>
        </p:spPr>
        <p:txBody>
          <a:bodyPr lIns="0" tIns="0" rIns="0" bIns="0" anchor="ctr" anchorCtr="0">
            <a:noAutofit/>
          </a:bodyPr>
          <a:lstStyle/>
          <a:p>
            <a:pPr marL="0" marR="0" lvl="0" indent="0" algn="l" rtl="0">
              <a:spcBef>
                <a:spcPts val="0"/>
              </a:spcBef>
              <a:buClr>
                <a:schemeClr val="accent1"/>
              </a:buClr>
              <a:buSzPct val="25000"/>
              <a:buFont typeface="Arial"/>
              <a:buNone/>
            </a:pPr>
            <a:r>
              <a:rPr lang="en-US" sz="3200" b="0" i="0" u="none" strike="noStrike" cap="none" dirty="0">
                <a:solidFill>
                  <a:schemeClr val="accent1"/>
                </a:solidFill>
                <a:latin typeface="Arial"/>
                <a:ea typeface="Arial"/>
                <a:cs typeface="Arial"/>
                <a:sym typeface="Arial"/>
              </a:rPr>
              <a:t>The BOSH Architecture</a:t>
            </a:r>
          </a:p>
        </p:txBody>
      </p:sp>
      <p:grpSp>
        <p:nvGrpSpPr>
          <p:cNvPr id="2" name="Agrupar 1"/>
          <p:cNvGrpSpPr/>
          <p:nvPr/>
        </p:nvGrpSpPr>
        <p:grpSpPr>
          <a:xfrm>
            <a:off x="3331740" y="1019201"/>
            <a:ext cx="4862884" cy="3377560"/>
            <a:chOff x="3600450" y="334881"/>
            <a:chExt cx="5357765" cy="4218053"/>
          </a:xfrm>
        </p:grpSpPr>
        <p:sp>
          <p:nvSpPr>
            <p:cNvPr id="8" name="Shape 181"/>
            <p:cNvSpPr/>
            <p:nvPr/>
          </p:nvSpPr>
          <p:spPr>
            <a:xfrm>
              <a:off x="5235419" y="334881"/>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rgbClr val="138A7E"/>
                </a:buClr>
                <a:buSzPct val="25000"/>
                <a:buFont typeface="Arial"/>
                <a:buNone/>
              </a:pPr>
              <a:r>
                <a:rPr lang="en-US" sz="1200" b="1" i="0" u="none" strike="noStrike" cap="none">
                  <a:solidFill>
                    <a:srgbClr val="138A7E"/>
                  </a:solidFill>
                  <a:latin typeface="Arial"/>
                  <a:ea typeface="Arial"/>
                  <a:cs typeface="Arial"/>
                  <a:sym typeface="Arial"/>
                </a:rPr>
                <a:t>DB</a:t>
              </a:r>
            </a:p>
          </p:txBody>
        </p:sp>
        <p:sp>
          <p:nvSpPr>
            <p:cNvPr id="9" name="Shape 182"/>
            <p:cNvSpPr/>
            <p:nvPr/>
          </p:nvSpPr>
          <p:spPr>
            <a:xfrm>
              <a:off x="6640781" y="334881"/>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rgbClr val="138A7E"/>
                </a:buClr>
                <a:buSzPct val="25000"/>
                <a:buFont typeface="Arial"/>
                <a:buNone/>
              </a:pPr>
              <a:r>
                <a:rPr lang="en-US" sz="1200" b="1" i="0" u="none" strike="noStrike" cap="none">
                  <a:solidFill>
                    <a:srgbClr val="138A7E"/>
                  </a:solidFill>
                  <a:latin typeface="Arial"/>
                  <a:ea typeface="Arial"/>
                  <a:cs typeface="Arial"/>
                  <a:sym typeface="Arial"/>
                </a:rPr>
                <a:t>Blob Store</a:t>
              </a:r>
            </a:p>
          </p:txBody>
        </p:sp>
        <p:sp>
          <p:nvSpPr>
            <p:cNvPr id="10" name="Shape 183"/>
            <p:cNvSpPr/>
            <p:nvPr/>
          </p:nvSpPr>
          <p:spPr>
            <a:xfrm>
              <a:off x="4495800" y="2015866"/>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rgbClr val="138A7E"/>
                </a:buClr>
                <a:buSzPct val="25000"/>
                <a:buFont typeface="Arial"/>
                <a:buNone/>
              </a:pPr>
              <a:r>
                <a:rPr lang="en-US" sz="1200" b="1" i="0" u="none" strike="noStrike" cap="none">
                  <a:solidFill>
                    <a:srgbClr val="138A7E"/>
                  </a:solidFill>
                  <a:latin typeface="Arial"/>
                  <a:ea typeface="Arial"/>
                  <a:cs typeface="Arial"/>
                  <a:sym typeface="Arial"/>
                </a:rPr>
                <a:t>Worker</a:t>
              </a:r>
            </a:p>
          </p:txBody>
        </p:sp>
        <p:sp>
          <p:nvSpPr>
            <p:cNvPr id="11" name="Shape 184"/>
            <p:cNvSpPr/>
            <p:nvPr/>
          </p:nvSpPr>
          <p:spPr>
            <a:xfrm>
              <a:off x="5938101" y="2015866"/>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rgbClr val="138A7E"/>
                </a:buClr>
                <a:buSzPct val="25000"/>
                <a:buFont typeface="Arial"/>
                <a:buNone/>
              </a:pPr>
              <a:r>
                <a:rPr lang="en-US" sz="1200" b="1" i="0" u="none" strike="noStrike" cap="none">
                  <a:solidFill>
                    <a:srgbClr val="138A7E"/>
                  </a:solidFill>
                  <a:latin typeface="Arial"/>
                  <a:ea typeface="Arial"/>
                  <a:cs typeface="Arial"/>
                  <a:sym typeface="Arial"/>
                </a:rPr>
                <a:t>NATS</a:t>
              </a:r>
            </a:p>
          </p:txBody>
        </p:sp>
        <p:sp>
          <p:nvSpPr>
            <p:cNvPr id="12" name="Shape 185"/>
            <p:cNvSpPr/>
            <p:nvPr/>
          </p:nvSpPr>
          <p:spPr>
            <a:xfrm>
              <a:off x="7380400" y="2015866"/>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rgbClr val="138A7E"/>
                </a:buClr>
                <a:buSzPct val="25000"/>
                <a:buFont typeface="Arial"/>
                <a:buNone/>
              </a:pPr>
              <a:r>
                <a:rPr lang="en-US" sz="1200" b="1" i="0" u="none" strike="noStrike" cap="none">
                  <a:solidFill>
                    <a:srgbClr val="138A7E"/>
                  </a:solidFill>
                  <a:latin typeface="Arial"/>
                  <a:ea typeface="Arial"/>
                  <a:cs typeface="Arial"/>
                  <a:sym typeface="Arial"/>
                </a:rPr>
                <a:t>Health Monitor</a:t>
              </a:r>
            </a:p>
          </p:txBody>
        </p:sp>
        <p:sp>
          <p:nvSpPr>
            <p:cNvPr id="13" name="Shape 186"/>
            <p:cNvSpPr/>
            <p:nvPr/>
          </p:nvSpPr>
          <p:spPr>
            <a:xfrm>
              <a:off x="4495798" y="2856359"/>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rgbClr val="138A7E"/>
                </a:buClr>
                <a:buSzPct val="25000"/>
                <a:buFont typeface="Arial"/>
                <a:buNone/>
              </a:pPr>
              <a:r>
                <a:rPr lang="en-US" sz="1200" b="1" i="0" u="none" strike="noStrike" cap="none">
                  <a:solidFill>
                    <a:srgbClr val="138A7E"/>
                  </a:solidFill>
                  <a:latin typeface="Arial"/>
                  <a:ea typeface="Arial"/>
                  <a:cs typeface="Arial"/>
                  <a:sym typeface="Arial"/>
                </a:rPr>
                <a:t>CPI</a:t>
              </a:r>
            </a:p>
          </p:txBody>
        </p:sp>
        <p:sp>
          <p:nvSpPr>
            <p:cNvPr id="14" name="Shape 187"/>
            <p:cNvSpPr/>
            <p:nvPr/>
          </p:nvSpPr>
          <p:spPr>
            <a:xfrm>
              <a:off x="5938101" y="1175374"/>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rgbClr val="138A7E"/>
                </a:buClr>
                <a:buSzPct val="25000"/>
                <a:buFont typeface="Arial"/>
                <a:buNone/>
              </a:pPr>
              <a:r>
                <a:rPr lang="en-US" sz="1200" b="1" i="0" u="none" strike="noStrike" cap="none">
                  <a:solidFill>
                    <a:srgbClr val="138A7E"/>
                  </a:solidFill>
                  <a:latin typeface="Arial"/>
                  <a:ea typeface="Arial"/>
                  <a:cs typeface="Arial"/>
                  <a:sym typeface="Arial"/>
                </a:rPr>
                <a:t>Director</a:t>
              </a:r>
            </a:p>
          </p:txBody>
        </p:sp>
        <p:sp>
          <p:nvSpPr>
            <p:cNvPr id="15" name="Shape 188"/>
            <p:cNvSpPr/>
            <p:nvPr/>
          </p:nvSpPr>
          <p:spPr>
            <a:xfrm>
              <a:off x="6014301" y="1279391"/>
              <a:ext cx="199198" cy="26580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accent1"/>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sp>
          <p:nvSpPr>
            <p:cNvPr id="16" name="Shape 189"/>
            <p:cNvSpPr/>
            <p:nvPr/>
          </p:nvSpPr>
          <p:spPr>
            <a:xfrm>
              <a:off x="4505651" y="1175374"/>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chemeClr val="accent1"/>
                </a:buClr>
                <a:buSzPct val="25000"/>
                <a:buFont typeface="Arial"/>
                <a:buNone/>
              </a:pPr>
              <a:r>
                <a:rPr lang="en-US" sz="1200" b="1" i="0" u="none" strike="noStrike" cap="none" dirty="0">
                  <a:solidFill>
                    <a:schemeClr val="accent1"/>
                  </a:solidFill>
                  <a:latin typeface="Arial"/>
                  <a:ea typeface="Arial"/>
                  <a:cs typeface="Arial"/>
                  <a:sym typeface="Arial"/>
                </a:rPr>
                <a:t>CLI</a:t>
              </a:r>
            </a:p>
          </p:txBody>
        </p:sp>
        <p:sp>
          <p:nvSpPr>
            <p:cNvPr id="17" name="Shape 190"/>
            <p:cNvSpPr/>
            <p:nvPr/>
          </p:nvSpPr>
          <p:spPr>
            <a:xfrm>
              <a:off x="5331217" y="2896334"/>
              <a:ext cx="3626998" cy="1656600"/>
            </a:xfrm>
            <a:prstGeom prst="ellipse">
              <a:avLst/>
            </a:prstGeom>
            <a:solidFill>
              <a:srgbClr val="D8D8D8"/>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sp>
          <p:nvSpPr>
            <p:cNvPr id="18" name="Shape 191"/>
            <p:cNvSpPr/>
            <p:nvPr/>
          </p:nvSpPr>
          <p:spPr>
            <a:xfrm>
              <a:off x="6169417" y="2997334"/>
              <a:ext cx="2685600" cy="1441500"/>
            </a:xfrm>
            <a:prstGeom prst="ellipse">
              <a:avLst/>
            </a:prstGeom>
            <a:solidFill>
              <a:srgbClr val="BFBFBF"/>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grpSp>
          <p:nvGrpSpPr>
            <p:cNvPr id="19" name="Shape 192"/>
            <p:cNvGrpSpPr/>
            <p:nvPr/>
          </p:nvGrpSpPr>
          <p:grpSpPr>
            <a:xfrm>
              <a:off x="6702816" y="2615930"/>
              <a:ext cx="1760517" cy="1612099"/>
              <a:chOff x="6543472" y="2685770"/>
              <a:chExt cx="1760517" cy="1612099"/>
            </a:xfrm>
          </p:grpSpPr>
          <p:grpSp>
            <p:nvGrpSpPr>
              <p:cNvPr id="20" name="Shape 193"/>
              <p:cNvGrpSpPr/>
              <p:nvPr/>
            </p:nvGrpSpPr>
            <p:grpSpPr>
              <a:xfrm>
                <a:off x="6543472" y="2969161"/>
                <a:ext cx="1757093" cy="1328708"/>
                <a:chOff x="3740682" y="2800349"/>
                <a:chExt cx="1757093" cy="1328708"/>
              </a:xfrm>
            </p:grpSpPr>
            <p:pic>
              <p:nvPicPr>
                <p:cNvPr id="28" name="Shape 194"/>
                <p:cNvPicPr preferRelativeResize="0"/>
                <p:nvPr/>
              </p:nvPicPr>
              <p:blipFill rotWithShape="1">
                <a:blip r:embed="rId3">
                  <a:alphaModFix/>
                </a:blip>
                <a:srcRect/>
                <a:stretch/>
              </p:blipFill>
              <p:spPr>
                <a:xfrm>
                  <a:off x="3740682" y="2800349"/>
                  <a:ext cx="478500" cy="560700"/>
                </a:xfrm>
                <a:prstGeom prst="rect">
                  <a:avLst/>
                </a:prstGeom>
                <a:noFill/>
                <a:ln>
                  <a:noFill/>
                </a:ln>
              </p:spPr>
            </p:pic>
            <p:pic>
              <p:nvPicPr>
                <p:cNvPr id="29" name="Shape 195"/>
                <p:cNvPicPr preferRelativeResize="0"/>
                <p:nvPr/>
              </p:nvPicPr>
              <p:blipFill rotWithShape="1">
                <a:blip r:embed="rId3">
                  <a:alphaModFix/>
                </a:blip>
                <a:srcRect/>
                <a:stretch/>
              </p:blipFill>
              <p:spPr>
                <a:xfrm>
                  <a:off x="3996403" y="2953950"/>
                  <a:ext cx="478500" cy="560700"/>
                </a:xfrm>
                <a:prstGeom prst="rect">
                  <a:avLst/>
                </a:prstGeom>
                <a:noFill/>
                <a:ln>
                  <a:noFill/>
                </a:ln>
              </p:spPr>
            </p:pic>
            <p:pic>
              <p:nvPicPr>
                <p:cNvPr id="30" name="Shape 196"/>
                <p:cNvPicPr preferRelativeResize="0"/>
                <p:nvPr/>
              </p:nvPicPr>
              <p:blipFill rotWithShape="1">
                <a:blip r:embed="rId3">
                  <a:alphaModFix/>
                </a:blip>
                <a:srcRect/>
                <a:stretch/>
              </p:blipFill>
              <p:spPr>
                <a:xfrm>
                  <a:off x="4252121" y="3107551"/>
                  <a:ext cx="478500" cy="560700"/>
                </a:xfrm>
                <a:prstGeom prst="rect">
                  <a:avLst/>
                </a:prstGeom>
                <a:noFill/>
                <a:ln>
                  <a:noFill/>
                </a:ln>
              </p:spPr>
            </p:pic>
            <p:pic>
              <p:nvPicPr>
                <p:cNvPr id="31" name="Shape 197"/>
                <p:cNvPicPr preferRelativeResize="0"/>
                <p:nvPr/>
              </p:nvPicPr>
              <p:blipFill rotWithShape="1">
                <a:blip r:embed="rId3">
                  <a:alphaModFix/>
                </a:blip>
                <a:srcRect/>
                <a:stretch/>
              </p:blipFill>
              <p:spPr>
                <a:xfrm>
                  <a:off x="4507841" y="3261155"/>
                  <a:ext cx="478500" cy="560700"/>
                </a:xfrm>
                <a:prstGeom prst="rect">
                  <a:avLst/>
                </a:prstGeom>
                <a:noFill/>
                <a:ln>
                  <a:noFill/>
                </a:ln>
              </p:spPr>
            </p:pic>
            <p:pic>
              <p:nvPicPr>
                <p:cNvPr id="32" name="Shape 198"/>
                <p:cNvPicPr preferRelativeResize="0"/>
                <p:nvPr/>
              </p:nvPicPr>
              <p:blipFill rotWithShape="1">
                <a:blip r:embed="rId3">
                  <a:alphaModFix/>
                </a:blip>
                <a:srcRect/>
                <a:stretch/>
              </p:blipFill>
              <p:spPr>
                <a:xfrm>
                  <a:off x="4763560" y="3414757"/>
                  <a:ext cx="478500" cy="560700"/>
                </a:xfrm>
                <a:prstGeom prst="rect">
                  <a:avLst/>
                </a:prstGeom>
                <a:noFill/>
                <a:ln>
                  <a:noFill/>
                </a:ln>
              </p:spPr>
            </p:pic>
            <p:pic>
              <p:nvPicPr>
                <p:cNvPr id="33" name="Shape 199"/>
                <p:cNvPicPr preferRelativeResize="0"/>
                <p:nvPr/>
              </p:nvPicPr>
              <p:blipFill rotWithShape="1">
                <a:blip r:embed="rId3">
                  <a:alphaModFix/>
                </a:blip>
                <a:srcRect/>
                <a:stretch/>
              </p:blipFill>
              <p:spPr>
                <a:xfrm>
                  <a:off x="5019276" y="3568357"/>
                  <a:ext cx="478500" cy="560700"/>
                </a:xfrm>
                <a:prstGeom prst="rect">
                  <a:avLst/>
                </a:prstGeom>
                <a:noFill/>
                <a:ln>
                  <a:noFill/>
                </a:ln>
              </p:spPr>
            </p:pic>
          </p:grpSp>
          <p:grpSp>
            <p:nvGrpSpPr>
              <p:cNvPr id="21" name="Shape 200"/>
              <p:cNvGrpSpPr/>
              <p:nvPr/>
            </p:nvGrpSpPr>
            <p:grpSpPr>
              <a:xfrm>
                <a:off x="6546896" y="2685770"/>
                <a:ext cx="1757093" cy="1328708"/>
                <a:chOff x="3740682" y="2800349"/>
                <a:chExt cx="1757093" cy="1328708"/>
              </a:xfrm>
            </p:grpSpPr>
            <p:pic>
              <p:nvPicPr>
                <p:cNvPr id="22" name="Shape 201"/>
                <p:cNvPicPr preferRelativeResize="0"/>
                <p:nvPr/>
              </p:nvPicPr>
              <p:blipFill rotWithShape="1">
                <a:blip r:embed="rId3">
                  <a:alphaModFix/>
                </a:blip>
                <a:srcRect/>
                <a:stretch/>
              </p:blipFill>
              <p:spPr>
                <a:xfrm>
                  <a:off x="3740682" y="2800349"/>
                  <a:ext cx="478500" cy="560700"/>
                </a:xfrm>
                <a:prstGeom prst="rect">
                  <a:avLst/>
                </a:prstGeom>
                <a:noFill/>
                <a:ln>
                  <a:noFill/>
                </a:ln>
              </p:spPr>
            </p:pic>
            <p:pic>
              <p:nvPicPr>
                <p:cNvPr id="23" name="Shape 202"/>
                <p:cNvPicPr preferRelativeResize="0"/>
                <p:nvPr/>
              </p:nvPicPr>
              <p:blipFill rotWithShape="1">
                <a:blip r:embed="rId3">
                  <a:alphaModFix/>
                </a:blip>
                <a:srcRect/>
                <a:stretch/>
              </p:blipFill>
              <p:spPr>
                <a:xfrm>
                  <a:off x="3996403" y="2953950"/>
                  <a:ext cx="478500" cy="560700"/>
                </a:xfrm>
                <a:prstGeom prst="rect">
                  <a:avLst/>
                </a:prstGeom>
                <a:noFill/>
                <a:ln>
                  <a:noFill/>
                </a:ln>
              </p:spPr>
            </p:pic>
            <p:pic>
              <p:nvPicPr>
                <p:cNvPr id="24" name="Shape 203"/>
                <p:cNvPicPr preferRelativeResize="0"/>
                <p:nvPr/>
              </p:nvPicPr>
              <p:blipFill rotWithShape="1">
                <a:blip r:embed="rId3">
                  <a:alphaModFix/>
                </a:blip>
                <a:srcRect/>
                <a:stretch/>
              </p:blipFill>
              <p:spPr>
                <a:xfrm>
                  <a:off x="4252121" y="3107551"/>
                  <a:ext cx="478500" cy="560700"/>
                </a:xfrm>
                <a:prstGeom prst="rect">
                  <a:avLst/>
                </a:prstGeom>
                <a:noFill/>
                <a:ln>
                  <a:noFill/>
                </a:ln>
              </p:spPr>
            </p:pic>
            <p:pic>
              <p:nvPicPr>
                <p:cNvPr id="25" name="Shape 204"/>
                <p:cNvPicPr preferRelativeResize="0"/>
                <p:nvPr/>
              </p:nvPicPr>
              <p:blipFill rotWithShape="1">
                <a:blip r:embed="rId3">
                  <a:alphaModFix/>
                </a:blip>
                <a:srcRect/>
                <a:stretch/>
              </p:blipFill>
              <p:spPr>
                <a:xfrm>
                  <a:off x="4507841" y="3261155"/>
                  <a:ext cx="478500" cy="560700"/>
                </a:xfrm>
                <a:prstGeom prst="rect">
                  <a:avLst/>
                </a:prstGeom>
                <a:noFill/>
                <a:ln>
                  <a:noFill/>
                </a:ln>
              </p:spPr>
            </p:pic>
            <p:pic>
              <p:nvPicPr>
                <p:cNvPr id="26" name="Shape 205"/>
                <p:cNvPicPr preferRelativeResize="0"/>
                <p:nvPr/>
              </p:nvPicPr>
              <p:blipFill rotWithShape="1">
                <a:blip r:embed="rId3">
                  <a:alphaModFix/>
                </a:blip>
                <a:srcRect/>
                <a:stretch/>
              </p:blipFill>
              <p:spPr>
                <a:xfrm>
                  <a:off x="4763560" y="3414757"/>
                  <a:ext cx="478500" cy="560700"/>
                </a:xfrm>
                <a:prstGeom prst="rect">
                  <a:avLst/>
                </a:prstGeom>
                <a:noFill/>
                <a:ln>
                  <a:noFill/>
                </a:ln>
              </p:spPr>
            </p:pic>
            <p:pic>
              <p:nvPicPr>
                <p:cNvPr id="27" name="Shape 206"/>
                <p:cNvPicPr preferRelativeResize="0"/>
                <p:nvPr/>
              </p:nvPicPr>
              <p:blipFill rotWithShape="1">
                <a:blip r:embed="rId3">
                  <a:alphaModFix/>
                </a:blip>
                <a:srcRect/>
                <a:stretch/>
              </p:blipFill>
              <p:spPr>
                <a:xfrm>
                  <a:off x="5019276" y="3568357"/>
                  <a:ext cx="478500" cy="560700"/>
                </a:xfrm>
                <a:prstGeom prst="rect">
                  <a:avLst/>
                </a:prstGeom>
                <a:noFill/>
                <a:ln>
                  <a:noFill/>
                </a:ln>
              </p:spPr>
            </p:pic>
          </p:grpSp>
        </p:grpSp>
        <p:sp>
          <p:nvSpPr>
            <p:cNvPr id="35" name="Shape 208"/>
            <p:cNvSpPr/>
            <p:nvPr/>
          </p:nvSpPr>
          <p:spPr>
            <a:xfrm>
              <a:off x="5197584" y="4120144"/>
              <a:ext cx="1760954" cy="280500"/>
            </a:xfrm>
            <a:prstGeom prst="roundRect">
              <a:avLst>
                <a:gd name="adj" fmla="val 16667"/>
              </a:avLst>
            </a:prstGeom>
            <a:solidFill>
              <a:srgbClr val="D8D8D8"/>
            </a:solidFill>
            <a:ln>
              <a:noFill/>
            </a:ln>
          </p:spPr>
          <p:txBody>
            <a:bodyPr lIns="91425" tIns="45700" rIns="91425" bIns="45700" anchor="ctr" anchorCtr="0">
              <a:noAutofit/>
            </a:bodyPr>
            <a:lstStyle/>
            <a:p>
              <a:pPr marL="0" marR="0" lvl="0" indent="0" algn="l" rtl="0">
                <a:spcBef>
                  <a:spcPts val="0"/>
                </a:spcBef>
                <a:buClr>
                  <a:srgbClr val="262626"/>
                </a:buClr>
                <a:buSzPct val="25000"/>
                <a:buFont typeface="Arial"/>
                <a:buNone/>
              </a:pPr>
              <a:r>
                <a:rPr lang="en-US" sz="1600" b="0" i="0" u="none" strike="noStrike" cap="none" dirty="0">
                  <a:solidFill>
                    <a:srgbClr val="262626"/>
                  </a:solidFill>
                  <a:latin typeface="Arial"/>
                  <a:ea typeface="Arial"/>
                  <a:cs typeface="Arial"/>
                  <a:sym typeface="Arial"/>
                </a:rPr>
                <a:t>Outer shell</a:t>
              </a:r>
            </a:p>
          </p:txBody>
        </p:sp>
        <p:sp>
          <p:nvSpPr>
            <p:cNvPr id="34" name="Shape 207"/>
            <p:cNvSpPr/>
            <p:nvPr/>
          </p:nvSpPr>
          <p:spPr>
            <a:xfrm>
              <a:off x="5197582" y="3739145"/>
              <a:ext cx="1658795" cy="280500"/>
            </a:xfrm>
            <a:prstGeom prst="roundRect">
              <a:avLst>
                <a:gd name="adj" fmla="val 16667"/>
              </a:avLst>
            </a:prstGeom>
            <a:solidFill>
              <a:srgbClr val="BFBFBF"/>
            </a:solidFill>
            <a:ln>
              <a:noFill/>
            </a:ln>
          </p:spPr>
          <p:txBody>
            <a:bodyPr lIns="91425" tIns="45700" rIns="91425" bIns="45700" anchor="ctr" anchorCtr="0">
              <a:noAutofit/>
            </a:bodyPr>
            <a:lstStyle/>
            <a:p>
              <a:pPr marL="0" marR="0" lvl="0" indent="0" algn="l" rtl="0">
                <a:spcBef>
                  <a:spcPts val="0"/>
                </a:spcBef>
                <a:buClr>
                  <a:schemeClr val="dk1"/>
                </a:buClr>
                <a:buSzPct val="25000"/>
                <a:buFont typeface="Arial"/>
                <a:buNone/>
              </a:pPr>
              <a:r>
                <a:rPr lang="en-US" sz="1600" b="0" i="0" u="none" strike="noStrike" cap="none" dirty="0">
                  <a:solidFill>
                    <a:schemeClr val="dk1"/>
                  </a:solidFill>
                  <a:latin typeface="Arial"/>
                  <a:ea typeface="Arial"/>
                  <a:cs typeface="Arial"/>
                  <a:sym typeface="Arial"/>
                </a:rPr>
                <a:t>Inner shell</a:t>
              </a:r>
            </a:p>
          </p:txBody>
        </p:sp>
        <p:sp>
          <p:nvSpPr>
            <p:cNvPr id="36" name="Shape 209"/>
            <p:cNvSpPr txBox="1"/>
            <p:nvPr/>
          </p:nvSpPr>
          <p:spPr>
            <a:xfrm>
              <a:off x="6980599" y="3878817"/>
              <a:ext cx="1019385" cy="338700"/>
            </a:xfrm>
            <a:prstGeom prst="rect">
              <a:avLst/>
            </a:prstGeom>
            <a:noFill/>
            <a:ln>
              <a:noFill/>
            </a:ln>
          </p:spPr>
          <p:txBody>
            <a:bodyPr lIns="91425" tIns="45700" rIns="91425" bIns="45700" anchor="t" anchorCtr="0">
              <a:noAutofit/>
            </a:bodyPr>
            <a:lstStyle/>
            <a:p>
              <a:pPr marL="0" marR="0" lvl="0" indent="0" algn="ctr" rtl="0">
                <a:spcBef>
                  <a:spcPts val="0"/>
                </a:spcBef>
                <a:buClr>
                  <a:srgbClr val="138A7E"/>
                </a:buClr>
                <a:buSzPct val="25000"/>
                <a:buFont typeface="Arial"/>
                <a:buNone/>
              </a:pPr>
              <a:r>
                <a:rPr lang="en-US" sz="1600" b="0" i="0" u="none" strike="noStrike" cap="none" dirty="0">
                  <a:solidFill>
                    <a:srgbClr val="138A7E"/>
                  </a:solidFill>
                  <a:latin typeface="Arial"/>
                  <a:ea typeface="Arial"/>
                  <a:cs typeface="Arial"/>
                  <a:sym typeface="Arial"/>
                </a:rPr>
                <a:t>Agents</a:t>
              </a:r>
            </a:p>
          </p:txBody>
        </p:sp>
        <p:sp>
          <p:nvSpPr>
            <p:cNvPr id="37" name="Shape 210"/>
            <p:cNvSpPr/>
            <p:nvPr/>
          </p:nvSpPr>
          <p:spPr>
            <a:xfrm>
              <a:off x="5294626" y="439062"/>
              <a:ext cx="206699" cy="215700"/>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accent1"/>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sp>
          <p:nvSpPr>
            <p:cNvPr id="38" name="Shape 211"/>
            <p:cNvSpPr/>
            <p:nvPr/>
          </p:nvSpPr>
          <p:spPr>
            <a:xfrm rot="11256522">
              <a:off x="5985580" y="2135577"/>
              <a:ext cx="242434" cy="213966"/>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accent1"/>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sp>
          <p:nvSpPr>
            <p:cNvPr id="39" name="Shape 212"/>
            <p:cNvSpPr/>
            <p:nvPr/>
          </p:nvSpPr>
          <p:spPr>
            <a:xfrm>
              <a:off x="4554219" y="1310525"/>
              <a:ext cx="233698" cy="186300"/>
            </a:xfrm>
            <a:custGeom>
              <a:avLst/>
              <a:gdLst/>
              <a:ahLst/>
              <a:cxnLst/>
              <a:rect l="0" t="0" r="0" b="0"/>
              <a:pathLst>
                <a:path w="120000" h="120000" extrusionOk="0">
                  <a:moveTo>
                    <a:pt x="59957" y="69227"/>
                  </a:moveTo>
                  <a:lnTo>
                    <a:pt x="59957" y="83679"/>
                  </a:lnTo>
                  <a:lnTo>
                    <a:pt x="94898" y="83679"/>
                  </a:lnTo>
                  <a:lnTo>
                    <a:pt x="94898" y="69227"/>
                  </a:lnTo>
                  <a:close/>
                  <a:moveTo>
                    <a:pt x="14926" y="16073"/>
                  </a:moveTo>
                  <a:lnTo>
                    <a:pt x="14926" y="32353"/>
                  </a:lnTo>
                  <a:lnTo>
                    <a:pt x="42048" y="49833"/>
                  </a:lnTo>
                  <a:lnTo>
                    <a:pt x="14926" y="67314"/>
                  </a:lnTo>
                  <a:lnTo>
                    <a:pt x="14926" y="83593"/>
                  </a:lnTo>
                  <a:lnTo>
                    <a:pt x="56509" y="56793"/>
                  </a:lnTo>
                  <a:lnTo>
                    <a:pt x="56509" y="42873"/>
                  </a:lnTo>
                  <a:close/>
                  <a:moveTo>
                    <a:pt x="9501" y="0"/>
                  </a:moveTo>
                  <a:lnTo>
                    <a:pt x="110498" y="0"/>
                  </a:lnTo>
                  <a:cubicBezTo>
                    <a:pt x="115746" y="0"/>
                    <a:pt x="120000" y="5340"/>
                    <a:pt x="120000" y="11929"/>
                  </a:cubicBezTo>
                  <a:lnTo>
                    <a:pt x="120000" y="108070"/>
                  </a:lnTo>
                  <a:cubicBezTo>
                    <a:pt x="120000" y="114659"/>
                    <a:pt x="115746" y="119999"/>
                    <a:pt x="110498" y="119999"/>
                  </a:cubicBezTo>
                  <a:lnTo>
                    <a:pt x="9501" y="119999"/>
                  </a:lnTo>
                  <a:cubicBezTo>
                    <a:pt x="4253" y="119999"/>
                    <a:pt x="0" y="114659"/>
                    <a:pt x="0" y="108070"/>
                  </a:cubicBezTo>
                  <a:lnTo>
                    <a:pt x="0" y="11929"/>
                  </a:lnTo>
                  <a:cubicBezTo>
                    <a:pt x="0" y="5340"/>
                    <a:pt x="4253" y="0"/>
                    <a:pt x="9501" y="0"/>
                  </a:cubicBezTo>
                  <a:close/>
                </a:path>
              </a:pathLst>
            </a:custGeom>
            <a:solidFill>
              <a:schemeClr val="accent1"/>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sp>
          <p:nvSpPr>
            <p:cNvPr id="40" name="Shape 213"/>
            <p:cNvSpPr/>
            <p:nvPr/>
          </p:nvSpPr>
          <p:spPr>
            <a:xfrm>
              <a:off x="7434320" y="2156791"/>
              <a:ext cx="179999" cy="158700"/>
            </a:xfrm>
            <a:prstGeom prst="heart">
              <a:avLst/>
            </a:prstGeom>
            <a:solidFill>
              <a:schemeClr val="accent1"/>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sp>
          <p:nvSpPr>
            <p:cNvPr id="41" name="Shape 214"/>
            <p:cNvSpPr/>
            <p:nvPr/>
          </p:nvSpPr>
          <p:spPr>
            <a:xfrm rot="18900000">
              <a:off x="6727381" y="527614"/>
              <a:ext cx="153158" cy="153158"/>
            </a:xfrm>
            <a:prstGeom prst="teardrop">
              <a:avLst>
                <a:gd name="adj" fmla="val 149574"/>
              </a:avLst>
            </a:prstGeom>
            <a:solidFill>
              <a:schemeClr val="accent1"/>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cxnSp>
          <p:nvCxnSpPr>
            <p:cNvPr id="42" name="Shape 215"/>
            <p:cNvCxnSpPr>
              <a:stCxn id="8" idx="2"/>
              <a:endCxn id="9" idx="2"/>
            </p:cNvCxnSpPr>
            <p:nvPr/>
          </p:nvCxnSpPr>
          <p:spPr>
            <a:xfrm rot="16200000" flipH="1">
              <a:off x="6459118" y="73130"/>
              <a:ext cx="600" cy="1405499"/>
            </a:xfrm>
            <a:prstGeom prst="bentConnector3">
              <a:avLst>
                <a:gd name="adj1" fmla="val 37041750"/>
              </a:avLst>
            </a:prstGeom>
            <a:noFill/>
            <a:ln w="19050" cap="flat" cmpd="sng">
              <a:solidFill>
                <a:srgbClr val="7F7F7F"/>
              </a:solidFill>
              <a:prstDash val="solid"/>
              <a:round/>
              <a:headEnd type="none" w="med" len="med"/>
              <a:tailEnd type="none" w="med" len="med"/>
            </a:ln>
          </p:spPr>
        </p:cxnSp>
        <p:cxnSp>
          <p:nvCxnSpPr>
            <p:cNvPr id="43" name="Shape 216"/>
            <p:cNvCxnSpPr>
              <a:stCxn id="14" idx="0"/>
            </p:cNvCxnSpPr>
            <p:nvPr/>
          </p:nvCxnSpPr>
          <p:spPr>
            <a:xfrm rot="10800000">
              <a:off x="6459350" y="996874"/>
              <a:ext cx="0" cy="178500"/>
            </a:xfrm>
            <a:prstGeom prst="straightConnector1">
              <a:avLst/>
            </a:prstGeom>
            <a:noFill/>
            <a:ln w="19050" cap="flat" cmpd="sng">
              <a:solidFill>
                <a:srgbClr val="7F7F7F"/>
              </a:solidFill>
              <a:prstDash val="solid"/>
              <a:round/>
              <a:headEnd type="none" w="med" len="med"/>
              <a:tailEnd type="none" w="med" len="med"/>
            </a:ln>
          </p:spPr>
        </p:cxnSp>
        <p:cxnSp>
          <p:nvCxnSpPr>
            <p:cNvPr id="44" name="Shape 217"/>
            <p:cNvCxnSpPr>
              <a:stCxn id="16" idx="1"/>
            </p:cNvCxnSpPr>
            <p:nvPr/>
          </p:nvCxnSpPr>
          <p:spPr>
            <a:xfrm rot="10800000">
              <a:off x="3819551" y="1395723"/>
              <a:ext cx="686100" cy="0"/>
            </a:xfrm>
            <a:prstGeom prst="straightConnector1">
              <a:avLst/>
            </a:prstGeom>
            <a:noFill/>
            <a:ln w="19050" cap="flat" cmpd="sng">
              <a:solidFill>
                <a:srgbClr val="7F7F7F"/>
              </a:solidFill>
              <a:prstDash val="solid"/>
              <a:round/>
              <a:headEnd type="none" w="med" len="med"/>
              <a:tailEnd type="none" w="med" len="med"/>
            </a:ln>
          </p:spPr>
        </p:cxnSp>
        <p:pic>
          <p:nvPicPr>
            <p:cNvPr id="45" name="Shape 218"/>
            <p:cNvPicPr preferRelativeResize="0"/>
            <p:nvPr/>
          </p:nvPicPr>
          <p:blipFill rotWithShape="1">
            <a:blip r:embed="rId4">
              <a:alphaModFix/>
            </a:blip>
            <a:srcRect/>
            <a:stretch/>
          </p:blipFill>
          <p:spPr>
            <a:xfrm>
              <a:off x="3600450" y="971550"/>
              <a:ext cx="438299" cy="776399"/>
            </a:xfrm>
            <a:prstGeom prst="rect">
              <a:avLst/>
            </a:prstGeom>
            <a:noFill/>
            <a:ln>
              <a:noFill/>
            </a:ln>
          </p:spPr>
        </p:pic>
        <p:cxnSp>
          <p:nvCxnSpPr>
            <p:cNvPr id="46" name="Shape 219"/>
            <p:cNvCxnSpPr>
              <a:stCxn id="16" idx="3"/>
              <a:endCxn id="14" idx="1"/>
            </p:cNvCxnSpPr>
            <p:nvPr/>
          </p:nvCxnSpPr>
          <p:spPr>
            <a:xfrm>
              <a:off x="5548150" y="1395723"/>
              <a:ext cx="390000" cy="0"/>
            </a:xfrm>
            <a:prstGeom prst="straightConnector1">
              <a:avLst/>
            </a:prstGeom>
            <a:noFill/>
            <a:ln w="19050" cap="flat" cmpd="sng">
              <a:solidFill>
                <a:srgbClr val="7F7F7F"/>
              </a:solidFill>
              <a:prstDash val="solid"/>
              <a:round/>
              <a:headEnd type="none" w="med" len="med"/>
              <a:tailEnd type="none" w="med" len="med"/>
            </a:ln>
          </p:spPr>
        </p:cxnSp>
        <p:cxnSp>
          <p:nvCxnSpPr>
            <p:cNvPr id="47" name="Shape 220"/>
            <p:cNvCxnSpPr>
              <a:stCxn id="14" idx="2"/>
              <a:endCxn id="11" idx="0"/>
            </p:cNvCxnSpPr>
            <p:nvPr/>
          </p:nvCxnSpPr>
          <p:spPr>
            <a:xfrm>
              <a:off x="6459350" y="1616073"/>
              <a:ext cx="0" cy="399899"/>
            </a:xfrm>
            <a:prstGeom prst="straightConnector1">
              <a:avLst/>
            </a:prstGeom>
            <a:noFill/>
            <a:ln w="19050" cap="flat" cmpd="sng">
              <a:solidFill>
                <a:srgbClr val="7F7F7F"/>
              </a:solidFill>
              <a:prstDash val="solid"/>
              <a:round/>
              <a:headEnd type="none" w="med" len="med"/>
              <a:tailEnd type="none" w="med" len="med"/>
            </a:ln>
          </p:spPr>
        </p:cxnSp>
        <p:cxnSp>
          <p:nvCxnSpPr>
            <p:cNvPr id="48" name="Shape 221"/>
            <p:cNvCxnSpPr>
              <a:stCxn id="11" idx="3"/>
              <a:endCxn id="12" idx="1"/>
            </p:cNvCxnSpPr>
            <p:nvPr/>
          </p:nvCxnSpPr>
          <p:spPr>
            <a:xfrm>
              <a:off x="6980600" y="2236215"/>
              <a:ext cx="399900" cy="0"/>
            </a:xfrm>
            <a:prstGeom prst="straightConnector1">
              <a:avLst/>
            </a:prstGeom>
            <a:noFill/>
            <a:ln w="19050" cap="flat" cmpd="sng">
              <a:solidFill>
                <a:srgbClr val="7F7F7F"/>
              </a:solidFill>
              <a:prstDash val="solid"/>
              <a:round/>
              <a:headEnd type="none" w="med" len="med"/>
              <a:tailEnd type="none" w="med" len="med"/>
            </a:ln>
          </p:spPr>
        </p:cxnSp>
        <p:cxnSp>
          <p:nvCxnSpPr>
            <p:cNvPr id="49" name="Shape 222"/>
            <p:cNvCxnSpPr>
              <a:stCxn id="10" idx="2"/>
              <a:endCxn id="13" idx="0"/>
            </p:cNvCxnSpPr>
            <p:nvPr/>
          </p:nvCxnSpPr>
          <p:spPr>
            <a:xfrm>
              <a:off x="5017049" y="2456565"/>
              <a:ext cx="0" cy="399900"/>
            </a:xfrm>
            <a:prstGeom prst="straightConnector1">
              <a:avLst/>
            </a:prstGeom>
            <a:noFill/>
            <a:ln w="19050" cap="flat" cmpd="sng">
              <a:solidFill>
                <a:srgbClr val="7F7F7F"/>
              </a:solidFill>
              <a:prstDash val="solid"/>
              <a:round/>
              <a:headEnd type="none" w="med" len="med"/>
              <a:tailEnd type="none" w="med" len="med"/>
            </a:ln>
          </p:spPr>
        </p:cxnSp>
        <p:cxnSp>
          <p:nvCxnSpPr>
            <p:cNvPr id="50" name="Shape 223"/>
            <p:cNvCxnSpPr>
              <a:stCxn id="11" idx="2"/>
              <a:endCxn id="22" idx="1"/>
            </p:cNvCxnSpPr>
            <p:nvPr/>
          </p:nvCxnSpPr>
          <p:spPr>
            <a:xfrm rot="16200000" flipH="1">
              <a:off x="6362900" y="2553015"/>
              <a:ext cx="439800" cy="246900"/>
            </a:xfrm>
            <a:prstGeom prst="bentConnector2">
              <a:avLst/>
            </a:prstGeom>
            <a:noFill/>
            <a:ln w="19050" cap="flat" cmpd="sng">
              <a:solidFill>
                <a:srgbClr val="7F7F7F"/>
              </a:solidFill>
              <a:prstDash val="solid"/>
              <a:round/>
              <a:headEnd type="none" w="med" len="med"/>
              <a:tailEnd type="none" w="med" len="med"/>
            </a:ln>
          </p:spPr>
        </p:cxnSp>
        <p:cxnSp>
          <p:nvCxnSpPr>
            <p:cNvPr id="51" name="Shape 224"/>
            <p:cNvCxnSpPr>
              <a:stCxn id="13" idx="3"/>
            </p:cNvCxnSpPr>
            <p:nvPr/>
          </p:nvCxnSpPr>
          <p:spPr>
            <a:xfrm>
              <a:off x="5538297" y="3076709"/>
              <a:ext cx="1167900" cy="0"/>
            </a:xfrm>
            <a:prstGeom prst="straightConnector1">
              <a:avLst/>
            </a:prstGeom>
            <a:noFill/>
            <a:ln w="19050" cap="flat" cmpd="sng">
              <a:solidFill>
                <a:srgbClr val="7F7F7F"/>
              </a:solidFill>
              <a:prstDash val="solid"/>
              <a:round/>
              <a:headEnd type="none" w="med" len="med"/>
              <a:tailEnd type="none" w="med" len="med"/>
            </a:ln>
          </p:spPr>
        </p:cxnSp>
        <p:cxnSp>
          <p:nvCxnSpPr>
            <p:cNvPr id="52" name="Shape 225"/>
            <p:cNvCxnSpPr>
              <a:stCxn id="9" idx="3"/>
              <a:endCxn id="27" idx="3"/>
            </p:cNvCxnSpPr>
            <p:nvPr/>
          </p:nvCxnSpPr>
          <p:spPr>
            <a:xfrm>
              <a:off x="7683280" y="555230"/>
              <a:ext cx="780000" cy="3109200"/>
            </a:xfrm>
            <a:prstGeom prst="bentConnector3">
              <a:avLst>
                <a:gd name="adj1" fmla="val 129313"/>
              </a:avLst>
            </a:prstGeom>
            <a:noFill/>
            <a:ln w="19050" cap="flat" cmpd="sng">
              <a:solidFill>
                <a:srgbClr val="7F7F7F"/>
              </a:solidFill>
              <a:prstDash val="solid"/>
              <a:round/>
              <a:headEnd type="none" w="med" len="med"/>
              <a:tailEnd type="none" w="med" len="med"/>
            </a:ln>
          </p:spPr>
        </p:cxnSp>
        <p:cxnSp>
          <p:nvCxnSpPr>
            <p:cNvPr id="53" name="Shape 226"/>
            <p:cNvCxnSpPr/>
            <p:nvPr/>
          </p:nvCxnSpPr>
          <p:spPr>
            <a:xfrm rot="10800000" flipH="1">
              <a:off x="5017041" y="1816066"/>
              <a:ext cx="1442400" cy="199800"/>
            </a:xfrm>
            <a:prstGeom prst="bentConnector2">
              <a:avLst/>
            </a:prstGeom>
            <a:noFill/>
            <a:ln w="19050" cap="flat" cmpd="sng">
              <a:solidFill>
                <a:srgbClr val="7F7F7F"/>
              </a:solidFill>
              <a:prstDash val="solid"/>
              <a:round/>
              <a:headEnd type="none" w="med" len="med"/>
              <a:tailEnd type="none" w="med" len="med"/>
            </a:ln>
          </p:spPr>
        </p:cxnSp>
      </p:grpSp>
      <p:sp>
        <p:nvSpPr>
          <p:cNvPr id="55" name="Marcador de texto 2"/>
          <p:cNvSpPr>
            <a:spLocks noGrp="1"/>
          </p:cNvSpPr>
          <p:nvPr>
            <p:ph type="body" idx="1"/>
          </p:nvPr>
        </p:nvSpPr>
        <p:spPr>
          <a:xfrm>
            <a:off x="174419" y="953887"/>
            <a:ext cx="4398604" cy="3592069"/>
          </a:xfrm>
        </p:spPr>
        <p:txBody>
          <a:bodyPr/>
          <a:lstStyle/>
          <a:p>
            <a:pPr marL="179388" indent="-179388"/>
            <a:r>
              <a:rPr lang="en" sz="2000" dirty="0" smtClean="0"/>
              <a:t>Director</a:t>
            </a:r>
          </a:p>
          <a:p>
            <a:pPr marL="179388" indent="-179388"/>
            <a:r>
              <a:rPr lang="en" sz="2000" dirty="0" smtClean="0"/>
              <a:t>DB</a:t>
            </a:r>
          </a:p>
          <a:p>
            <a:pPr marL="179388" indent="-179388"/>
            <a:r>
              <a:rPr lang="en" sz="2000" dirty="0" smtClean="0"/>
              <a:t>Blobstore</a:t>
            </a:r>
          </a:p>
          <a:p>
            <a:pPr marL="179388" indent="-179388"/>
            <a:r>
              <a:rPr lang="en" sz="2000" dirty="0" smtClean="0"/>
              <a:t>CLI</a:t>
            </a:r>
          </a:p>
          <a:p>
            <a:pPr marL="179388" indent="-179388"/>
            <a:r>
              <a:rPr lang="en" sz="2000" dirty="0" smtClean="0"/>
              <a:t>Workers</a:t>
            </a:r>
          </a:p>
          <a:p>
            <a:pPr marL="179388" indent="-179388"/>
            <a:r>
              <a:rPr lang="en" sz="2000" dirty="0" smtClean="0"/>
              <a:t>NATS</a:t>
            </a:r>
          </a:p>
          <a:p>
            <a:pPr marL="179388" indent="-179388"/>
            <a:r>
              <a:rPr lang="en" sz="2000" dirty="0" smtClean="0"/>
              <a:t>Health Monitor</a:t>
            </a:r>
          </a:p>
          <a:p>
            <a:pPr marL="179388" indent="-179388"/>
            <a:r>
              <a:rPr lang="en" sz="2000" dirty="0" smtClean="0"/>
              <a:t>CPI</a:t>
            </a:r>
          </a:p>
          <a:p>
            <a:pPr marL="179388" indent="-179388"/>
            <a:r>
              <a:rPr lang="en" sz="2000" dirty="0" smtClean="0"/>
              <a:t>Agents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454" y="205232"/>
            <a:ext cx="8538884" cy="363558"/>
          </a:xfrm>
        </p:spPr>
        <p:txBody>
          <a:bodyPr/>
          <a:lstStyle/>
          <a:p>
            <a:r>
              <a:rPr lang="en-US" dirty="0" smtClean="0"/>
              <a:t>Why Pivotal Cloud Foundry </a:t>
            </a:r>
            <a:r>
              <a:rPr lang="en-US" dirty="0"/>
              <a:t>Services </a:t>
            </a:r>
          </a:p>
        </p:txBody>
      </p:sp>
      <p:sp>
        <p:nvSpPr>
          <p:cNvPr id="5" name="Shape 1059"/>
          <p:cNvSpPr/>
          <p:nvPr/>
        </p:nvSpPr>
        <p:spPr>
          <a:xfrm>
            <a:off x="4484487" y="1269490"/>
            <a:ext cx="4744442" cy="3434451"/>
          </a:xfrm>
          <a:prstGeom prst="rect">
            <a:avLst/>
          </a:prstGeom>
          <a:noFill/>
          <a:ln>
            <a:noFill/>
          </a:ln>
        </p:spPr>
        <p:txBody>
          <a:bodyPr lIns="91425" tIns="45700" rIns="91425" bIns="45700" anchor="t" anchorCtr="0">
            <a:noAutofit/>
          </a:bodyPr>
          <a:lstStyle/>
          <a:p>
            <a:pPr marL="342900" indent="-342900" defTabSz="457200">
              <a:spcBef>
                <a:spcPts val="600"/>
              </a:spcBef>
              <a:buClr>
                <a:prstClr val="white"/>
              </a:buClr>
              <a:buSzPct val="100000"/>
              <a:buFont typeface="Wingdings" charset="2"/>
              <a:buChar char="§"/>
            </a:pPr>
            <a:r>
              <a:rPr lang="en-US" sz="2000" kern="1200" dirty="0" smtClean="0">
                <a:solidFill>
                  <a:srgbClr val="F5F5F5"/>
                </a:solidFill>
                <a:latin typeface="News Gothic MT"/>
                <a:ea typeface="+mn-ea"/>
                <a:cs typeface="+mn-cs"/>
              </a:rPr>
              <a:t>Operated </a:t>
            </a:r>
            <a:r>
              <a:rPr lang="en-US" sz="2000" kern="1200" dirty="0">
                <a:solidFill>
                  <a:srgbClr val="F5F5F5"/>
                </a:solidFill>
                <a:latin typeface="News Gothic MT"/>
                <a:ea typeface="+mn-ea"/>
                <a:cs typeface="+mn-cs"/>
              </a:rPr>
              <a:t>‘as a Service</a:t>
            </a:r>
            <a:r>
              <a:rPr lang="en-US" sz="2000" kern="1200" dirty="0" smtClean="0">
                <a:solidFill>
                  <a:srgbClr val="F5F5F5"/>
                </a:solidFill>
                <a:latin typeface="News Gothic MT"/>
                <a:ea typeface="+mn-ea"/>
                <a:cs typeface="+mn-cs"/>
              </a:rPr>
              <a:t>’</a:t>
            </a:r>
          </a:p>
          <a:p>
            <a:pPr marL="342900" indent="-342900" defTabSz="457200">
              <a:spcBef>
                <a:spcPts val="600"/>
              </a:spcBef>
              <a:buClr>
                <a:prstClr val="white"/>
              </a:buClr>
              <a:buSzPct val="100000"/>
              <a:buFont typeface="Wingdings" charset="2"/>
              <a:buChar char="§"/>
            </a:pPr>
            <a:r>
              <a:rPr lang="en-US" sz="2000" kern="1200" dirty="0" smtClean="0">
                <a:solidFill>
                  <a:srgbClr val="F5F5F5"/>
                </a:solidFill>
                <a:latin typeface="News Gothic MT"/>
                <a:ea typeface="+mn-ea"/>
                <a:cs typeface="+mn-cs"/>
              </a:rPr>
              <a:t>Configured </a:t>
            </a:r>
            <a:r>
              <a:rPr lang="en-US" sz="2000" kern="1200" dirty="0">
                <a:solidFill>
                  <a:srgbClr val="F5F5F5"/>
                </a:solidFill>
                <a:latin typeface="News Gothic MT"/>
                <a:ea typeface="+mn-ea"/>
                <a:cs typeface="+mn-cs"/>
              </a:rPr>
              <a:t>and integrated to enable push button </a:t>
            </a:r>
            <a:r>
              <a:rPr lang="en-US" sz="2000" kern="1200" dirty="0" smtClean="0">
                <a:solidFill>
                  <a:srgbClr val="F5F5F5"/>
                </a:solidFill>
                <a:latin typeface="News Gothic MT"/>
                <a:ea typeface="+mn-ea"/>
                <a:cs typeface="+mn-cs"/>
              </a:rPr>
              <a:t>deployment.</a:t>
            </a:r>
          </a:p>
          <a:p>
            <a:pPr marL="342900" indent="-342900" defTabSz="457200">
              <a:spcBef>
                <a:spcPts val="600"/>
              </a:spcBef>
              <a:buClr>
                <a:prstClr val="white"/>
              </a:buClr>
              <a:buSzPct val="100000"/>
              <a:buFont typeface="Wingdings" charset="2"/>
              <a:buChar char="§"/>
            </a:pPr>
            <a:r>
              <a:rPr lang="en-US" sz="2000" kern="1200" dirty="0">
                <a:solidFill>
                  <a:srgbClr val="F5F5F5"/>
                </a:solidFill>
                <a:latin typeface="News Gothic MT"/>
                <a:ea typeface="+mn-ea"/>
                <a:cs typeface="+mn-cs"/>
              </a:rPr>
              <a:t>Full lifecycle management - software updates and patching </a:t>
            </a:r>
          </a:p>
          <a:p>
            <a:pPr marL="342900" indent="-342900" defTabSz="457200">
              <a:spcBef>
                <a:spcPts val="600"/>
              </a:spcBef>
              <a:buClr>
                <a:prstClr val="white"/>
              </a:buClr>
              <a:buSzPct val="100000"/>
              <a:buFont typeface="Wingdings" charset="2"/>
              <a:buChar char="§"/>
            </a:pPr>
            <a:r>
              <a:rPr lang="en-US" sz="2000" kern="1200" dirty="0">
                <a:solidFill>
                  <a:srgbClr val="F5F5F5"/>
                </a:solidFill>
                <a:latin typeface="News Gothic MT"/>
                <a:ea typeface="+mn-ea"/>
                <a:cs typeface="+mn-cs"/>
              </a:rPr>
              <a:t>Bind to apps through an easy-to-use interface</a:t>
            </a:r>
          </a:p>
          <a:p>
            <a:pPr marL="342900" indent="-342900" defTabSz="457200">
              <a:spcBef>
                <a:spcPts val="600"/>
              </a:spcBef>
              <a:buClr>
                <a:prstClr val="white"/>
              </a:buClr>
              <a:buSzPct val="100000"/>
              <a:buFont typeface="Wingdings" charset="2"/>
              <a:buChar char="§"/>
            </a:pPr>
            <a:r>
              <a:rPr lang="en-US" sz="2000" kern="1200" dirty="0">
                <a:solidFill>
                  <a:srgbClr val="F5F5F5"/>
                </a:solidFill>
                <a:latin typeface="News Gothic MT"/>
                <a:ea typeface="+mn-ea"/>
                <a:cs typeface="+mn-cs"/>
              </a:rPr>
              <a:t>Common view into access control and audit trails across a breadth of </a:t>
            </a:r>
            <a:r>
              <a:rPr lang="en-US" sz="2000" kern="1200" dirty="0" smtClean="0">
                <a:solidFill>
                  <a:srgbClr val="F5F5F5"/>
                </a:solidFill>
                <a:latin typeface="News Gothic MT"/>
                <a:ea typeface="+mn-ea"/>
                <a:cs typeface="+mn-cs"/>
              </a:rPr>
              <a:t>services</a:t>
            </a:r>
          </a:p>
        </p:txBody>
      </p:sp>
      <p:grpSp>
        <p:nvGrpSpPr>
          <p:cNvPr id="6" name="Group 5"/>
          <p:cNvGrpSpPr/>
          <p:nvPr/>
        </p:nvGrpSpPr>
        <p:grpSpPr>
          <a:xfrm>
            <a:off x="621338" y="1034291"/>
            <a:ext cx="3558880" cy="1739552"/>
            <a:chOff x="1557337" y="1296000"/>
            <a:chExt cx="5161469" cy="1435267"/>
          </a:xfrm>
        </p:grpSpPr>
        <p:sp>
          <p:nvSpPr>
            <p:cNvPr id="7" name="Rounded Rectangle 6"/>
            <p:cNvSpPr/>
            <p:nvPr/>
          </p:nvSpPr>
          <p:spPr>
            <a:xfrm>
              <a:off x="1557338" y="1296000"/>
              <a:ext cx="1361929" cy="1014553"/>
            </a:xfrm>
            <a:prstGeom prst="roundRect">
              <a:avLst>
                <a:gd name="adj" fmla="val 5730"/>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anchor="ctr"/>
            <a:lstStyle/>
            <a:p>
              <a:pPr algn="ctr" defTabSz="457200">
                <a:defRPr/>
              </a:pPr>
              <a:r>
                <a:rPr lang="en-US" sz="1300" kern="1200" dirty="0">
                  <a:solidFill>
                    <a:prstClr val="white"/>
                  </a:solidFill>
                  <a:latin typeface="News Gothic MT"/>
                </a:rPr>
                <a:t>Elastic </a:t>
              </a:r>
              <a:r>
                <a:rPr lang="en-US" sz="1300" kern="1200" dirty="0" smtClean="0">
                  <a:solidFill>
                    <a:prstClr val="white"/>
                  </a:solidFill>
                  <a:latin typeface="News Gothic MT"/>
                </a:rPr>
                <a:t>Runtime</a:t>
              </a:r>
              <a:endParaRPr lang="en-US" sz="1300" kern="1200" dirty="0">
                <a:solidFill>
                  <a:prstClr val="white"/>
                </a:solidFill>
                <a:latin typeface="News Gothic MT"/>
              </a:endParaRPr>
            </a:p>
          </p:txBody>
        </p:sp>
        <p:sp>
          <p:nvSpPr>
            <p:cNvPr id="8" name="Rounded Rectangle 7"/>
            <p:cNvSpPr/>
            <p:nvPr/>
          </p:nvSpPr>
          <p:spPr>
            <a:xfrm>
              <a:off x="4316643" y="1296000"/>
              <a:ext cx="1133704" cy="1014553"/>
            </a:xfrm>
            <a:prstGeom prst="roundRect">
              <a:avLst>
                <a:gd name="adj" fmla="val 6130"/>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defTabSz="457200" eaLnBrk="1" hangingPunct="1">
                <a:defRPr/>
              </a:pPr>
              <a:endParaRPr lang="en-US" altLang="en-US" sz="1300" kern="1200" dirty="0" smtClean="0">
                <a:solidFill>
                  <a:srgbClr val="FFFFFF"/>
                </a:solidFill>
              </a:endParaRPr>
            </a:p>
            <a:p>
              <a:pPr algn="ctr" defTabSz="457200" eaLnBrk="1" hangingPunct="1">
                <a:defRPr/>
              </a:pPr>
              <a:r>
                <a:rPr lang="en-US" altLang="en-US" sz="1300" kern="1200" dirty="0" smtClean="0">
                  <a:solidFill>
                    <a:srgbClr val="FFFFFF"/>
                  </a:solidFill>
                </a:rPr>
                <a:t>Redis</a:t>
              </a:r>
            </a:p>
            <a:p>
              <a:pPr algn="ctr" defTabSz="457200" eaLnBrk="1" hangingPunct="1">
                <a:defRPr/>
              </a:pPr>
              <a:r>
                <a:rPr lang="en-US" altLang="en-US" sz="1300" kern="1200" dirty="0" smtClean="0">
                  <a:solidFill>
                    <a:srgbClr val="FFFFFF"/>
                  </a:solidFill>
                </a:rPr>
                <a:t>For PCF</a:t>
              </a:r>
            </a:p>
          </p:txBody>
        </p:sp>
        <p:sp>
          <p:nvSpPr>
            <p:cNvPr id="9" name="Rounded Rectangle 8"/>
            <p:cNvSpPr/>
            <p:nvPr/>
          </p:nvSpPr>
          <p:spPr>
            <a:xfrm>
              <a:off x="1557337" y="2382278"/>
              <a:ext cx="5161469" cy="348989"/>
            </a:xfrm>
            <a:prstGeom prst="roundRect">
              <a:avLst>
                <a:gd name="adj" fmla="val 8938"/>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defTabSz="457200" eaLnBrk="1" hangingPunct="1">
                <a:defRPr/>
              </a:pPr>
              <a:r>
                <a:rPr lang="en-US" altLang="en-US" sz="1300" kern="1200" dirty="0" smtClean="0">
                  <a:solidFill>
                    <a:srgbClr val="FFFFFF"/>
                  </a:solidFill>
                </a:rPr>
                <a:t>PCF Operations Manager</a:t>
              </a:r>
            </a:p>
          </p:txBody>
        </p:sp>
        <p:sp>
          <p:nvSpPr>
            <p:cNvPr id="10" name="Rounded Rectangle 9"/>
            <p:cNvSpPr/>
            <p:nvPr/>
          </p:nvSpPr>
          <p:spPr>
            <a:xfrm>
              <a:off x="3081308" y="1304100"/>
              <a:ext cx="1133702" cy="1014553"/>
            </a:xfrm>
            <a:prstGeom prst="roundRect">
              <a:avLst>
                <a:gd name="adj" fmla="val 6626"/>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defTabSz="457200" eaLnBrk="1" hangingPunct="1">
                <a:defRPr/>
              </a:pPr>
              <a:endParaRPr lang="en-US" altLang="en-US" sz="1300" kern="1200" dirty="0" smtClean="0">
                <a:solidFill>
                  <a:srgbClr val="FFFFFF"/>
                </a:solidFill>
              </a:endParaRPr>
            </a:p>
            <a:p>
              <a:pPr algn="ctr" defTabSz="457200" eaLnBrk="1" hangingPunct="1">
                <a:defRPr/>
              </a:pPr>
              <a:r>
                <a:rPr lang="en-US" altLang="en-US" sz="1300" kern="1200" dirty="0" smtClean="0">
                  <a:solidFill>
                    <a:srgbClr val="FFFFFF"/>
                  </a:solidFill>
                </a:rPr>
                <a:t>MySQL for PCF</a:t>
              </a:r>
            </a:p>
            <a:p>
              <a:pPr algn="ctr" defTabSz="457200" eaLnBrk="1" hangingPunct="1">
                <a:defRPr/>
              </a:pPr>
              <a:endParaRPr lang="en-US" altLang="en-US" sz="1300" kern="1200" dirty="0" smtClean="0">
                <a:solidFill>
                  <a:srgbClr val="FFFFFF"/>
                </a:solidFill>
              </a:endParaRPr>
            </a:p>
          </p:txBody>
        </p:sp>
        <p:sp>
          <p:nvSpPr>
            <p:cNvPr id="11" name="Rounded Rectangle 10"/>
            <p:cNvSpPr/>
            <p:nvPr/>
          </p:nvSpPr>
          <p:spPr>
            <a:xfrm>
              <a:off x="5570020" y="1296000"/>
              <a:ext cx="1129992" cy="1022653"/>
            </a:xfrm>
            <a:prstGeom prst="roundRect">
              <a:avLst>
                <a:gd name="adj" fmla="val 6856"/>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nchor="ctr"/>
            <a:lstStyle/>
            <a:p>
              <a:pPr algn="ctr" defTabSz="457200">
                <a:defRPr/>
              </a:pPr>
              <a:r>
                <a:rPr lang="en-US" sz="1300" kern="1200" dirty="0" smtClean="0">
                  <a:solidFill>
                    <a:prstClr val="white"/>
                  </a:solidFill>
                  <a:latin typeface="News Gothic MT"/>
                </a:rPr>
                <a:t>RabbitMQ for PCF</a:t>
              </a:r>
              <a:endParaRPr lang="en-US" sz="1300" kern="1200" dirty="0">
                <a:solidFill>
                  <a:prstClr val="white"/>
                </a:solidFill>
                <a:latin typeface="News Gothic MT"/>
              </a:endParaRPr>
            </a:p>
          </p:txBody>
        </p:sp>
      </p:grpSp>
      <p:sp>
        <p:nvSpPr>
          <p:cNvPr id="12" name="TextBox 15"/>
          <p:cNvSpPr txBox="1">
            <a:spLocks noChangeArrowheads="1"/>
          </p:cNvSpPr>
          <p:nvPr/>
        </p:nvSpPr>
        <p:spPr bwMode="auto">
          <a:xfrm>
            <a:off x="614551" y="3051521"/>
            <a:ext cx="308842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457200" eaLnBrk="1" hangingPunct="1"/>
            <a:r>
              <a:rPr lang="en-US" sz="1400" kern="1200" dirty="0">
                <a:solidFill>
                  <a:srgbClr val="F5F5F5"/>
                </a:solidFill>
              </a:rPr>
              <a:t>Elastic R</a:t>
            </a:r>
            <a:r>
              <a:rPr lang="en-US" sz="1400" kern="1200" dirty="0" smtClean="0">
                <a:solidFill>
                  <a:srgbClr val="F5F5F5"/>
                </a:solidFill>
              </a:rPr>
              <a:t>untime integrated </a:t>
            </a:r>
            <a:r>
              <a:rPr lang="en-US" sz="1400" kern="1200" dirty="0">
                <a:solidFill>
                  <a:srgbClr val="F5F5F5"/>
                </a:solidFill>
              </a:rPr>
              <a:t>into leading data services; all scaled and managed by </a:t>
            </a:r>
            <a:r>
              <a:rPr lang="en-US" sz="1400" kern="1200" dirty="0" smtClean="0">
                <a:solidFill>
                  <a:srgbClr val="F5F5F5"/>
                </a:solidFill>
              </a:rPr>
              <a:t>PCF Ops Manager</a:t>
            </a:r>
            <a:endParaRPr lang="en-US" sz="1400" kern="1200" dirty="0">
              <a:solidFill>
                <a:srgbClr val="F5F5F5"/>
              </a:solidFill>
            </a:endParaRPr>
          </a:p>
        </p:txBody>
      </p:sp>
      <p:pic>
        <p:nvPicPr>
          <p:cNvPr id="13" name="Shape 306"/>
          <p:cNvPicPr preferRelativeResize="0"/>
          <p:nvPr/>
        </p:nvPicPr>
        <p:blipFill>
          <a:blip r:embed="rId3">
            <a:alphaModFix/>
          </a:blip>
          <a:stretch>
            <a:fillRect/>
          </a:stretch>
        </p:blipFill>
        <p:spPr>
          <a:xfrm>
            <a:off x="8604904" y="4927130"/>
            <a:ext cx="616849" cy="255249"/>
          </a:xfrm>
          <a:prstGeom prst="rect">
            <a:avLst/>
          </a:prstGeom>
          <a:noFill/>
          <a:ln>
            <a:noFill/>
          </a:ln>
        </p:spPr>
      </p:pic>
      <p:cxnSp>
        <p:nvCxnSpPr>
          <p:cNvPr id="1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Tree>
    <p:extLst>
      <p:ext uri="{BB962C8B-B14F-4D97-AF65-F5344CB8AC3E}">
        <p14:creationId xmlns:p14="http://schemas.microsoft.com/office/powerpoint/2010/main" val="1514373818"/>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29641" y="114659"/>
            <a:ext cx="7870840" cy="585514"/>
          </a:xfrm>
        </p:spPr>
        <p:txBody>
          <a:bodyPr/>
          <a:lstStyle/>
          <a:p>
            <a:pPr algn="l"/>
            <a:r>
              <a:rPr lang="en-US" sz="2800" dirty="0" smtClean="0">
                <a:solidFill>
                  <a:srgbClr val="F5F5F5"/>
                </a:solidFill>
              </a:rPr>
              <a:t>And much more…</a:t>
            </a:r>
            <a:endParaRPr lang="en-US" sz="2800" dirty="0">
              <a:solidFill>
                <a:srgbClr val="F5F5F5"/>
              </a:solidFill>
            </a:endParaRPr>
          </a:p>
        </p:txBody>
      </p:sp>
      <p:pic>
        <p:nvPicPr>
          <p:cNvPr id="34" name="Shape 306"/>
          <p:cNvPicPr preferRelativeResize="0"/>
          <p:nvPr/>
        </p:nvPicPr>
        <p:blipFill>
          <a:blip r:embed="rId3">
            <a:alphaModFix/>
          </a:blip>
          <a:stretch>
            <a:fillRect/>
          </a:stretch>
        </p:blipFill>
        <p:spPr>
          <a:xfrm>
            <a:off x="8540109" y="4888250"/>
            <a:ext cx="616849" cy="255249"/>
          </a:xfrm>
          <a:prstGeom prst="rect">
            <a:avLst/>
          </a:prstGeom>
          <a:noFill/>
          <a:ln>
            <a:noFill/>
          </a:ln>
        </p:spPr>
      </p:pic>
      <p:sp>
        <p:nvSpPr>
          <p:cNvPr id="36" name="Shape 360"/>
          <p:cNvSpPr/>
          <p:nvPr/>
        </p:nvSpPr>
        <p:spPr>
          <a:xfrm>
            <a:off x="416625" y="1093965"/>
            <a:ext cx="1986599" cy="785235"/>
          </a:xfrm>
          <a:prstGeom prst="rect">
            <a:avLst/>
          </a:prstGeom>
          <a:solidFill>
            <a:srgbClr val="008881"/>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algn="ctr" defTabSz="457200"/>
            <a:r>
              <a:rPr lang="en-US" sz="1200" kern="1200" dirty="0" smtClean="0">
                <a:solidFill>
                  <a:srgbClr val="FFFFFF"/>
                </a:solidFill>
                <a:latin typeface="News Gothic MT"/>
                <a:ea typeface="+mn-ea"/>
                <a:cs typeface="+mn-cs"/>
              </a:rPr>
              <a:t>HIGHLY AVAILABLE</a:t>
            </a:r>
          </a:p>
        </p:txBody>
      </p:sp>
      <p:sp>
        <p:nvSpPr>
          <p:cNvPr id="37" name="Shape 361"/>
          <p:cNvSpPr/>
          <p:nvPr/>
        </p:nvSpPr>
        <p:spPr>
          <a:xfrm>
            <a:off x="2530537" y="1093965"/>
            <a:ext cx="1986599" cy="785236"/>
          </a:xfrm>
          <a:prstGeom prst="rect">
            <a:avLst/>
          </a:prstGeom>
          <a:solidFill>
            <a:schemeClr val="accent5"/>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algn="ctr" defTabSz="457200">
              <a:buClr>
                <a:srgbClr val="262626"/>
              </a:buClr>
              <a:buSzPct val="91666"/>
              <a:buFont typeface="Arial"/>
              <a:buNone/>
            </a:pPr>
            <a:r>
              <a:rPr lang="en-US" sz="1200" kern="1200" dirty="0" smtClean="0">
                <a:solidFill>
                  <a:srgbClr val="262626"/>
                </a:solidFill>
                <a:latin typeface="News Gothic MT"/>
                <a:ea typeface="+mn-ea"/>
                <a:cs typeface="+mn-cs"/>
              </a:rPr>
              <a:t>AZ SUPPORT</a:t>
            </a:r>
            <a:endParaRPr sz="900" kern="1200" dirty="0">
              <a:solidFill>
                <a:srgbClr val="262626"/>
              </a:solidFill>
              <a:latin typeface="News Gothic MT"/>
              <a:ea typeface="+mn-ea"/>
              <a:cs typeface="+mn-cs"/>
            </a:endParaRPr>
          </a:p>
        </p:txBody>
      </p:sp>
      <p:sp>
        <p:nvSpPr>
          <p:cNvPr id="38" name="Shape 362"/>
          <p:cNvSpPr/>
          <p:nvPr/>
        </p:nvSpPr>
        <p:spPr>
          <a:xfrm>
            <a:off x="4626837" y="1093965"/>
            <a:ext cx="1986599" cy="785235"/>
          </a:xfrm>
          <a:prstGeom prst="rect">
            <a:avLst/>
          </a:prstGeom>
          <a:solidFill>
            <a:srgbClr val="008881"/>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algn="ctr" defTabSz="457200"/>
            <a:r>
              <a:rPr lang="en-US" sz="1200" kern="1200" dirty="0" smtClean="0">
                <a:solidFill>
                  <a:srgbClr val="FFFFFF"/>
                </a:solidFill>
                <a:latin typeface="News Gothic MT"/>
                <a:ea typeface="+mn-ea"/>
                <a:cs typeface="+mn-cs"/>
              </a:rPr>
              <a:t>ROLLING DEPLOYME</a:t>
            </a:r>
            <a:r>
              <a:rPr lang="en" sz="1200" kern="1200" dirty="0" smtClean="0">
                <a:solidFill>
                  <a:srgbClr val="FFFFFF"/>
                </a:solidFill>
                <a:latin typeface="News Gothic MT"/>
                <a:ea typeface="+mn-ea"/>
                <a:cs typeface="+mn-cs"/>
              </a:rPr>
              <a:t>N</a:t>
            </a:r>
            <a:r>
              <a:rPr lang="en-US" sz="1200" kern="1200" dirty="0" smtClean="0">
                <a:solidFill>
                  <a:srgbClr val="FFFFFF"/>
                </a:solidFill>
                <a:latin typeface="News Gothic MT"/>
                <a:ea typeface="+mn-ea"/>
                <a:cs typeface="+mn-cs"/>
              </a:rPr>
              <a:t>T</a:t>
            </a:r>
            <a:endParaRPr lang="en" sz="1200" kern="1200" dirty="0">
              <a:solidFill>
                <a:srgbClr val="FFFFFF"/>
              </a:solidFill>
              <a:latin typeface="News Gothic MT"/>
              <a:ea typeface="+mn-ea"/>
              <a:cs typeface="+mn-cs"/>
            </a:endParaRPr>
          </a:p>
        </p:txBody>
      </p:sp>
      <p:sp>
        <p:nvSpPr>
          <p:cNvPr id="39" name="Shape 363"/>
          <p:cNvSpPr/>
          <p:nvPr/>
        </p:nvSpPr>
        <p:spPr>
          <a:xfrm>
            <a:off x="6740762" y="1093964"/>
            <a:ext cx="1986599" cy="785236"/>
          </a:xfrm>
          <a:prstGeom prst="rect">
            <a:avLst/>
          </a:prstGeom>
          <a:solidFill>
            <a:schemeClr val="accent5"/>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algn="ctr" defTabSz="457200"/>
            <a:r>
              <a:rPr lang="en-US" sz="1200" kern="1200" dirty="0" smtClean="0">
                <a:solidFill>
                  <a:srgbClr val="262626"/>
                </a:solidFill>
                <a:latin typeface="News Gothic MT"/>
                <a:ea typeface="+mn-ea"/>
                <a:cs typeface="+mn-cs"/>
              </a:rPr>
              <a:t>AUTOMATED VERSION UPGRADES</a:t>
            </a:r>
            <a:endParaRPr lang="en" sz="1200" kern="1200" dirty="0">
              <a:solidFill>
                <a:srgbClr val="262626"/>
              </a:solidFill>
              <a:latin typeface="News Gothic MT"/>
              <a:ea typeface="+mn-ea"/>
              <a:cs typeface="+mn-cs"/>
            </a:endParaRPr>
          </a:p>
        </p:txBody>
      </p:sp>
      <p:sp>
        <p:nvSpPr>
          <p:cNvPr id="40" name="Shape 364"/>
          <p:cNvSpPr/>
          <p:nvPr/>
        </p:nvSpPr>
        <p:spPr>
          <a:xfrm>
            <a:off x="416625" y="1879200"/>
            <a:ext cx="1986599" cy="1201005"/>
          </a:xfrm>
          <a:prstGeom prst="rect">
            <a:avLst/>
          </a:prstGeom>
          <a:solidFill>
            <a:srgbClr val="D0E0E3"/>
          </a:solidFill>
          <a:ln w="9525" cap="flat" cmpd="sng">
            <a:solidFill>
              <a:srgbClr val="134F5C"/>
            </a:solidFill>
            <a:prstDash val="solid"/>
            <a:round/>
            <a:headEnd type="none" w="med" len="med"/>
            <a:tailEnd type="none" w="med" len="med"/>
          </a:ln>
        </p:spPr>
        <p:txBody>
          <a:bodyPr lIns="91425" tIns="91425" rIns="91425" bIns="91425" anchor="t" anchorCtr="0">
            <a:noAutofit/>
          </a:bodyPr>
          <a:lstStyle/>
          <a:p>
            <a:pPr defTabSz="457200"/>
            <a:r>
              <a:rPr lang="en-US" sz="900" kern="1200" dirty="0">
                <a:solidFill>
                  <a:srgbClr val="262626"/>
                </a:solidFill>
                <a:latin typeface="News Gothic MT"/>
                <a:ea typeface="+mn-ea"/>
                <a:cs typeface="+mn-cs"/>
              </a:rPr>
              <a:t>As an Application Developer, I expect my services to be resilient to failure, so that my application maintains uptime.</a:t>
            </a:r>
            <a:endParaRPr lang="en" sz="900" kern="1200" dirty="0">
              <a:solidFill>
                <a:srgbClr val="262626"/>
              </a:solidFill>
              <a:latin typeface="News Gothic MT"/>
              <a:ea typeface="+mn-ea"/>
              <a:cs typeface="+mn-cs"/>
            </a:endParaRPr>
          </a:p>
          <a:p>
            <a:pPr defTabSz="457200"/>
            <a:endParaRPr sz="900" kern="1200" dirty="0">
              <a:solidFill>
                <a:srgbClr val="262626"/>
              </a:solidFill>
              <a:latin typeface="News Gothic MT"/>
              <a:ea typeface="+mn-ea"/>
              <a:cs typeface="+mn-cs"/>
            </a:endParaRPr>
          </a:p>
        </p:txBody>
      </p:sp>
      <p:sp>
        <p:nvSpPr>
          <p:cNvPr id="41" name="Shape 365"/>
          <p:cNvSpPr/>
          <p:nvPr/>
        </p:nvSpPr>
        <p:spPr>
          <a:xfrm>
            <a:off x="2531700" y="1879201"/>
            <a:ext cx="1986599" cy="1201003"/>
          </a:xfrm>
          <a:prstGeom prst="rect">
            <a:avLst/>
          </a:prstGeom>
          <a:solidFill>
            <a:srgbClr val="D0E0E3"/>
          </a:solidFill>
          <a:ln w="9525" cap="flat" cmpd="sng">
            <a:solidFill>
              <a:srgbClr val="134F5C"/>
            </a:solidFill>
            <a:prstDash val="solid"/>
            <a:round/>
            <a:headEnd type="none" w="med" len="med"/>
            <a:tailEnd type="none" w="med" len="med"/>
          </a:ln>
        </p:spPr>
        <p:txBody>
          <a:bodyPr lIns="91425" tIns="91425" rIns="91425" bIns="91425" anchor="t" anchorCtr="0">
            <a:noAutofit/>
          </a:bodyPr>
          <a:lstStyle/>
          <a:p>
            <a:pPr marL="171450" defTabSz="457200">
              <a:buClr>
                <a:srgbClr val="262626"/>
              </a:buClr>
              <a:buSzPct val="100000"/>
            </a:pPr>
            <a:r>
              <a:rPr lang="en-US" sz="900" kern="1200" dirty="0">
                <a:solidFill>
                  <a:srgbClr val="262626"/>
                </a:solidFill>
                <a:latin typeface="News Gothic MT"/>
                <a:ea typeface="+mn-ea"/>
                <a:cs typeface="+mn-cs"/>
              </a:rPr>
              <a:t>As an Operator, I want to deploy services across different </a:t>
            </a:r>
            <a:r>
              <a:rPr lang="en-US" sz="900" kern="1200" dirty="0" err="1">
                <a:solidFill>
                  <a:srgbClr val="262626"/>
                </a:solidFill>
                <a:latin typeface="News Gothic MT"/>
                <a:ea typeface="+mn-ea"/>
                <a:cs typeface="+mn-cs"/>
              </a:rPr>
              <a:t>IaaS</a:t>
            </a:r>
            <a:r>
              <a:rPr lang="en-US" sz="900" kern="1200" dirty="0">
                <a:solidFill>
                  <a:srgbClr val="262626"/>
                </a:solidFill>
                <a:latin typeface="News Gothic MT"/>
                <a:ea typeface="+mn-ea"/>
                <a:cs typeface="+mn-cs"/>
              </a:rPr>
              <a:t> Availability Zones, so that an AZ failure does not take the whole service offline</a:t>
            </a:r>
            <a:endParaRPr lang="en" sz="900" kern="1200" dirty="0">
              <a:solidFill>
                <a:srgbClr val="262626"/>
              </a:solidFill>
              <a:latin typeface="News Gothic MT"/>
              <a:ea typeface="+mn-ea"/>
              <a:cs typeface="+mn-cs"/>
            </a:endParaRPr>
          </a:p>
          <a:p>
            <a:pPr marL="171450" defTabSz="457200">
              <a:buClr>
                <a:srgbClr val="262626"/>
              </a:buClr>
              <a:buSzPct val="100000"/>
            </a:pPr>
            <a:endParaRPr lang="en" sz="900" kern="1200" dirty="0">
              <a:solidFill>
                <a:srgbClr val="262626"/>
              </a:solidFill>
              <a:latin typeface="News Gothic MT"/>
              <a:ea typeface="+mn-ea"/>
              <a:cs typeface="+mn-cs"/>
            </a:endParaRPr>
          </a:p>
        </p:txBody>
      </p:sp>
      <p:sp>
        <p:nvSpPr>
          <p:cNvPr id="42" name="Shape 366"/>
          <p:cNvSpPr/>
          <p:nvPr/>
        </p:nvSpPr>
        <p:spPr>
          <a:xfrm>
            <a:off x="4626825" y="1879201"/>
            <a:ext cx="1986599" cy="1201003"/>
          </a:xfrm>
          <a:prstGeom prst="rect">
            <a:avLst/>
          </a:prstGeom>
          <a:solidFill>
            <a:srgbClr val="D0E0E3"/>
          </a:solidFill>
          <a:ln w="9525" cap="flat" cmpd="sng">
            <a:solidFill>
              <a:srgbClr val="134F5C"/>
            </a:solidFill>
            <a:prstDash val="solid"/>
            <a:round/>
            <a:headEnd type="none" w="med" len="med"/>
            <a:tailEnd type="none" w="med" len="med"/>
          </a:ln>
        </p:spPr>
        <p:txBody>
          <a:bodyPr lIns="91425" tIns="91425" rIns="91425" bIns="91425" anchor="t" anchorCtr="0">
            <a:noAutofit/>
          </a:bodyPr>
          <a:lstStyle/>
          <a:p>
            <a:pPr marL="171450" defTabSz="457200">
              <a:buClr>
                <a:srgbClr val="262626"/>
              </a:buClr>
              <a:buSzPct val="100000"/>
            </a:pPr>
            <a:r>
              <a:rPr lang="en" sz="900" kern="1200" dirty="0">
                <a:solidFill>
                  <a:srgbClr val="262626"/>
                </a:solidFill>
                <a:latin typeface="News Gothic MT"/>
                <a:ea typeface="+mn-ea"/>
                <a:cs typeface="+mn-cs"/>
              </a:rPr>
              <a:t>As an Application Developer, I do not expect to experience a prolonged outage during a deployment of the service, so that I can maintain uptime..</a:t>
            </a:r>
          </a:p>
          <a:p>
            <a:pPr marL="171450" defTabSz="457200">
              <a:buClr>
                <a:srgbClr val="262626"/>
              </a:buClr>
              <a:buSzPct val="100000"/>
            </a:pPr>
            <a:endParaRPr lang="en" sz="900" kern="1200" dirty="0">
              <a:solidFill>
                <a:srgbClr val="262626"/>
              </a:solidFill>
              <a:latin typeface="News Gothic MT"/>
              <a:ea typeface="+mn-ea"/>
              <a:cs typeface="+mn-cs"/>
            </a:endParaRPr>
          </a:p>
        </p:txBody>
      </p:sp>
      <p:sp>
        <p:nvSpPr>
          <p:cNvPr id="43" name="Shape 367"/>
          <p:cNvSpPr/>
          <p:nvPr/>
        </p:nvSpPr>
        <p:spPr>
          <a:xfrm>
            <a:off x="6740775" y="1879201"/>
            <a:ext cx="1986599" cy="1201003"/>
          </a:xfrm>
          <a:prstGeom prst="rect">
            <a:avLst/>
          </a:prstGeom>
          <a:solidFill>
            <a:srgbClr val="D0E0E3"/>
          </a:solidFill>
          <a:ln w="9525" cap="flat" cmpd="sng">
            <a:solidFill>
              <a:srgbClr val="134F5C"/>
            </a:solidFill>
            <a:prstDash val="solid"/>
            <a:round/>
            <a:headEnd type="none" w="med" len="med"/>
            <a:tailEnd type="none" w="med" len="med"/>
          </a:ln>
        </p:spPr>
        <p:txBody>
          <a:bodyPr lIns="91425" tIns="91425" rIns="91425" bIns="91425" anchor="t" anchorCtr="0">
            <a:noAutofit/>
          </a:bodyPr>
          <a:lstStyle/>
          <a:p>
            <a:pPr marL="171450" defTabSz="457200">
              <a:buClr>
                <a:srgbClr val="262626"/>
              </a:buClr>
              <a:buSzPct val="100000"/>
            </a:pPr>
            <a:r>
              <a:rPr lang="en" sz="900" kern="1200" dirty="0">
                <a:solidFill>
                  <a:srgbClr val="262626"/>
                </a:solidFill>
                <a:latin typeface="News Gothic MT"/>
                <a:ea typeface="+mn-ea"/>
                <a:cs typeface="+mn-cs"/>
              </a:rPr>
              <a:t>I expect all components of a service to be upgraded to the latest versions automatically through OpsManager, so that I do not have to perform any manual steps.</a:t>
            </a:r>
          </a:p>
          <a:p>
            <a:pPr marL="342900" indent="-171450" defTabSz="457200">
              <a:buClr>
                <a:srgbClr val="262626"/>
              </a:buClr>
              <a:buSzPct val="100000"/>
              <a:buFont typeface="Arial"/>
              <a:buChar char="•"/>
            </a:pPr>
            <a:endParaRPr lang="en" sz="900" kern="1200" dirty="0">
              <a:solidFill>
                <a:srgbClr val="262626"/>
              </a:solidFill>
              <a:latin typeface="News Gothic MT"/>
              <a:ea typeface="+mn-ea"/>
              <a:cs typeface="+mn-cs"/>
            </a:endParaRPr>
          </a:p>
        </p:txBody>
      </p:sp>
      <p:sp>
        <p:nvSpPr>
          <p:cNvPr id="44" name="Shape 369"/>
          <p:cNvSpPr/>
          <p:nvPr/>
        </p:nvSpPr>
        <p:spPr>
          <a:xfrm>
            <a:off x="3198950" y="3230655"/>
            <a:ext cx="1804431" cy="1344224"/>
          </a:xfrm>
          <a:prstGeom prst="rect">
            <a:avLst/>
          </a:prstGeom>
          <a:solidFill>
            <a:schemeClr val="accent5"/>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algn="ctr" defTabSz="457200"/>
            <a:r>
              <a:rPr lang="en-US" sz="1200" kern="1200" dirty="0" smtClean="0">
                <a:solidFill>
                  <a:srgbClr val="262626"/>
                </a:solidFill>
                <a:latin typeface="News Gothic MT"/>
                <a:ea typeface="+mn-ea"/>
                <a:cs typeface="+mn-cs"/>
              </a:rPr>
              <a:t>BACKUP &amp; RESTORE</a:t>
            </a:r>
            <a:r>
              <a:rPr lang="en" sz="1800" kern="1200" dirty="0" smtClean="0">
                <a:solidFill>
                  <a:srgbClr val="262626"/>
                </a:solidFill>
                <a:latin typeface="News Gothic MT"/>
                <a:ea typeface="+mn-ea"/>
                <a:cs typeface="+mn-cs"/>
              </a:rPr>
              <a:t> </a:t>
            </a:r>
            <a:endParaRPr lang="en" sz="1800" kern="1200" dirty="0">
              <a:solidFill>
                <a:srgbClr val="262626"/>
              </a:solidFill>
              <a:latin typeface="News Gothic MT"/>
              <a:ea typeface="+mn-ea"/>
              <a:cs typeface="+mn-cs"/>
            </a:endParaRPr>
          </a:p>
          <a:p>
            <a:pPr algn="ctr" defTabSz="457200"/>
            <a:endParaRPr sz="900" kern="1200" dirty="0">
              <a:solidFill>
                <a:srgbClr val="262626"/>
              </a:solidFill>
              <a:latin typeface="News Gothic MT"/>
              <a:ea typeface="+mn-ea"/>
              <a:cs typeface="+mn-cs"/>
            </a:endParaRPr>
          </a:p>
          <a:p>
            <a:pPr algn="ctr" defTabSz="457200"/>
            <a:r>
              <a:rPr lang="en-US" sz="900" kern="1200" dirty="0">
                <a:solidFill>
                  <a:srgbClr val="262626"/>
                </a:solidFill>
                <a:latin typeface="News Gothic MT"/>
                <a:ea typeface="+mn-ea"/>
                <a:cs typeface="+mn-cs"/>
              </a:rPr>
              <a:t>As an Operator, I expect all services to be able to be backed up and restored, so that I can provide disaster recovery </a:t>
            </a:r>
            <a:r>
              <a:rPr lang="en-US" sz="900" kern="1200" dirty="0" smtClean="0">
                <a:solidFill>
                  <a:srgbClr val="262626"/>
                </a:solidFill>
                <a:latin typeface="News Gothic MT"/>
                <a:ea typeface="+mn-ea"/>
                <a:cs typeface="+mn-cs"/>
              </a:rPr>
              <a:t>facilities</a:t>
            </a:r>
            <a:endParaRPr lang="en" sz="900" kern="1200" dirty="0">
              <a:solidFill>
                <a:srgbClr val="262626"/>
              </a:solidFill>
              <a:latin typeface="News Gothic MT"/>
              <a:ea typeface="+mn-ea"/>
              <a:cs typeface="+mn-cs"/>
            </a:endParaRPr>
          </a:p>
        </p:txBody>
      </p:sp>
      <p:sp>
        <p:nvSpPr>
          <p:cNvPr id="45" name="Shape 370"/>
          <p:cNvSpPr/>
          <p:nvPr/>
        </p:nvSpPr>
        <p:spPr>
          <a:xfrm>
            <a:off x="5146877" y="3230654"/>
            <a:ext cx="1649105" cy="1344224"/>
          </a:xfrm>
          <a:prstGeom prst="rect">
            <a:avLst/>
          </a:prstGeom>
          <a:solidFill>
            <a:schemeClr val="accent1"/>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algn="ctr" defTabSz="457200"/>
            <a:r>
              <a:rPr lang="en-US" sz="1200" kern="1200" dirty="0" smtClean="0">
                <a:solidFill>
                  <a:srgbClr val="FFFFFF"/>
                </a:solidFill>
                <a:latin typeface="News Gothic MT"/>
                <a:ea typeface="+mn-ea"/>
                <a:cs typeface="+mn-cs"/>
              </a:rPr>
              <a:t>SCALE</a:t>
            </a:r>
            <a:r>
              <a:rPr lang="en" sz="1200" kern="1200" dirty="0">
                <a:solidFill>
                  <a:srgbClr val="FFFFFF"/>
                </a:solidFill>
                <a:latin typeface="News Gothic MT"/>
                <a:ea typeface="+mn-ea"/>
                <a:cs typeface="+mn-cs"/>
              </a:rPr>
              <a:t/>
            </a:r>
            <a:br>
              <a:rPr lang="en" sz="1200" kern="1200" dirty="0">
                <a:solidFill>
                  <a:srgbClr val="FFFFFF"/>
                </a:solidFill>
                <a:latin typeface="News Gothic MT"/>
                <a:ea typeface="+mn-ea"/>
                <a:cs typeface="+mn-cs"/>
              </a:rPr>
            </a:br>
            <a:endParaRPr sz="900" kern="1200" dirty="0">
              <a:solidFill>
                <a:srgbClr val="FFFFFF"/>
              </a:solidFill>
              <a:latin typeface="News Gothic MT"/>
              <a:ea typeface="+mn-ea"/>
              <a:cs typeface="+mn-cs"/>
            </a:endParaRPr>
          </a:p>
          <a:p>
            <a:pPr algn="ctr" defTabSz="457200"/>
            <a:r>
              <a:rPr lang="en-US" sz="900" kern="1200" dirty="0">
                <a:solidFill>
                  <a:srgbClr val="FFFFFF"/>
                </a:solidFill>
                <a:latin typeface="News Gothic MT"/>
                <a:ea typeface="+mn-ea"/>
                <a:cs typeface="+mn-cs"/>
              </a:rPr>
              <a:t>As an Operator, I expect my services to operate at scale, so that </a:t>
            </a:r>
            <a:r>
              <a:rPr lang="en-US" sz="900" kern="1200" dirty="0" err="1">
                <a:solidFill>
                  <a:srgbClr val="FFFFFF"/>
                </a:solidFill>
                <a:latin typeface="News Gothic MT"/>
                <a:ea typeface="+mn-ea"/>
                <a:cs typeface="+mn-cs"/>
              </a:rPr>
              <a:t>i</a:t>
            </a:r>
            <a:r>
              <a:rPr lang="en-US" sz="900" kern="1200" dirty="0">
                <a:solidFill>
                  <a:srgbClr val="FFFFFF"/>
                </a:solidFill>
                <a:latin typeface="News Gothic MT"/>
                <a:ea typeface="+mn-ea"/>
                <a:cs typeface="+mn-cs"/>
              </a:rPr>
              <a:t> can handle large workloads.</a:t>
            </a:r>
            <a:endParaRPr lang="en" sz="900" kern="1200" dirty="0">
              <a:solidFill>
                <a:srgbClr val="FFFFFF"/>
              </a:solidFill>
              <a:latin typeface="News Gothic MT"/>
              <a:ea typeface="+mn-ea"/>
              <a:cs typeface="+mn-cs"/>
            </a:endParaRPr>
          </a:p>
        </p:txBody>
      </p:sp>
      <p:sp>
        <p:nvSpPr>
          <p:cNvPr id="46" name="Shape 371"/>
          <p:cNvSpPr/>
          <p:nvPr/>
        </p:nvSpPr>
        <p:spPr>
          <a:xfrm>
            <a:off x="416625" y="3230654"/>
            <a:ext cx="2642700" cy="1344225"/>
          </a:xfrm>
          <a:prstGeom prst="rect">
            <a:avLst/>
          </a:prstGeom>
          <a:solidFill>
            <a:schemeClr val="accent1"/>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algn="ctr" defTabSz="457200"/>
            <a:r>
              <a:rPr lang="en-US" sz="1200" kern="1200" dirty="0" smtClean="0">
                <a:solidFill>
                  <a:srgbClr val="FFFFFF"/>
                </a:solidFill>
                <a:latin typeface="News Gothic MT"/>
                <a:ea typeface="+mn-ea"/>
                <a:cs typeface="+mn-cs"/>
              </a:rPr>
              <a:t>OPERATIONAL MONITORING &amp; LOGGING</a:t>
            </a:r>
            <a:r>
              <a:rPr lang="en" sz="1800" kern="1200" dirty="0" smtClean="0">
                <a:solidFill>
                  <a:srgbClr val="FFFFFF"/>
                </a:solidFill>
                <a:latin typeface="News Gothic MT"/>
                <a:ea typeface="+mn-ea"/>
                <a:cs typeface="+mn-cs"/>
              </a:rPr>
              <a:t> </a:t>
            </a:r>
            <a:endParaRPr lang="en" sz="1800" kern="1200" dirty="0">
              <a:solidFill>
                <a:srgbClr val="FFFFFF"/>
              </a:solidFill>
              <a:latin typeface="News Gothic MT"/>
              <a:ea typeface="+mn-ea"/>
              <a:cs typeface="+mn-cs"/>
            </a:endParaRPr>
          </a:p>
          <a:p>
            <a:pPr algn="ctr" defTabSz="457200"/>
            <a:endParaRPr sz="900" kern="1200" dirty="0">
              <a:solidFill>
                <a:srgbClr val="FFFFFF"/>
              </a:solidFill>
              <a:latin typeface="News Gothic MT"/>
              <a:ea typeface="+mn-ea"/>
              <a:cs typeface="+mn-cs"/>
            </a:endParaRPr>
          </a:p>
          <a:p>
            <a:pPr algn="ctr" defTabSz="457200"/>
            <a:r>
              <a:rPr lang="en" sz="900" kern="1200" dirty="0" smtClean="0">
                <a:solidFill>
                  <a:srgbClr val="FFFFFF"/>
                </a:solidFill>
                <a:latin typeface="News Gothic MT"/>
                <a:ea typeface="+mn-ea"/>
                <a:cs typeface="+mn-cs"/>
              </a:rPr>
              <a:t>As </a:t>
            </a:r>
            <a:r>
              <a:rPr lang="en" sz="900" kern="1200" dirty="0">
                <a:solidFill>
                  <a:srgbClr val="FFFFFF"/>
                </a:solidFill>
                <a:latin typeface="News Gothic MT"/>
                <a:ea typeface="+mn-ea"/>
                <a:cs typeface="+mn-cs"/>
              </a:rPr>
              <a:t>an Operator, I want visibility into the operational health, performance and logs of my services, so that i can monitor their uptime and diagnose any issues</a:t>
            </a:r>
          </a:p>
        </p:txBody>
      </p:sp>
      <p:sp>
        <p:nvSpPr>
          <p:cNvPr id="17" name="Shape 369"/>
          <p:cNvSpPr/>
          <p:nvPr/>
        </p:nvSpPr>
        <p:spPr>
          <a:xfrm>
            <a:off x="6922930" y="3201812"/>
            <a:ext cx="1804431" cy="1344224"/>
          </a:xfrm>
          <a:prstGeom prst="rect">
            <a:avLst/>
          </a:prstGeom>
          <a:solidFill>
            <a:schemeClr val="accent5"/>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algn="ctr" defTabSz="457200"/>
            <a:endParaRPr lang="en-US" sz="1200" kern="1200" dirty="0" smtClean="0">
              <a:solidFill>
                <a:srgbClr val="262626"/>
              </a:solidFill>
              <a:latin typeface="News Gothic MT"/>
              <a:ea typeface="+mn-ea"/>
              <a:cs typeface="+mn-cs"/>
            </a:endParaRPr>
          </a:p>
          <a:p>
            <a:pPr algn="ctr" defTabSz="457200"/>
            <a:endParaRPr lang="en-US" sz="1200" kern="1200" dirty="0">
              <a:solidFill>
                <a:srgbClr val="262626"/>
              </a:solidFill>
              <a:latin typeface="News Gothic MT"/>
              <a:ea typeface="+mn-ea"/>
              <a:cs typeface="+mn-cs"/>
            </a:endParaRPr>
          </a:p>
          <a:p>
            <a:pPr algn="ctr" defTabSz="457200"/>
            <a:r>
              <a:rPr lang="en-US" sz="1200" kern="1200" dirty="0" smtClean="0">
                <a:solidFill>
                  <a:srgbClr val="262626"/>
                </a:solidFill>
                <a:latin typeface="News Gothic MT"/>
                <a:ea typeface="+mn-ea"/>
                <a:cs typeface="+mn-cs"/>
              </a:rPr>
              <a:t>MORE..</a:t>
            </a:r>
            <a:r>
              <a:rPr lang="en" sz="1800" kern="1200" dirty="0" smtClean="0">
                <a:solidFill>
                  <a:srgbClr val="262626"/>
                </a:solidFill>
                <a:latin typeface="News Gothic MT"/>
                <a:ea typeface="+mn-ea"/>
                <a:cs typeface="+mn-cs"/>
              </a:rPr>
              <a:t> </a:t>
            </a:r>
            <a:endParaRPr lang="en" sz="1800" kern="1200" dirty="0">
              <a:solidFill>
                <a:srgbClr val="262626"/>
              </a:solidFill>
              <a:latin typeface="News Gothic MT"/>
              <a:ea typeface="+mn-ea"/>
              <a:cs typeface="+mn-cs"/>
            </a:endParaRPr>
          </a:p>
        </p:txBody>
      </p:sp>
    </p:spTree>
    <p:extLst>
      <p:ext uri="{BB962C8B-B14F-4D97-AF65-F5344CB8AC3E}">
        <p14:creationId xmlns:p14="http://schemas.microsoft.com/office/powerpoint/2010/main" val="3721686891"/>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Pivotal Cloud Foundry Service</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4" name="Rectangle 13"/>
          <p:cNvSpPr/>
          <p:nvPr/>
        </p:nvSpPr>
        <p:spPr>
          <a:xfrm>
            <a:off x="2052320" y="1156826"/>
            <a:ext cx="3098800" cy="3657600"/>
          </a:xfrm>
          <a:prstGeom prst="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err="1" smtClean="0"/>
              <a:t>Datastore</a:t>
            </a:r>
            <a:endParaRPr lang="en-US" dirty="0" smtClean="0"/>
          </a:p>
        </p:txBody>
      </p:sp>
      <p:sp>
        <p:nvSpPr>
          <p:cNvPr id="15" name="Rectangle 14"/>
          <p:cNvSpPr/>
          <p:nvPr/>
        </p:nvSpPr>
        <p:spPr>
          <a:xfrm>
            <a:off x="142240" y="1156826"/>
            <a:ext cx="1869440" cy="3657600"/>
          </a:xfrm>
          <a:prstGeom prst="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t>Mobile</a:t>
            </a:r>
            <a:endParaRPr lang="en-US" dirty="0" smtClean="0"/>
          </a:p>
        </p:txBody>
      </p:sp>
      <p:sp>
        <p:nvSpPr>
          <p:cNvPr id="16" name="Rectangle 15"/>
          <p:cNvSpPr/>
          <p:nvPr/>
        </p:nvSpPr>
        <p:spPr>
          <a:xfrm>
            <a:off x="5191760" y="1156826"/>
            <a:ext cx="1879600" cy="3647440"/>
          </a:xfrm>
          <a:prstGeom prst="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t>Other</a:t>
            </a:r>
          </a:p>
          <a:p>
            <a:pPr algn="ctr"/>
            <a:endParaRPr lang="en-US" dirty="0"/>
          </a:p>
        </p:txBody>
      </p:sp>
      <p:sp>
        <p:nvSpPr>
          <p:cNvPr id="17" name="Rectangle 16"/>
          <p:cNvSpPr/>
          <p:nvPr/>
        </p:nvSpPr>
        <p:spPr>
          <a:xfrm>
            <a:off x="7122160" y="1156826"/>
            <a:ext cx="1889760" cy="3637280"/>
          </a:xfrm>
          <a:prstGeom prst="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t>Cloud-native</a:t>
            </a:r>
          </a:p>
          <a:p>
            <a:pPr algn="ctr"/>
            <a:endParaRPr lang="en-US" dirty="0"/>
          </a:p>
        </p:txBody>
      </p:sp>
      <p:pic>
        <p:nvPicPr>
          <p:cNvPr id="18" name="Picture 17" descr="icon_apigateway_cf@2x.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5280" y="1888346"/>
            <a:ext cx="640080" cy="640080"/>
          </a:xfrm>
          <a:prstGeom prst="rect">
            <a:avLst/>
          </a:prstGeom>
        </p:spPr>
      </p:pic>
      <p:pic>
        <p:nvPicPr>
          <p:cNvPr id="19" name="Picture 18" descr="icon_cloudbees_cf@2x.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84800" y="2609706"/>
            <a:ext cx="640080" cy="640080"/>
          </a:xfrm>
          <a:prstGeom prst="rect">
            <a:avLst/>
          </a:prstGeom>
        </p:spPr>
      </p:pic>
      <p:pic>
        <p:nvPicPr>
          <p:cNvPr id="20" name="Picture 19" descr="icon_datastaxenterprise_cf@2x.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535680" y="1888346"/>
            <a:ext cx="640080" cy="640080"/>
          </a:xfrm>
          <a:prstGeom prst="rect">
            <a:avLst/>
          </a:prstGeom>
        </p:spPr>
      </p:pic>
      <p:pic>
        <p:nvPicPr>
          <p:cNvPr id="21" name="Picture 20" descr="icon_datasync_cf@2x.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35280" y="3360574"/>
            <a:ext cx="640080" cy="640080"/>
          </a:xfrm>
          <a:prstGeom prst="rect">
            <a:avLst/>
          </a:prstGeom>
        </p:spPr>
      </p:pic>
      <p:pic>
        <p:nvPicPr>
          <p:cNvPr id="22" name="Picture 21" descr="icon_gemfire_cf@2x.png"/>
          <p:cNvPicPr>
            <a:picLocks noChangeAspect="1"/>
          </p:cNvPicPr>
          <p:nvPr/>
        </p:nvPicPr>
        <p:blipFill>
          <a:blip r:embed="rId8" cstate="screen">
            <a:alphaModFix/>
            <a:extLst>
              <a:ext uri="{28A0092B-C50C-407E-A947-70E740481C1C}">
                <a14:useLocalDpi xmlns:a14="http://schemas.microsoft.com/office/drawing/2010/main"/>
              </a:ext>
            </a:extLst>
          </a:blip>
          <a:stretch>
            <a:fillRect/>
          </a:stretch>
        </p:blipFill>
        <p:spPr>
          <a:xfrm>
            <a:off x="3535680" y="2609706"/>
            <a:ext cx="640080" cy="640080"/>
          </a:xfrm>
          <a:prstGeom prst="rect">
            <a:avLst/>
          </a:prstGeom>
        </p:spPr>
      </p:pic>
      <p:pic>
        <p:nvPicPr>
          <p:cNvPr id="23" name="Picture 22" descr="icon_pushnotification_cf@2x.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35281" y="2619867"/>
            <a:ext cx="640079" cy="640079"/>
          </a:xfrm>
          <a:prstGeom prst="rect">
            <a:avLst/>
          </a:prstGeom>
        </p:spPr>
      </p:pic>
      <p:pic>
        <p:nvPicPr>
          <p:cNvPr id="24" name="Picture 23" descr="icon_rabbitmq_cf@2x.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387340" y="1880726"/>
            <a:ext cx="637540" cy="637540"/>
          </a:xfrm>
          <a:prstGeom prst="rect">
            <a:avLst/>
          </a:prstGeom>
        </p:spPr>
      </p:pic>
      <p:pic>
        <p:nvPicPr>
          <p:cNvPr id="25" name="Picture 24" descr="icon_redis_cf@2x.pn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135674" y="1891508"/>
            <a:ext cx="638006" cy="638006"/>
          </a:xfrm>
          <a:prstGeom prst="rect">
            <a:avLst/>
          </a:prstGeom>
        </p:spPr>
      </p:pic>
      <p:pic>
        <p:nvPicPr>
          <p:cNvPr id="26" name="Picture 25" descr="icon_springxd_cf@2x.png"/>
          <p:cNvPicPr>
            <a:picLocks noChangeAspect="1"/>
          </p:cNvPicPr>
          <p:nvPr/>
        </p:nvPicPr>
        <p:blipFill>
          <a:blip r:embed="rId12" cstate="screen">
            <a:alphaModFix/>
            <a:extLst>
              <a:ext uri="{28A0092B-C50C-407E-A947-70E740481C1C}">
                <a14:useLocalDpi xmlns:a14="http://schemas.microsoft.com/office/drawing/2010/main"/>
              </a:ext>
            </a:extLst>
          </a:blip>
          <a:stretch>
            <a:fillRect/>
          </a:stretch>
        </p:blipFill>
        <p:spPr>
          <a:xfrm>
            <a:off x="5384800" y="3351386"/>
            <a:ext cx="640080" cy="640080"/>
          </a:xfrm>
          <a:prstGeom prst="rect">
            <a:avLst/>
          </a:prstGeom>
        </p:spPr>
      </p:pic>
      <p:pic>
        <p:nvPicPr>
          <p:cNvPr id="27" name="Picture 26"/>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35280" y="4098146"/>
            <a:ext cx="635000" cy="635000"/>
          </a:xfrm>
          <a:prstGeom prst="rect">
            <a:avLst/>
          </a:prstGeom>
        </p:spPr>
      </p:pic>
      <p:pic>
        <p:nvPicPr>
          <p:cNvPr id="28" name="Picture 27"/>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133898" y="2614786"/>
            <a:ext cx="639782" cy="639782"/>
          </a:xfrm>
          <a:prstGeom prst="rect">
            <a:avLst/>
          </a:prstGeom>
        </p:spPr>
      </p:pic>
      <p:pic>
        <p:nvPicPr>
          <p:cNvPr id="29" name="Picture 28"/>
          <p:cNvPicPr>
            <a:picLocks noChangeAspect="1"/>
          </p:cNvPicPr>
          <p:nvPr/>
        </p:nvPicPr>
        <p:blipFill>
          <a:blip r:embed="rId15" cstate="screen">
            <a:alphaModFix/>
            <a:extLst>
              <a:ext uri="{28A0092B-C50C-407E-A947-70E740481C1C}">
                <a14:useLocalDpi xmlns:a14="http://schemas.microsoft.com/office/drawing/2010/main"/>
              </a:ext>
            </a:extLst>
          </a:blip>
          <a:stretch>
            <a:fillRect/>
          </a:stretch>
        </p:blipFill>
        <p:spPr>
          <a:xfrm>
            <a:off x="5384800" y="4093066"/>
            <a:ext cx="635000" cy="635000"/>
          </a:xfrm>
          <a:prstGeom prst="rect">
            <a:avLst/>
          </a:prstGeom>
        </p:spPr>
      </p:pic>
      <p:pic>
        <p:nvPicPr>
          <p:cNvPr id="30" name="Picture 29"/>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133600" y="3361546"/>
            <a:ext cx="640080" cy="640080"/>
          </a:xfrm>
          <a:prstGeom prst="rect">
            <a:avLst/>
          </a:prstGeom>
        </p:spPr>
      </p:pic>
      <p:pic>
        <p:nvPicPr>
          <p:cNvPr id="31" name="Picture 30" descr="icon_mongodb_cf@2x.png"/>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3535680" y="4062586"/>
            <a:ext cx="640080" cy="640080"/>
          </a:xfrm>
          <a:prstGeom prst="rect">
            <a:avLst/>
          </a:prstGeom>
        </p:spPr>
      </p:pic>
      <p:pic>
        <p:nvPicPr>
          <p:cNvPr id="32" name="Picture 31" descr="icon_node4j_cf@2x.png"/>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2133600" y="4062586"/>
            <a:ext cx="640080" cy="640080"/>
          </a:xfrm>
          <a:prstGeom prst="rect">
            <a:avLst/>
          </a:prstGeom>
        </p:spPr>
      </p:pic>
      <p:pic>
        <p:nvPicPr>
          <p:cNvPr id="33" name="pasted-image.png"/>
          <p:cNvPicPr/>
          <p:nvPr/>
        </p:nvPicPr>
        <p:blipFill>
          <a:blip r:embed="rId19" cstate="screen">
            <a:extLst>
              <a:ext uri="{28A0092B-C50C-407E-A947-70E740481C1C}">
                <a14:useLocalDpi xmlns:a14="http://schemas.microsoft.com/office/drawing/2010/main"/>
              </a:ext>
            </a:extLst>
          </a:blip>
          <a:stretch>
            <a:fillRect/>
          </a:stretch>
        </p:blipFill>
        <p:spPr>
          <a:xfrm>
            <a:off x="7327059" y="1877577"/>
            <a:ext cx="640689" cy="640690"/>
          </a:xfrm>
          <a:prstGeom prst="rect">
            <a:avLst/>
          </a:prstGeom>
          <a:ln w="12700" cap="flat">
            <a:noFill/>
            <a:miter lim="400000"/>
          </a:ln>
          <a:effectLst/>
        </p:spPr>
      </p:pic>
      <p:pic>
        <p:nvPicPr>
          <p:cNvPr id="35" name="pasted-image.png"/>
          <p:cNvPicPr/>
          <p:nvPr/>
        </p:nvPicPr>
        <p:blipFill>
          <a:blip r:embed="rId20" cstate="screen">
            <a:extLst>
              <a:ext uri="{28A0092B-C50C-407E-A947-70E740481C1C}">
                <a14:useLocalDpi xmlns:a14="http://schemas.microsoft.com/office/drawing/2010/main"/>
              </a:ext>
            </a:extLst>
          </a:blip>
          <a:stretch>
            <a:fillRect/>
          </a:stretch>
        </p:blipFill>
        <p:spPr>
          <a:xfrm>
            <a:off x="7331951" y="2606213"/>
            <a:ext cx="633413" cy="633413"/>
          </a:xfrm>
          <a:prstGeom prst="rect">
            <a:avLst/>
          </a:prstGeom>
          <a:ln w="12700" cap="flat">
            <a:noFill/>
            <a:miter lim="400000"/>
          </a:ln>
          <a:effectLst/>
        </p:spPr>
      </p:pic>
      <p:pic>
        <p:nvPicPr>
          <p:cNvPr id="36" name="pasted-image.png"/>
          <p:cNvPicPr/>
          <p:nvPr/>
        </p:nvPicPr>
        <p:blipFill>
          <a:blip r:embed="rId21" cstate="screen">
            <a:extLst>
              <a:ext uri="{28A0092B-C50C-407E-A947-70E740481C1C}">
                <a14:useLocalDpi xmlns:a14="http://schemas.microsoft.com/office/drawing/2010/main"/>
              </a:ext>
            </a:extLst>
          </a:blip>
          <a:stretch>
            <a:fillRect/>
          </a:stretch>
        </p:blipFill>
        <p:spPr>
          <a:xfrm>
            <a:off x="7334131" y="3347909"/>
            <a:ext cx="633398" cy="633397"/>
          </a:xfrm>
          <a:prstGeom prst="rect">
            <a:avLst/>
          </a:prstGeom>
          <a:ln w="12700" cap="flat">
            <a:noFill/>
            <a:miter lim="400000"/>
          </a:ln>
          <a:effectLst/>
        </p:spPr>
      </p:pic>
      <p:pic>
        <p:nvPicPr>
          <p:cNvPr id="37" name="Picture 36" descr="icon_pivotalhd_cf@2x.png"/>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3535680" y="3361546"/>
            <a:ext cx="632460" cy="632460"/>
          </a:xfrm>
          <a:prstGeom prst="rect">
            <a:avLst/>
          </a:prstGeom>
        </p:spPr>
      </p:pic>
      <p:sp>
        <p:nvSpPr>
          <p:cNvPr id="38" name="TextBox 37"/>
          <p:cNvSpPr txBox="1"/>
          <p:nvPr/>
        </p:nvSpPr>
        <p:spPr>
          <a:xfrm>
            <a:off x="985519" y="1888346"/>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API Gateway</a:t>
            </a:r>
          </a:p>
        </p:txBody>
      </p:sp>
      <p:sp>
        <p:nvSpPr>
          <p:cNvPr id="39" name="TextBox 38"/>
          <p:cNvSpPr txBox="1"/>
          <p:nvPr/>
        </p:nvSpPr>
        <p:spPr>
          <a:xfrm>
            <a:off x="975359" y="259954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Push Notifications</a:t>
            </a:r>
          </a:p>
        </p:txBody>
      </p:sp>
      <p:sp>
        <p:nvSpPr>
          <p:cNvPr id="40" name="TextBox 39"/>
          <p:cNvSpPr txBox="1"/>
          <p:nvPr/>
        </p:nvSpPr>
        <p:spPr>
          <a:xfrm>
            <a:off x="985519" y="3371706"/>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Data Sync</a:t>
            </a:r>
          </a:p>
        </p:txBody>
      </p:sp>
      <p:sp>
        <p:nvSpPr>
          <p:cNvPr id="41" name="TextBox 40"/>
          <p:cNvSpPr txBox="1"/>
          <p:nvPr/>
        </p:nvSpPr>
        <p:spPr>
          <a:xfrm>
            <a:off x="985519" y="410322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App Distribution</a:t>
            </a:r>
          </a:p>
        </p:txBody>
      </p:sp>
      <p:sp>
        <p:nvSpPr>
          <p:cNvPr id="42" name="TextBox 41"/>
          <p:cNvSpPr txBox="1"/>
          <p:nvPr/>
        </p:nvSpPr>
        <p:spPr>
          <a:xfrm>
            <a:off x="6055359" y="1888346"/>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RabbitMQ</a:t>
            </a:r>
            <a:endParaRPr lang="en-US" sz="1200" dirty="0" smtClean="0">
              <a:solidFill>
                <a:schemeClr val="bg2"/>
              </a:solidFill>
              <a:latin typeface="FreightSans Pro Medium"/>
              <a:cs typeface="FreightSans Pro Medium"/>
            </a:endParaRPr>
          </a:p>
        </p:txBody>
      </p:sp>
      <p:sp>
        <p:nvSpPr>
          <p:cNvPr id="43" name="TextBox 42"/>
          <p:cNvSpPr txBox="1"/>
          <p:nvPr/>
        </p:nvSpPr>
        <p:spPr>
          <a:xfrm>
            <a:off x="6045199" y="2599546"/>
            <a:ext cx="100584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Jenkins Enterprise by </a:t>
            </a:r>
            <a:r>
              <a:rPr lang="en-US" sz="1200" dirty="0" err="1" smtClean="0">
                <a:solidFill>
                  <a:schemeClr val="bg2"/>
                </a:solidFill>
                <a:latin typeface="FreightSans Pro Medium"/>
                <a:cs typeface="FreightSans Pro Medium"/>
              </a:rPr>
              <a:t>CloudBees</a:t>
            </a:r>
            <a:endParaRPr lang="en-US" sz="1200" dirty="0" smtClean="0">
              <a:solidFill>
                <a:schemeClr val="bg2"/>
              </a:solidFill>
              <a:latin typeface="FreightSans Pro Medium"/>
              <a:cs typeface="FreightSans Pro Medium"/>
            </a:endParaRPr>
          </a:p>
        </p:txBody>
      </p:sp>
      <p:sp>
        <p:nvSpPr>
          <p:cNvPr id="44" name="TextBox 43"/>
          <p:cNvSpPr txBox="1"/>
          <p:nvPr/>
        </p:nvSpPr>
        <p:spPr>
          <a:xfrm>
            <a:off x="6055359" y="337170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Spring XD (BETA)</a:t>
            </a:r>
          </a:p>
        </p:txBody>
      </p:sp>
      <p:sp>
        <p:nvSpPr>
          <p:cNvPr id="45" name="TextBox 44"/>
          <p:cNvSpPr txBox="1"/>
          <p:nvPr/>
        </p:nvSpPr>
        <p:spPr>
          <a:xfrm>
            <a:off x="6055359" y="410322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Single Sign-on</a:t>
            </a:r>
          </a:p>
        </p:txBody>
      </p:sp>
      <p:sp>
        <p:nvSpPr>
          <p:cNvPr id="46" name="TextBox 45"/>
          <p:cNvSpPr txBox="1"/>
          <p:nvPr/>
        </p:nvSpPr>
        <p:spPr>
          <a:xfrm>
            <a:off x="8006079" y="1868026"/>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Config</a:t>
            </a:r>
            <a:r>
              <a:rPr lang="en-US" sz="1200" dirty="0" smtClean="0">
                <a:solidFill>
                  <a:schemeClr val="bg2"/>
                </a:solidFill>
                <a:latin typeface="FreightSans Pro Medium"/>
                <a:cs typeface="FreightSans Pro Medium"/>
              </a:rPr>
              <a:t> Server </a:t>
            </a:r>
          </a:p>
        </p:txBody>
      </p:sp>
      <p:sp>
        <p:nvSpPr>
          <p:cNvPr id="47" name="TextBox 46"/>
          <p:cNvSpPr txBox="1"/>
          <p:nvPr/>
        </p:nvSpPr>
        <p:spPr>
          <a:xfrm>
            <a:off x="7995919" y="257922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Service Directory</a:t>
            </a:r>
          </a:p>
        </p:txBody>
      </p:sp>
      <p:sp>
        <p:nvSpPr>
          <p:cNvPr id="48" name="TextBox 47"/>
          <p:cNvSpPr txBox="1"/>
          <p:nvPr/>
        </p:nvSpPr>
        <p:spPr>
          <a:xfrm>
            <a:off x="8006079" y="335138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Circuit Breaker</a:t>
            </a:r>
          </a:p>
        </p:txBody>
      </p:sp>
      <p:sp>
        <p:nvSpPr>
          <p:cNvPr id="49" name="TextBox 48"/>
          <p:cNvSpPr txBox="1"/>
          <p:nvPr/>
        </p:nvSpPr>
        <p:spPr>
          <a:xfrm>
            <a:off x="4185919" y="1888346"/>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DataStax</a:t>
            </a:r>
            <a:r>
              <a:rPr lang="en-US" sz="1200" dirty="0" smtClean="0">
                <a:solidFill>
                  <a:schemeClr val="bg2"/>
                </a:solidFill>
                <a:latin typeface="FreightSans Pro Medium"/>
                <a:cs typeface="FreightSans Pro Medium"/>
              </a:rPr>
              <a:t> Cassandra</a:t>
            </a:r>
          </a:p>
        </p:txBody>
      </p:sp>
      <p:sp>
        <p:nvSpPr>
          <p:cNvPr id="50" name="TextBox 49"/>
          <p:cNvSpPr txBox="1"/>
          <p:nvPr/>
        </p:nvSpPr>
        <p:spPr>
          <a:xfrm>
            <a:off x="4175759" y="2599546"/>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GemFire</a:t>
            </a:r>
            <a:endParaRPr lang="en-US" sz="1200" dirty="0" smtClean="0">
              <a:solidFill>
                <a:schemeClr val="bg2"/>
              </a:solidFill>
              <a:latin typeface="FreightSans Pro Medium"/>
              <a:cs typeface="FreightSans Pro Medium"/>
            </a:endParaRPr>
          </a:p>
        </p:txBody>
      </p:sp>
      <p:sp>
        <p:nvSpPr>
          <p:cNvPr id="51" name="TextBox 50"/>
          <p:cNvSpPr txBox="1"/>
          <p:nvPr/>
        </p:nvSpPr>
        <p:spPr>
          <a:xfrm>
            <a:off x="4185919" y="4072746"/>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MongoDB</a:t>
            </a:r>
            <a:r>
              <a:rPr lang="en-US" sz="1200" dirty="0" smtClean="0">
                <a:solidFill>
                  <a:schemeClr val="bg2"/>
                </a:solidFill>
                <a:latin typeface="FreightSans Pro Medium"/>
                <a:cs typeface="FreightSans Pro Medium"/>
              </a:rPr>
              <a:t> (BETA)</a:t>
            </a:r>
          </a:p>
        </p:txBody>
      </p:sp>
      <p:sp>
        <p:nvSpPr>
          <p:cNvPr id="52" name="TextBox 51"/>
          <p:cNvSpPr txBox="1"/>
          <p:nvPr/>
        </p:nvSpPr>
        <p:spPr>
          <a:xfrm>
            <a:off x="4185919" y="3361546"/>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PivotalHD</a:t>
            </a:r>
            <a:r>
              <a:rPr lang="en-US" sz="1200" dirty="0" smtClean="0">
                <a:solidFill>
                  <a:schemeClr val="bg2"/>
                </a:solidFill>
                <a:latin typeface="FreightSans Pro Medium"/>
                <a:cs typeface="FreightSans Pro Medium"/>
              </a:rPr>
              <a:t> (BETA)</a:t>
            </a:r>
          </a:p>
        </p:txBody>
      </p:sp>
      <p:sp>
        <p:nvSpPr>
          <p:cNvPr id="53" name="TextBox 52"/>
          <p:cNvSpPr txBox="1"/>
          <p:nvPr/>
        </p:nvSpPr>
        <p:spPr>
          <a:xfrm>
            <a:off x="2733039" y="1888346"/>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Redis</a:t>
            </a:r>
            <a:endParaRPr lang="en-US" sz="1200" dirty="0" smtClean="0">
              <a:solidFill>
                <a:schemeClr val="bg2"/>
              </a:solidFill>
              <a:latin typeface="FreightSans Pro Medium"/>
              <a:cs typeface="FreightSans Pro Medium"/>
            </a:endParaRPr>
          </a:p>
        </p:txBody>
      </p:sp>
      <p:sp>
        <p:nvSpPr>
          <p:cNvPr id="54" name="TextBox 53"/>
          <p:cNvSpPr txBox="1"/>
          <p:nvPr/>
        </p:nvSpPr>
        <p:spPr>
          <a:xfrm>
            <a:off x="2722879" y="2599546"/>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MySQL</a:t>
            </a:r>
          </a:p>
        </p:txBody>
      </p:sp>
      <p:sp>
        <p:nvSpPr>
          <p:cNvPr id="55" name="TextBox 54"/>
          <p:cNvSpPr txBox="1"/>
          <p:nvPr/>
        </p:nvSpPr>
        <p:spPr>
          <a:xfrm>
            <a:off x="2733039" y="407274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Neo4j (BETA)</a:t>
            </a:r>
          </a:p>
        </p:txBody>
      </p:sp>
      <p:sp>
        <p:nvSpPr>
          <p:cNvPr id="56" name="TextBox 55"/>
          <p:cNvSpPr txBox="1"/>
          <p:nvPr/>
        </p:nvSpPr>
        <p:spPr>
          <a:xfrm>
            <a:off x="2733039" y="3361546"/>
            <a:ext cx="93472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Session state caching</a:t>
            </a:r>
            <a:endParaRPr lang="en-US" sz="1000" dirty="0" smtClean="0">
              <a:solidFill>
                <a:schemeClr val="bg2"/>
              </a:solidFill>
              <a:latin typeface="FreightSans Pro Medium"/>
              <a:cs typeface="FreightSans Pro Medium"/>
            </a:endParaRPr>
          </a:p>
        </p:txBody>
      </p:sp>
    </p:spTree>
    <p:extLst>
      <p:ext uri="{BB962C8B-B14F-4D97-AF65-F5344CB8AC3E}">
        <p14:creationId xmlns:p14="http://schemas.microsoft.com/office/powerpoint/2010/main" val="379529381"/>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29641" y="114659"/>
            <a:ext cx="7870840" cy="585514"/>
          </a:xfrm>
        </p:spPr>
        <p:txBody>
          <a:bodyPr/>
          <a:lstStyle/>
          <a:p>
            <a:pPr algn="l"/>
            <a:r>
              <a:rPr lang="en-US" sz="2800" dirty="0" smtClean="0">
                <a:solidFill>
                  <a:srgbClr val="F5F5F5"/>
                </a:solidFill>
              </a:rPr>
              <a:t>Example: MySQL Service</a:t>
            </a:r>
            <a:endParaRPr lang="en-US" sz="2800" dirty="0">
              <a:solidFill>
                <a:srgbClr val="F5F5F5"/>
              </a:solidFill>
            </a:endParaRPr>
          </a:p>
        </p:txBody>
      </p:sp>
      <p:pic>
        <p:nvPicPr>
          <p:cNvPr id="34" name="Shape 306"/>
          <p:cNvPicPr preferRelativeResize="0"/>
          <p:nvPr/>
        </p:nvPicPr>
        <p:blipFill>
          <a:blip r:embed="rId3">
            <a:alphaModFix/>
          </a:blip>
          <a:stretch>
            <a:fillRect/>
          </a:stretch>
        </p:blipFill>
        <p:spPr>
          <a:xfrm>
            <a:off x="8540109" y="4888250"/>
            <a:ext cx="616849" cy="255249"/>
          </a:xfrm>
          <a:prstGeom prst="rect">
            <a:avLst/>
          </a:prstGeom>
          <a:noFill/>
          <a:ln>
            <a:noFill/>
          </a:ln>
        </p:spPr>
      </p:pic>
      <p:pic>
        <p:nvPicPr>
          <p:cNvPr id="18" name="Picture 1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192384" y="20791"/>
            <a:ext cx="714551" cy="640902"/>
          </a:xfrm>
          <a:prstGeom prst="rect">
            <a:avLst/>
          </a:prstGeom>
        </p:spPr>
      </p:pic>
      <p:pic>
        <p:nvPicPr>
          <p:cNvPr id="19" name="Picture 18"/>
          <p:cNvPicPr>
            <a:picLocks noChangeAspect="1"/>
          </p:cNvPicPr>
          <p:nvPr/>
        </p:nvPicPr>
        <p:blipFill>
          <a:blip r:embed="rId5"/>
          <a:stretch>
            <a:fillRect/>
          </a:stretch>
        </p:blipFill>
        <p:spPr>
          <a:xfrm>
            <a:off x="4683492" y="1704996"/>
            <a:ext cx="4223443" cy="2196190"/>
          </a:xfrm>
          <a:prstGeom prst="rect">
            <a:avLst/>
          </a:prstGeom>
        </p:spPr>
      </p:pic>
      <p:sp>
        <p:nvSpPr>
          <p:cNvPr id="20" name="Content Placeholder 3"/>
          <p:cNvSpPr txBox="1">
            <a:spLocks/>
          </p:cNvSpPr>
          <p:nvPr/>
        </p:nvSpPr>
        <p:spPr>
          <a:xfrm>
            <a:off x="492535" y="1740674"/>
            <a:ext cx="4036167" cy="1991891"/>
          </a:xfrm>
          <a:prstGeom prst="rect">
            <a:avLst/>
          </a:prstGeom>
        </p:spPr>
        <p:txBody>
          <a:bodyPr anchor="t"/>
          <a:lstStyle>
            <a:lvl1pPr marL="342900" indent="-342900" algn="l" defTabSz="457200" rtl="0" eaLnBrk="1" latinLnBrk="0" hangingPunct="1">
              <a:spcBef>
                <a:spcPct val="20000"/>
              </a:spcBef>
              <a:buFont typeface="Arial"/>
              <a:buChar char="•"/>
              <a:defRPr sz="2800" kern="1200">
                <a:solidFill>
                  <a:srgbClr val="878787"/>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spcBef>
                <a:spcPts val="0"/>
              </a:spcBef>
              <a:spcAft>
                <a:spcPts val="600"/>
              </a:spcAft>
            </a:pPr>
            <a:r>
              <a:rPr lang="en-US" sz="1400" dirty="0" smtClean="0">
                <a:solidFill>
                  <a:srgbClr val="F5F5F5"/>
                </a:solidFill>
                <a:latin typeface="News Gothic MT"/>
              </a:rPr>
              <a:t>Minimized effort to create, configure, and manage a MySQL cluster</a:t>
            </a:r>
          </a:p>
          <a:p>
            <a:pPr marL="285750" indent="-285750">
              <a:spcBef>
                <a:spcPts val="0"/>
              </a:spcBef>
              <a:spcAft>
                <a:spcPts val="600"/>
              </a:spcAft>
            </a:pPr>
            <a:r>
              <a:rPr lang="en-US" sz="1400" dirty="0" smtClean="0">
                <a:solidFill>
                  <a:srgbClr val="F5F5F5"/>
                </a:solidFill>
                <a:latin typeface="News Gothic MT"/>
              </a:rPr>
              <a:t>Multi-node cluster</a:t>
            </a:r>
          </a:p>
          <a:p>
            <a:pPr marL="285750" indent="-285750">
              <a:spcBef>
                <a:spcPts val="0"/>
              </a:spcBef>
              <a:spcAft>
                <a:spcPts val="600"/>
              </a:spcAft>
            </a:pPr>
            <a:r>
              <a:rPr lang="en-US" sz="1400" dirty="0" smtClean="0">
                <a:solidFill>
                  <a:srgbClr val="F5F5F5"/>
                </a:solidFill>
                <a:latin typeface="News Gothic MT"/>
              </a:rPr>
              <a:t>Data replication across nodes</a:t>
            </a:r>
          </a:p>
          <a:p>
            <a:pPr marL="285750" indent="-285750">
              <a:spcBef>
                <a:spcPts val="0"/>
              </a:spcBef>
              <a:spcAft>
                <a:spcPts val="600"/>
              </a:spcAft>
            </a:pPr>
            <a:r>
              <a:rPr lang="en-US" sz="1400" dirty="0" smtClean="0">
                <a:solidFill>
                  <a:srgbClr val="F5F5F5"/>
                </a:solidFill>
                <a:latin typeface="News Gothic MT"/>
              </a:rPr>
              <a:t>Failover functionality ensures app traffic only routed to healthy nodes</a:t>
            </a:r>
            <a:endParaRPr lang="en-US" sz="1400" dirty="0">
              <a:solidFill>
                <a:srgbClr val="F5F5F5"/>
              </a:solidFill>
              <a:latin typeface="News Gothic MT"/>
            </a:endParaRPr>
          </a:p>
        </p:txBody>
      </p:sp>
      <p:sp>
        <p:nvSpPr>
          <p:cNvPr id="21" name="Text Placeholder 3"/>
          <p:cNvSpPr>
            <a:spLocks noGrp="1"/>
          </p:cNvSpPr>
          <p:nvPr>
            <p:ph type="body" sz="quarter" idx="10"/>
          </p:nvPr>
        </p:nvSpPr>
        <p:spPr>
          <a:xfrm>
            <a:off x="466877" y="993467"/>
            <a:ext cx="5828553" cy="481696"/>
          </a:xfrm>
        </p:spPr>
        <p:txBody>
          <a:bodyPr>
            <a:normAutofit/>
          </a:bodyPr>
          <a:lstStyle/>
          <a:p>
            <a:pPr algn="l"/>
            <a:r>
              <a:rPr lang="en-US" sz="2400" dirty="0" smtClean="0"/>
              <a:t>Relational Database as a service</a:t>
            </a:r>
            <a:endParaRPr lang="en-US" sz="2400" dirty="0"/>
          </a:p>
        </p:txBody>
      </p:sp>
    </p:spTree>
    <p:extLst>
      <p:ext uri="{BB962C8B-B14F-4D97-AF65-F5344CB8AC3E}">
        <p14:creationId xmlns:p14="http://schemas.microsoft.com/office/powerpoint/2010/main" val="1351221550"/>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42147" y="2275969"/>
            <a:ext cx="7059706" cy="601151"/>
          </a:xfrm>
        </p:spPr>
        <p:txBody>
          <a:bodyPr>
            <a:normAutofit/>
          </a:bodyPr>
          <a:lstStyle/>
          <a:p>
            <a:r>
              <a:rPr lang="en-US" dirty="0" smtClean="0"/>
              <a:t>CUSTOM SERVICES IN PCF</a:t>
            </a:r>
            <a:endParaRPr lang="en-US" dirty="0"/>
          </a:p>
        </p:txBody>
      </p:sp>
    </p:spTree>
    <p:extLst>
      <p:ext uri="{BB962C8B-B14F-4D97-AF65-F5344CB8AC3E}">
        <p14:creationId xmlns:p14="http://schemas.microsoft.com/office/powerpoint/2010/main" val="3877472988"/>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3 options</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46" name="Shape 295"/>
          <p:cNvSpPr txBox="1"/>
          <p:nvPr/>
        </p:nvSpPr>
        <p:spPr>
          <a:xfrm>
            <a:off x="594600" y="2536190"/>
            <a:ext cx="1817900" cy="807666"/>
          </a:xfrm>
          <a:prstGeom prst="rect">
            <a:avLst/>
          </a:prstGeom>
          <a:noFill/>
          <a:ln>
            <a:solidFill>
              <a:schemeClr val="accent1"/>
            </a:solidFill>
          </a:ln>
        </p:spPr>
        <p:txBody>
          <a:bodyPr lIns="91425" tIns="91425" rIns="91425" bIns="91425" anchor="ctr" anchorCtr="0">
            <a:noAutofit/>
          </a:bodyPr>
          <a:lstStyle/>
          <a:p>
            <a:pPr lvl="0" algn="ctr" rtl="0">
              <a:spcBef>
                <a:spcPts val="0"/>
              </a:spcBef>
              <a:buNone/>
            </a:pPr>
            <a:r>
              <a:rPr lang="en-US" sz="1400" b="1" dirty="0" smtClean="0">
                <a:solidFill>
                  <a:schemeClr val="bg1"/>
                </a:solidFill>
              </a:rPr>
              <a:t>Custom PCF Tile</a:t>
            </a:r>
            <a:endParaRPr lang="en" sz="1400" b="1" dirty="0">
              <a:solidFill>
                <a:schemeClr val="bg1"/>
              </a:solidFill>
            </a:endParaRPr>
          </a:p>
        </p:txBody>
      </p:sp>
      <p:sp>
        <p:nvSpPr>
          <p:cNvPr id="47" name="Shape 295"/>
          <p:cNvSpPr txBox="1"/>
          <p:nvPr/>
        </p:nvSpPr>
        <p:spPr>
          <a:xfrm>
            <a:off x="594600" y="4075774"/>
            <a:ext cx="1817900" cy="807666"/>
          </a:xfrm>
          <a:prstGeom prst="rect">
            <a:avLst/>
          </a:prstGeom>
          <a:noFill/>
          <a:ln>
            <a:solidFill>
              <a:schemeClr val="accent1"/>
            </a:solidFill>
          </a:ln>
        </p:spPr>
        <p:txBody>
          <a:bodyPr lIns="91425" tIns="91425" rIns="91425" bIns="91425" anchor="ctr" anchorCtr="0">
            <a:noAutofit/>
          </a:bodyPr>
          <a:lstStyle/>
          <a:p>
            <a:pPr lvl="0" algn="ctr" rtl="0">
              <a:spcBef>
                <a:spcPts val="0"/>
              </a:spcBef>
              <a:buNone/>
            </a:pPr>
            <a:r>
              <a:rPr lang="en-US" sz="1400" b="1" dirty="0" smtClean="0">
                <a:solidFill>
                  <a:schemeClr val="bg1"/>
                </a:solidFill>
              </a:rPr>
              <a:t>User-Provided</a:t>
            </a:r>
            <a:endParaRPr lang="en" sz="1400" b="1" dirty="0">
              <a:solidFill>
                <a:schemeClr val="bg1"/>
              </a:solidFill>
            </a:endParaRPr>
          </a:p>
        </p:txBody>
      </p:sp>
      <p:sp>
        <p:nvSpPr>
          <p:cNvPr id="48" name="Shape 295"/>
          <p:cNvSpPr txBox="1"/>
          <p:nvPr/>
        </p:nvSpPr>
        <p:spPr>
          <a:xfrm>
            <a:off x="594600" y="971550"/>
            <a:ext cx="1817900" cy="807666"/>
          </a:xfrm>
          <a:prstGeom prst="rect">
            <a:avLst/>
          </a:prstGeom>
          <a:noFill/>
          <a:ln>
            <a:solidFill>
              <a:schemeClr val="accent1"/>
            </a:solidFill>
          </a:ln>
        </p:spPr>
        <p:txBody>
          <a:bodyPr lIns="91425" tIns="91425" rIns="91425" bIns="91425" anchor="ctr" anchorCtr="0">
            <a:noAutofit/>
          </a:bodyPr>
          <a:lstStyle/>
          <a:p>
            <a:pPr lvl="0" algn="ctr" rtl="0">
              <a:spcBef>
                <a:spcPts val="0"/>
              </a:spcBef>
              <a:buNone/>
            </a:pPr>
            <a:r>
              <a:rPr lang="en-US" sz="1400" b="1" dirty="0" smtClean="0">
                <a:solidFill>
                  <a:schemeClr val="bg1"/>
                </a:solidFill>
              </a:rPr>
              <a:t>Service Broker</a:t>
            </a:r>
            <a:endParaRPr lang="en" sz="1400" b="1" dirty="0">
              <a:solidFill>
                <a:schemeClr val="bg1"/>
              </a:solidFill>
            </a:endParaRPr>
          </a:p>
        </p:txBody>
      </p:sp>
      <p:sp>
        <p:nvSpPr>
          <p:cNvPr id="50" name="TextBox 49"/>
          <p:cNvSpPr txBox="1"/>
          <p:nvPr/>
        </p:nvSpPr>
        <p:spPr>
          <a:xfrm>
            <a:off x="3347091" y="4019550"/>
            <a:ext cx="5111109" cy="830997"/>
          </a:xfrm>
          <a:prstGeom prst="rect">
            <a:avLst/>
          </a:prstGeom>
          <a:noFill/>
        </p:spPr>
        <p:txBody>
          <a:bodyPr wrap="square" rtlCol="0">
            <a:spAutoFit/>
          </a:bodyPr>
          <a:lstStyle/>
          <a:p>
            <a:pPr marL="171450" indent="-171450">
              <a:buFont typeface="Arial"/>
              <a:buChar char="•"/>
            </a:pPr>
            <a:r>
              <a:rPr lang="en-US" sz="1200" dirty="0" smtClean="0">
                <a:solidFill>
                  <a:schemeClr val="bg1"/>
                </a:solidFill>
              </a:rPr>
              <a:t>Service instance which have been provisioned outside of Cloud. Foundry.</a:t>
            </a:r>
          </a:p>
          <a:p>
            <a:pPr marL="171450" indent="-171450">
              <a:buFont typeface="Arial"/>
              <a:buChar char="•"/>
            </a:pPr>
            <a:r>
              <a:rPr lang="en-US" sz="1200" dirty="0" smtClean="0">
                <a:solidFill>
                  <a:schemeClr val="bg1"/>
                </a:solidFill>
              </a:rPr>
              <a:t>Behave like other service instances once created.</a:t>
            </a:r>
          </a:p>
          <a:p>
            <a:pPr marL="171450" indent="-171450">
              <a:buFont typeface="Arial"/>
              <a:buChar char="•"/>
            </a:pPr>
            <a:r>
              <a:rPr lang="en-US" sz="1200" dirty="0" smtClean="0">
                <a:solidFill>
                  <a:schemeClr val="bg1"/>
                </a:solidFill>
              </a:rPr>
              <a:t>Eliminate the need to hard code service instance endpoints.</a:t>
            </a:r>
            <a:endParaRPr lang="en-US" sz="1200" dirty="0">
              <a:solidFill>
                <a:schemeClr val="bg1"/>
              </a:solidFill>
            </a:endParaRPr>
          </a:p>
        </p:txBody>
      </p:sp>
      <p:sp>
        <p:nvSpPr>
          <p:cNvPr id="51" name="Left Bracket 50"/>
          <p:cNvSpPr/>
          <p:nvPr/>
        </p:nvSpPr>
        <p:spPr>
          <a:xfrm>
            <a:off x="3250518" y="2419350"/>
            <a:ext cx="222892" cy="1021587"/>
          </a:xfrm>
          <a:prstGeom prst="leftBracket">
            <a:avLst/>
          </a:prstGeom>
          <a:ln>
            <a:solidFill>
              <a:srgbClr val="FFFF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Left Bracket 51"/>
          <p:cNvSpPr/>
          <p:nvPr/>
        </p:nvSpPr>
        <p:spPr>
          <a:xfrm>
            <a:off x="3241467" y="4019550"/>
            <a:ext cx="187533" cy="923985"/>
          </a:xfrm>
          <a:prstGeom prst="leftBracket">
            <a:avLst/>
          </a:prstGeom>
          <a:ln>
            <a:solidFill>
              <a:srgbClr val="FFFF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TextBox 74"/>
          <p:cNvSpPr txBox="1"/>
          <p:nvPr/>
        </p:nvSpPr>
        <p:spPr>
          <a:xfrm>
            <a:off x="3487950" y="895350"/>
            <a:ext cx="5111109" cy="1200329"/>
          </a:xfrm>
          <a:prstGeom prst="rect">
            <a:avLst/>
          </a:prstGeom>
          <a:noFill/>
        </p:spPr>
        <p:txBody>
          <a:bodyPr wrap="square" rtlCol="0">
            <a:spAutoFit/>
          </a:bodyPr>
          <a:lstStyle/>
          <a:p>
            <a:pPr marL="171450" indent="-171450">
              <a:buFont typeface="Arial"/>
              <a:buChar char="•"/>
            </a:pPr>
            <a:r>
              <a:rPr lang="en-US" sz="1200" dirty="0" smtClean="0">
                <a:solidFill>
                  <a:schemeClr val="bg1"/>
                </a:solidFill>
              </a:rPr>
              <a:t>A simple </a:t>
            </a:r>
            <a:r>
              <a:rPr lang="en-US" sz="1200" dirty="0">
                <a:solidFill>
                  <a:schemeClr val="bg1"/>
                </a:solidFill>
              </a:rPr>
              <a:t>and consistent way to access services that may be running on top of Cloud Foundry, controlled by Cloud Foundry or running totally independently of Cloud Foundry</a:t>
            </a:r>
            <a:r>
              <a:rPr lang="en-US" sz="1200" dirty="0" smtClean="0">
                <a:solidFill>
                  <a:schemeClr val="bg1"/>
                </a:solidFill>
              </a:rPr>
              <a:t>.</a:t>
            </a:r>
          </a:p>
          <a:p>
            <a:pPr marL="171450" indent="-171450">
              <a:buFont typeface="Arial"/>
              <a:buChar char="•"/>
            </a:pPr>
            <a:r>
              <a:rPr lang="en-US" sz="1200" dirty="0" smtClean="0">
                <a:solidFill>
                  <a:schemeClr val="bg1"/>
                </a:solidFill>
              </a:rPr>
              <a:t>5 </a:t>
            </a:r>
            <a:r>
              <a:rPr lang="en-US" sz="1200" dirty="0" err="1">
                <a:solidFill>
                  <a:schemeClr val="bg1"/>
                </a:solidFill>
              </a:rPr>
              <a:t>RESTful</a:t>
            </a:r>
            <a:r>
              <a:rPr lang="en-US" sz="1200" dirty="0">
                <a:solidFill>
                  <a:schemeClr val="bg1"/>
                </a:solidFill>
              </a:rPr>
              <a:t> </a:t>
            </a:r>
            <a:r>
              <a:rPr lang="en-US" sz="1200" dirty="0" smtClean="0">
                <a:solidFill>
                  <a:schemeClr val="bg1"/>
                </a:solidFill>
              </a:rPr>
              <a:t>APIs</a:t>
            </a:r>
          </a:p>
          <a:p>
            <a:pPr marL="171450" indent="-171450">
              <a:buFont typeface="Arial"/>
              <a:buChar char="•"/>
            </a:pPr>
            <a:r>
              <a:rPr lang="en-US" sz="1200" dirty="0" smtClean="0">
                <a:solidFill>
                  <a:schemeClr val="bg1"/>
                </a:solidFill>
              </a:rPr>
              <a:t>Expose services in the marketplace</a:t>
            </a:r>
            <a:endParaRPr lang="en-US" sz="1200" dirty="0">
              <a:solidFill>
                <a:schemeClr val="bg1"/>
              </a:solidFill>
            </a:endParaRPr>
          </a:p>
          <a:p>
            <a:pPr marL="171450" indent="-171450">
              <a:buFont typeface="Arial"/>
              <a:buChar char="•"/>
            </a:pPr>
            <a:endParaRPr lang="en-US" sz="1200" dirty="0" smtClean="0">
              <a:solidFill>
                <a:schemeClr val="bg1"/>
              </a:solidFill>
            </a:endParaRPr>
          </a:p>
        </p:txBody>
      </p:sp>
      <p:sp>
        <p:nvSpPr>
          <p:cNvPr id="17" name="TextBox 16"/>
          <p:cNvSpPr txBox="1"/>
          <p:nvPr/>
        </p:nvSpPr>
        <p:spPr>
          <a:xfrm>
            <a:off x="3487950" y="2495550"/>
            <a:ext cx="5111109" cy="830997"/>
          </a:xfrm>
          <a:prstGeom prst="rect">
            <a:avLst/>
          </a:prstGeom>
          <a:noFill/>
        </p:spPr>
        <p:txBody>
          <a:bodyPr wrap="square" rtlCol="0">
            <a:spAutoFit/>
          </a:bodyPr>
          <a:lstStyle/>
          <a:p>
            <a:pPr marL="171450" indent="-171450">
              <a:buFont typeface="Arial"/>
              <a:buChar char="•"/>
            </a:pPr>
            <a:r>
              <a:rPr lang="en-US" sz="1200" dirty="0" smtClean="0">
                <a:solidFill>
                  <a:schemeClr val="bg1"/>
                </a:solidFill>
              </a:rPr>
              <a:t>Service instance managed inside Pivotal Cloud Foundry.</a:t>
            </a:r>
          </a:p>
          <a:p>
            <a:pPr marL="171450" indent="-171450">
              <a:buFont typeface="Arial"/>
              <a:buChar char="•"/>
            </a:pPr>
            <a:r>
              <a:rPr lang="en-US" sz="1200" dirty="0" smtClean="0">
                <a:solidFill>
                  <a:schemeClr val="bg1"/>
                </a:solidFill>
              </a:rPr>
              <a:t>Most of the time uses a Service Broker.</a:t>
            </a:r>
          </a:p>
          <a:p>
            <a:pPr marL="171450" indent="-171450">
              <a:buFont typeface="Arial"/>
              <a:buChar char="•"/>
            </a:pPr>
            <a:r>
              <a:rPr lang="en-US" sz="1200" dirty="0" smtClean="0">
                <a:solidFill>
                  <a:schemeClr val="bg1"/>
                </a:solidFill>
              </a:rPr>
              <a:t>Enterprise grade services.</a:t>
            </a:r>
          </a:p>
          <a:p>
            <a:pPr marL="171450" indent="-171450">
              <a:buFont typeface="Arial"/>
              <a:buChar char="•"/>
            </a:pPr>
            <a:r>
              <a:rPr lang="en-US" sz="1200" dirty="0" smtClean="0">
                <a:solidFill>
                  <a:schemeClr val="bg1"/>
                </a:solidFill>
              </a:rPr>
              <a:t>Same experience as PCF Products</a:t>
            </a:r>
            <a:endParaRPr lang="en-US" sz="1200" dirty="0">
              <a:solidFill>
                <a:schemeClr val="bg1"/>
              </a:solidFill>
            </a:endParaRPr>
          </a:p>
        </p:txBody>
      </p:sp>
      <p:sp>
        <p:nvSpPr>
          <p:cNvPr id="18" name="Left Bracket 17"/>
          <p:cNvSpPr/>
          <p:nvPr/>
        </p:nvSpPr>
        <p:spPr>
          <a:xfrm>
            <a:off x="3200200" y="895350"/>
            <a:ext cx="146892" cy="990600"/>
          </a:xfrm>
          <a:prstGeom prst="leftBracket">
            <a:avLst/>
          </a:prstGeom>
          <a:ln>
            <a:solidFill>
              <a:srgbClr val="FFFF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031241254"/>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95"/>
          <p:cNvSpPr txBox="1"/>
          <p:nvPr/>
        </p:nvSpPr>
        <p:spPr>
          <a:xfrm>
            <a:off x="131776" y="2555240"/>
            <a:ext cx="1163624" cy="549910"/>
          </a:xfrm>
          <a:prstGeom prst="rect">
            <a:avLst/>
          </a:prstGeom>
          <a:noFill/>
          <a:ln>
            <a:solidFill>
              <a:schemeClr val="accent1"/>
            </a:solidFill>
          </a:ln>
        </p:spPr>
        <p:txBody>
          <a:bodyPr lIns="91425" tIns="91425" rIns="91425" bIns="91425" anchor="ctr" anchorCtr="0">
            <a:noAutofit/>
          </a:bodyPr>
          <a:lstStyle/>
          <a:p>
            <a:pPr lvl="0" rtl="0">
              <a:spcBef>
                <a:spcPts val="0"/>
              </a:spcBef>
              <a:buNone/>
            </a:pPr>
            <a:r>
              <a:rPr lang="en-US" sz="1400" b="1" dirty="0" smtClean="0">
                <a:solidFill>
                  <a:schemeClr val="bg1"/>
                </a:solidFill>
              </a:rPr>
              <a:t>Service Broker</a:t>
            </a:r>
            <a:endParaRPr lang="en" sz="1400" b="1" dirty="0">
              <a:solidFill>
                <a:schemeClr val="bg1"/>
              </a:solidFill>
            </a:endParaRPr>
          </a:p>
        </p:txBody>
      </p:sp>
      <p:sp>
        <p:nvSpPr>
          <p:cNvPr id="11" name="Process 10"/>
          <p:cNvSpPr/>
          <p:nvPr/>
        </p:nvSpPr>
        <p:spPr>
          <a:xfrm>
            <a:off x="2743200" y="1205240"/>
            <a:ext cx="2971800" cy="909310"/>
          </a:xfrm>
          <a:prstGeom prst="flowChartProcess">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a:buChar char="•"/>
            </a:pPr>
            <a:r>
              <a:rPr lang="en-US" sz="1200" dirty="0" smtClean="0"/>
              <a:t>Integrating with externally hosted </a:t>
            </a:r>
            <a:r>
              <a:rPr lang="en-US" sz="1200" dirty="0" err="1" smtClean="0"/>
              <a:t>SaaS</a:t>
            </a:r>
            <a:r>
              <a:rPr lang="en-US" sz="1200" dirty="0" smtClean="0"/>
              <a:t> products.</a:t>
            </a:r>
          </a:p>
          <a:p>
            <a:pPr marL="171450" indent="-171450">
              <a:buFont typeface="Arial"/>
              <a:buChar char="•"/>
            </a:pPr>
            <a:r>
              <a:rPr lang="en-US" sz="1200" dirty="0" smtClean="0"/>
              <a:t>Integrating with on-premise but external to PCF (i.e. Legacy database)</a:t>
            </a:r>
            <a:endParaRPr lang="en-US" sz="1200" dirty="0"/>
          </a:p>
        </p:txBody>
      </p:sp>
      <p:sp>
        <p:nvSpPr>
          <p:cNvPr id="12" name="Process 11"/>
          <p:cNvSpPr/>
          <p:nvPr/>
        </p:nvSpPr>
        <p:spPr>
          <a:xfrm>
            <a:off x="2743200" y="2310140"/>
            <a:ext cx="2971800" cy="1023610"/>
          </a:xfrm>
          <a:prstGeom prst="flowChartProcess">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a:buChar char="•"/>
            </a:pPr>
            <a:r>
              <a:rPr lang="en-US" sz="1200" dirty="0" smtClean="0"/>
              <a:t>No on-premise deployable solution.</a:t>
            </a:r>
          </a:p>
          <a:p>
            <a:pPr marL="171450" indent="-171450">
              <a:buFont typeface="Arial"/>
              <a:buChar char="•"/>
            </a:pPr>
            <a:r>
              <a:rPr lang="en-US" sz="1200" dirty="0" smtClean="0"/>
              <a:t>Comprehensible/Reliable API</a:t>
            </a:r>
          </a:p>
          <a:p>
            <a:pPr marL="171450" indent="-171450">
              <a:buFont typeface="Arial"/>
              <a:buChar char="•"/>
            </a:pPr>
            <a:r>
              <a:rPr lang="en-US" sz="1200" dirty="0" smtClean="0"/>
              <a:t>Complex to automate with BOSH</a:t>
            </a:r>
          </a:p>
          <a:p>
            <a:endParaRPr lang="en-US" sz="1200" dirty="0"/>
          </a:p>
        </p:txBody>
      </p:sp>
      <p:sp>
        <p:nvSpPr>
          <p:cNvPr id="13" name="Process 12"/>
          <p:cNvSpPr/>
          <p:nvPr/>
        </p:nvSpPr>
        <p:spPr>
          <a:xfrm>
            <a:off x="2743200" y="3568554"/>
            <a:ext cx="2971800" cy="1212996"/>
          </a:xfrm>
          <a:prstGeom prst="flowChartProcess">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a:buChar char="•"/>
            </a:pPr>
            <a:r>
              <a:rPr lang="en-US" sz="1200" dirty="0" smtClean="0"/>
              <a:t>Service API</a:t>
            </a:r>
          </a:p>
          <a:p>
            <a:pPr marL="171450" indent="-171450">
              <a:buFont typeface="Arial"/>
              <a:buChar char="•"/>
            </a:pPr>
            <a:r>
              <a:rPr lang="en-US" sz="1200" dirty="0" smtClean="0"/>
              <a:t>Seamless Experience for developers</a:t>
            </a:r>
          </a:p>
          <a:p>
            <a:pPr marL="171450" indent="-171450">
              <a:buFont typeface="Arial"/>
              <a:buChar char="•"/>
            </a:pPr>
            <a:r>
              <a:rPr lang="en-US" sz="1200" dirty="0" smtClean="0"/>
              <a:t>Treated as a product (maintenance, support, etc.)</a:t>
            </a:r>
          </a:p>
          <a:p>
            <a:pPr marL="171450" indent="-171450">
              <a:buFont typeface="Arial"/>
              <a:buChar char="•"/>
            </a:pPr>
            <a:endParaRPr lang="en-US" sz="1200" dirty="0" smtClean="0"/>
          </a:p>
          <a:p>
            <a:pPr marL="171450" indent="-171450">
              <a:buFont typeface="Arial"/>
              <a:buChar char="•"/>
            </a:pPr>
            <a:endParaRPr lang="en-US" sz="1200" dirty="0"/>
          </a:p>
        </p:txBody>
      </p:sp>
      <p:sp>
        <p:nvSpPr>
          <p:cNvPr id="14" name="Or 13"/>
          <p:cNvSpPr/>
          <p:nvPr/>
        </p:nvSpPr>
        <p:spPr>
          <a:xfrm>
            <a:off x="1697025" y="2705194"/>
            <a:ext cx="237751" cy="247556"/>
          </a:xfrm>
          <a:prstGeom prst="flowChartOr">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Elbow Connector 14"/>
          <p:cNvCxnSpPr>
            <a:stCxn id="14" idx="0"/>
            <a:endCxn id="11" idx="1"/>
          </p:cNvCxnSpPr>
          <p:nvPr/>
        </p:nvCxnSpPr>
        <p:spPr>
          <a:xfrm rot="5400000" flipH="1" flipV="1">
            <a:off x="1756901" y="1718896"/>
            <a:ext cx="1045299" cy="927299"/>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4"/>
            <a:endCxn id="13" idx="1"/>
          </p:cNvCxnSpPr>
          <p:nvPr/>
        </p:nvCxnSpPr>
        <p:spPr>
          <a:xfrm rot="16200000" flipH="1">
            <a:off x="1668399" y="3100251"/>
            <a:ext cx="1222302" cy="927299"/>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787649" y="1304151"/>
            <a:ext cx="937671" cy="276999"/>
          </a:xfrm>
          <a:prstGeom prst="rect">
            <a:avLst/>
          </a:prstGeom>
          <a:noFill/>
        </p:spPr>
        <p:txBody>
          <a:bodyPr wrap="square" rtlCol="0">
            <a:spAutoFit/>
          </a:bodyPr>
          <a:lstStyle/>
          <a:p>
            <a:pPr algn="ctr"/>
            <a:r>
              <a:rPr lang="en-US" sz="1200" dirty="0" smtClean="0">
                <a:solidFill>
                  <a:schemeClr val="bg1"/>
                </a:solidFill>
              </a:rPr>
              <a:t>Use-cases</a:t>
            </a:r>
            <a:endParaRPr lang="en-US" sz="1200" dirty="0">
              <a:solidFill>
                <a:schemeClr val="bg1"/>
              </a:solidFill>
            </a:endParaRPr>
          </a:p>
        </p:txBody>
      </p:sp>
      <p:sp>
        <p:nvSpPr>
          <p:cNvPr id="19" name="TextBox 18"/>
          <p:cNvSpPr txBox="1"/>
          <p:nvPr/>
        </p:nvSpPr>
        <p:spPr>
          <a:xfrm>
            <a:off x="1828800" y="3844300"/>
            <a:ext cx="937671" cy="276999"/>
          </a:xfrm>
          <a:prstGeom prst="rect">
            <a:avLst/>
          </a:prstGeom>
          <a:noFill/>
        </p:spPr>
        <p:txBody>
          <a:bodyPr wrap="square" rtlCol="0">
            <a:spAutoFit/>
          </a:bodyPr>
          <a:lstStyle/>
          <a:p>
            <a:pPr algn="ctr"/>
            <a:r>
              <a:rPr lang="en-US" sz="1200" dirty="0" smtClean="0">
                <a:solidFill>
                  <a:schemeClr val="bg1"/>
                </a:solidFill>
              </a:rPr>
              <a:t>Why</a:t>
            </a:r>
            <a:endParaRPr lang="en-US" sz="1200" dirty="0">
              <a:solidFill>
                <a:schemeClr val="bg1"/>
              </a:solidFill>
            </a:endParaRPr>
          </a:p>
        </p:txBody>
      </p:sp>
      <p:cxnSp>
        <p:nvCxnSpPr>
          <p:cNvPr id="35" name="Straight Arrow Connector 34"/>
          <p:cNvCxnSpPr>
            <a:stCxn id="14" idx="6"/>
            <a:endCxn id="12" idx="1"/>
          </p:cNvCxnSpPr>
          <p:nvPr/>
        </p:nvCxnSpPr>
        <p:spPr>
          <a:xfrm flipV="1">
            <a:off x="1934776" y="2821945"/>
            <a:ext cx="808424" cy="70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1828800" y="2447151"/>
            <a:ext cx="937671" cy="276999"/>
          </a:xfrm>
          <a:prstGeom prst="rect">
            <a:avLst/>
          </a:prstGeom>
          <a:noFill/>
        </p:spPr>
        <p:txBody>
          <a:bodyPr wrap="square" rtlCol="0">
            <a:spAutoFit/>
          </a:bodyPr>
          <a:lstStyle/>
          <a:p>
            <a:pPr algn="ctr"/>
            <a:r>
              <a:rPr lang="en-US" sz="1200" dirty="0" smtClean="0">
                <a:solidFill>
                  <a:schemeClr val="bg1"/>
                </a:solidFill>
              </a:rPr>
              <a:t>When</a:t>
            </a:r>
            <a:endParaRPr lang="en-US" sz="1200" dirty="0">
              <a:solidFill>
                <a:schemeClr val="bg1"/>
              </a:solidFill>
            </a:endParaRPr>
          </a:p>
        </p:txBody>
      </p:sp>
      <p:sp>
        <p:nvSpPr>
          <p:cNvPr id="40" name="Rectangle 39"/>
          <p:cNvSpPr/>
          <p:nvPr/>
        </p:nvSpPr>
        <p:spPr>
          <a:xfrm>
            <a:off x="5943599" y="1151750"/>
            <a:ext cx="3048001" cy="3629799"/>
          </a:xfrm>
          <a:prstGeom prst="rect">
            <a:avLst/>
          </a:prstGeom>
          <a:noFill/>
          <a:ln w="63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p:cNvSpPr txBox="1"/>
          <p:nvPr/>
        </p:nvSpPr>
        <p:spPr>
          <a:xfrm>
            <a:off x="5980594" y="1276350"/>
            <a:ext cx="2934806" cy="369332"/>
          </a:xfrm>
          <a:prstGeom prst="rect">
            <a:avLst/>
          </a:prstGeom>
          <a:noFill/>
        </p:spPr>
        <p:txBody>
          <a:bodyPr wrap="square" rtlCol="0">
            <a:spAutoFit/>
          </a:bodyPr>
          <a:lstStyle/>
          <a:p>
            <a:pPr algn="ctr"/>
            <a:r>
              <a:rPr lang="en-US" dirty="0" smtClean="0">
                <a:solidFill>
                  <a:schemeClr val="accent3"/>
                </a:solidFill>
              </a:rPr>
              <a:t>Official Service Brokers</a:t>
            </a:r>
            <a:endParaRPr lang="en-US" dirty="0">
              <a:solidFill>
                <a:schemeClr val="accent3"/>
              </a:solidFill>
            </a:endParaRPr>
          </a:p>
        </p:txBody>
      </p:sp>
      <p:sp>
        <p:nvSpPr>
          <p:cNvPr id="42" name="Rectangle 41"/>
          <p:cNvSpPr/>
          <p:nvPr/>
        </p:nvSpPr>
        <p:spPr>
          <a:xfrm>
            <a:off x="6172200" y="1708487"/>
            <a:ext cx="2362200" cy="1015663"/>
          </a:xfrm>
          <a:prstGeom prst="rect">
            <a:avLst/>
          </a:prstGeom>
        </p:spPr>
        <p:txBody>
          <a:bodyPr wrap="square">
            <a:spAutoFit/>
          </a:bodyPr>
          <a:lstStyle/>
          <a:p>
            <a:pPr marL="342900" indent="-342900">
              <a:buFont typeface="+mj-lt"/>
              <a:buAutoNum type="arabicPeriod"/>
            </a:pPr>
            <a:r>
              <a:rPr lang="en-US" sz="1200" dirty="0" smtClean="0">
                <a:solidFill>
                  <a:srgbClr val="FFFFFF"/>
                </a:solidFill>
              </a:rPr>
              <a:t>App Direct</a:t>
            </a:r>
            <a:endParaRPr lang="en-US" sz="1200" dirty="0">
              <a:solidFill>
                <a:srgbClr val="FFFFFF"/>
              </a:solidFill>
            </a:endParaRPr>
          </a:p>
          <a:p>
            <a:pPr marL="342900" indent="-342900">
              <a:buFont typeface="+mj-lt"/>
              <a:buAutoNum type="arabicPeriod"/>
            </a:pPr>
            <a:r>
              <a:rPr lang="en-US" sz="1200" dirty="0">
                <a:solidFill>
                  <a:srgbClr val="FFFFFF"/>
                </a:solidFill>
              </a:rPr>
              <a:t>External </a:t>
            </a:r>
            <a:r>
              <a:rPr lang="en-US" sz="1200" dirty="0" err="1">
                <a:solidFill>
                  <a:srgbClr val="FFFFFF"/>
                </a:solidFill>
              </a:rPr>
              <a:t>PostGres</a:t>
            </a:r>
            <a:endParaRPr lang="en-US" sz="1200" dirty="0">
              <a:solidFill>
                <a:srgbClr val="FFFFFF"/>
              </a:solidFill>
            </a:endParaRPr>
          </a:p>
          <a:p>
            <a:pPr marL="342900" indent="-342900">
              <a:buFont typeface="+mj-lt"/>
              <a:buAutoNum type="arabicPeriod"/>
            </a:pPr>
            <a:r>
              <a:rPr lang="en-US" sz="1200" dirty="0">
                <a:solidFill>
                  <a:srgbClr val="FFFFFF"/>
                </a:solidFill>
              </a:rPr>
              <a:t>External Oracle</a:t>
            </a:r>
          </a:p>
          <a:p>
            <a:pPr marL="342900" indent="-342900">
              <a:buFont typeface="+mj-lt"/>
              <a:buAutoNum type="arabicPeriod"/>
            </a:pPr>
            <a:r>
              <a:rPr lang="en-US" sz="1200" dirty="0">
                <a:solidFill>
                  <a:srgbClr val="FFFFFF"/>
                </a:solidFill>
              </a:rPr>
              <a:t>External MS-SQL</a:t>
            </a:r>
          </a:p>
          <a:p>
            <a:pPr marL="342900" indent="-342900">
              <a:buFont typeface="+mj-lt"/>
              <a:buAutoNum type="arabicPeriod"/>
            </a:pPr>
            <a:r>
              <a:rPr lang="en-US" sz="1200" dirty="0">
                <a:solidFill>
                  <a:srgbClr val="FFFFFF"/>
                </a:solidFill>
              </a:rPr>
              <a:t>External </a:t>
            </a:r>
            <a:r>
              <a:rPr lang="en-US" sz="1200" dirty="0" smtClean="0">
                <a:solidFill>
                  <a:srgbClr val="FFFFFF"/>
                </a:solidFill>
              </a:rPr>
              <a:t>RDS, SQS</a:t>
            </a:r>
            <a:endParaRPr lang="en-US" sz="1200" dirty="0">
              <a:solidFill>
                <a:srgbClr val="FFFFFF"/>
              </a:solidFill>
            </a:endParaRPr>
          </a:p>
        </p:txBody>
      </p:sp>
      <p:sp>
        <p:nvSpPr>
          <p:cNvPr id="46" name="TextBox 45"/>
          <p:cNvSpPr txBox="1"/>
          <p:nvPr/>
        </p:nvSpPr>
        <p:spPr>
          <a:xfrm>
            <a:off x="1" y="3537287"/>
            <a:ext cx="1697024" cy="1015663"/>
          </a:xfrm>
          <a:prstGeom prst="rect">
            <a:avLst/>
          </a:prstGeom>
          <a:noFill/>
        </p:spPr>
        <p:txBody>
          <a:bodyPr wrap="square" rtlCol="0">
            <a:spAutoFit/>
          </a:bodyPr>
          <a:lstStyle/>
          <a:p>
            <a:pPr marL="171450" indent="-171450">
              <a:buFont typeface="Arial"/>
              <a:buChar char="•"/>
            </a:pPr>
            <a:r>
              <a:rPr lang="en-US" sz="1000" dirty="0" smtClean="0">
                <a:solidFill>
                  <a:schemeClr val="bg1"/>
                </a:solidFill>
              </a:rPr>
              <a:t>Write a service broker that is deployed to PCF (as a VM or the runtime)</a:t>
            </a:r>
          </a:p>
          <a:p>
            <a:pPr marL="171450" indent="-171450">
              <a:buFont typeface="Arial"/>
              <a:buChar char="•"/>
            </a:pPr>
            <a:r>
              <a:rPr lang="en-US" sz="1000" dirty="0" smtClean="0">
                <a:solidFill>
                  <a:schemeClr val="bg1"/>
                </a:solidFill>
              </a:rPr>
              <a:t>Integrate with the external service</a:t>
            </a:r>
            <a:endParaRPr lang="en-US" sz="1000" dirty="0">
              <a:solidFill>
                <a:schemeClr val="bg1"/>
              </a:solidFill>
            </a:endParaRPr>
          </a:p>
        </p:txBody>
      </p:sp>
      <p:cxnSp>
        <p:nvCxnSpPr>
          <p:cNvPr id="47" name="Straight Arrow Connector 46"/>
          <p:cNvCxnSpPr>
            <a:stCxn id="8" idx="3"/>
            <a:endCxn id="14" idx="2"/>
          </p:cNvCxnSpPr>
          <p:nvPr/>
        </p:nvCxnSpPr>
        <p:spPr>
          <a:xfrm flipV="1">
            <a:off x="1295400" y="2828972"/>
            <a:ext cx="401625" cy="12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51" name="Shape 306"/>
          <p:cNvPicPr preferRelativeResize="0"/>
          <p:nvPr/>
        </p:nvPicPr>
        <p:blipFill>
          <a:blip r:embed="rId3">
            <a:alphaModFix/>
          </a:blip>
          <a:stretch>
            <a:fillRect/>
          </a:stretch>
        </p:blipFill>
        <p:spPr>
          <a:xfrm>
            <a:off x="8540109" y="4888250"/>
            <a:ext cx="616849" cy="255249"/>
          </a:xfrm>
          <a:prstGeom prst="rect">
            <a:avLst/>
          </a:prstGeom>
          <a:noFill/>
          <a:ln>
            <a:noFill/>
          </a:ln>
        </p:spPr>
      </p:pic>
      <p:pic>
        <p:nvPicPr>
          <p:cNvPr id="54" name="Picture 53" descr="aws_transparen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000" y="4463683"/>
            <a:ext cx="637540" cy="241667"/>
          </a:xfrm>
          <a:prstGeom prst="rect">
            <a:avLst/>
          </a:prstGeom>
        </p:spPr>
      </p:pic>
      <p:pic>
        <p:nvPicPr>
          <p:cNvPr id="55" name="Picture 54"/>
          <p:cNvPicPr>
            <a:picLocks noChangeAspect="1"/>
          </p:cNvPicPr>
          <p:nvPr/>
        </p:nvPicPr>
        <p:blipFill>
          <a:blip r:embed="rId5"/>
          <a:stretch>
            <a:fillRect/>
          </a:stretch>
        </p:blipFill>
        <p:spPr>
          <a:xfrm>
            <a:off x="8001000" y="3409950"/>
            <a:ext cx="925528" cy="971182"/>
          </a:xfrm>
          <a:prstGeom prst="rect">
            <a:avLst/>
          </a:prstGeom>
        </p:spPr>
      </p:pic>
      <p:pic>
        <p:nvPicPr>
          <p:cNvPr id="58" name="Picture 57"/>
          <p:cNvPicPr>
            <a:picLocks noChangeAspect="1"/>
          </p:cNvPicPr>
          <p:nvPr/>
        </p:nvPicPr>
        <p:blipFill rotWithShape="1">
          <a:blip r:embed="rId6"/>
          <a:srcRect t="40196" b="17329"/>
          <a:stretch/>
        </p:blipFill>
        <p:spPr>
          <a:xfrm>
            <a:off x="6172200" y="3529341"/>
            <a:ext cx="974716" cy="414009"/>
          </a:xfrm>
          <a:prstGeom prst="rect">
            <a:avLst/>
          </a:prstGeom>
        </p:spPr>
      </p:pic>
      <p:pic>
        <p:nvPicPr>
          <p:cNvPr id="59" name="Picture 58"/>
          <p:cNvPicPr>
            <a:picLocks noChangeAspect="1"/>
          </p:cNvPicPr>
          <p:nvPr/>
        </p:nvPicPr>
        <p:blipFill>
          <a:blip r:embed="rId7"/>
          <a:stretch>
            <a:fillRect/>
          </a:stretch>
        </p:blipFill>
        <p:spPr>
          <a:xfrm>
            <a:off x="6248400" y="4019550"/>
            <a:ext cx="1687383" cy="361582"/>
          </a:xfrm>
          <a:prstGeom prst="rect">
            <a:avLst/>
          </a:prstGeom>
        </p:spPr>
      </p:pic>
      <p:pic>
        <p:nvPicPr>
          <p:cNvPr id="60" name="Picture 59"/>
          <p:cNvPicPr>
            <a:picLocks noChangeAspect="1"/>
          </p:cNvPicPr>
          <p:nvPr/>
        </p:nvPicPr>
        <p:blipFill>
          <a:blip r:embed="rId8"/>
          <a:stretch>
            <a:fillRect/>
          </a:stretch>
        </p:blipFill>
        <p:spPr>
          <a:xfrm>
            <a:off x="6632636" y="3115271"/>
            <a:ext cx="1673164" cy="449364"/>
          </a:xfrm>
          <a:prstGeom prst="rect">
            <a:avLst/>
          </a:prstGeom>
        </p:spPr>
      </p:pic>
      <p:cxnSp>
        <p:nvCxnSpPr>
          <p:cNvPr id="53"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6" name="Title 2"/>
          <p:cNvSpPr>
            <a:spLocks noGrp="1"/>
          </p:cNvSpPr>
          <p:nvPr>
            <p:ph type="title"/>
          </p:nvPr>
        </p:nvSpPr>
        <p:spPr>
          <a:xfrm>
            <a:off x="467582" y="114659"/>
            <a:ext cx="4942618" cy="585514"/>
          </a:xfrm>
        </p:spPr>
        <p:txBody>
          <a:bodyPr/>
          <a:lstStyle/>
          <a:p>
            <a:pPr algn="l"/>
            <a:r>
              <a:rPr lang="en-US" sz="2400" dirty="0" smtClean="0">
                <a:solidFill>
                  <a:srgbClr val="F5F5F5"/>
                </a:solidFill>
              </a:rPr>
              <a:t>Service broker</a:t>
            </a:r>
            <a:endParaRPr lang="en-US" sz="2400" dirty="0">
              <a:solidFill>
                <a:srgbClr val="F5F5F5"/>
              </a:solidFill>
            </a:endParaRPr>
          </a:p>
        </p:txBody>
      </p:sp>
      <p:sp>
        <p:nvSpPr>
          <p:cNvPr id="57" name="Rectangle 56"/>
          <p:cNvSpPr/>
          <p:nvPr/>
        </p:nvSpPr>
        <p:spPr>
          <a:xfrm>
            <a:off x="2725320" y="4840129"/>
            <a:ext cx="5580480" cy="369332"/>
          </a:xfrm>
          <a:prstGeom prst="rect">
            <a:avLst/>
          </a:prstGeom>
        </p:spPr>
        <p:txBody>
          <a:bodyPr wrap="square">
            <a:spAutoFit/>
          </a:bodyPr>
          <a:lstStyle/>
          <a:p>
            <a:r>
              <a:rPr lang="en-US" sz="900" dirty="0">
                <a:solidFill>
                  <a:srgbClr val="FFFFFF"/>
                </a:solidFill>
              </a:rPr>
              <a:t>Full instructions can be found here </a:t>
            </a:r>
            <a:r>
              <a:rPr lang="en-US" sz="900" dirty="0">
                <a:solidFill>
                  <a:srgbClr val="FFFFFF"/>
                </a:solidFill>
                <a:hlinkClick r:id="rId9"/>
              </a:rPr>
              <a:t>http://docs.pivotal.io/pivotalcf/services/</a:t>
            </a:r>
            <a:r>
              <a:rPr lang="en-US" sz="900" dirty="0" smtClean="0">
                <a:solidFill>
                  <a:srgbClr val="FFFFFF"/>
                </a:solidFill>
                <a:hlinkClick r:id="rId9"/>
              </a:rPr>
              <a:t>overview.html</a:t>
            </a:r>
            <a:endParaRPr lang="en-US" sz="900" dirty="0" smtClean="0">
              <a:solidFill>
                <a:srgbClr val="FFFFFF"/>
              </a:solidFill>
            </a:endParaRPr>
          </a:p>
          <a:p>
            <a:endParaRPr lang="en-US" sz="900" dirty="0" smtClean="0">
              <a:solidFill>
                <a:srgbClr val="FFFFFF"/>
              </a:solidFill>
            </a:endParaRPr>
          </a:p>
        </p:txBody>
      </p:sp>
    </p:spTree>
    <p:extLst>
      <p:ext uri="{BB962C8B-B14F-4D97-AF65-F5344CB8AC3E}">
        <p14:creationId xmlns:p14="http://schemas.microsoft.com/office/powerpoint/2010/main" val="230877625"/>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Service Broker API</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4" name="Rectangle 13"/>
          <p:cNvSpPr/>
          <p:nvPr/>
        </p:nvSpPr>
        <p:spPr>
          <a:xfrm>
            <a:off x="594600" y="1504950"/>
            <a:ext cx="8092200" cy="2246769"/>
          </a:xfrm>
          <a:prstGeom prst="rect">
            <a:avLst/>
          </a:prstGeom>
        </p:spPr>
        <p:txBody>
          <a:bodyPr wrap="square">
            <a:spAutoFit/>
          </a:bodyPr>
          <a:lstStyle/>
          <a:p>
            <a:r>
              <a:rPr lang="en-US" sz="1400" b="1" dirty="0">
                <a:solidFill>
                  <a:schemeClr val="bg1"/>
                </a:solidFill>
              </a:rPr>
              <a:t>/v2/catalog </a:t>
            </a:r>
            <a:r>
              <a:rPr lang="en-US" sz="1400" dirty="0" smtClean="0">
                <a:solidFill>
                  <a:schemeClr val="accent4"/>
                </a:solidFill>
              </a:rPr>
              <a:t>[</a:t>
            </a:r>
            <a:r>
              <a:rPr lang="en-US" sz="1400" b="1" dirty="0">
                <a:solidFill>
                  <a:schemeClr val="accent4"/>
                </a:solidFill>
              </a:rPr>
              <a:t>GET</a:t>
            </a:r>
            <a:r>
              <a:rPr lang="en-US" sz="1400" dirty="0" smtClean="0">
                <a:solidFill>
                  <a:schemeClr val="accent4"/>
                </a:solidFill>
              </a:rPr>
              <a:t>]</a:t>
            </a:r>
            <a:endParaRPr lang="en-US" sz="1400" dirty="0">
              <a:solidFill>
                <a:schemeClr val="accent4"/>
              </a:solidFill>
            </a:endParaRPr>
          </a:p>
          <a:p>
            <a:endParaRPr lang="en-US" sz="1400" b="1" dirty="0" smtClean="0">
              <a:solidFill>
                <a:schemeClr val="bg1"/>
              </a:solidFill>
            </a:endParaRPr>
          </a:p>
          <a:p>
            <a:r>
              <a:rPr lang="en-US" sz="1400" b="1" dirty="0" smtClean="0">
                <a:solidFill>
                  <a:schemeClr val="bg1"/>
                </a:solidFill>
              </a:rPr>
              <a:t>/</a:t>
            </a:r>
            <a:r>
              <a:rPr lang="en-US" sz="1400" b="1" dirty="0">
                <a:solidFill>
                  <a:schemeClr val="bg1"/>
                </a:solidFill>
              </a:rPr>
              <a:t>v2/service_instances/:id </a:t>
            </a:r>
            <a:r>
              <a:rPr lang="en-US" sz="1400" dirty="0" smtClean="0">
                <a:solidFill>
                  <a:srgbClr val="1A6FB7"/>
                </a:solidFill>
              </a:rPr>
              <a:t>[</a:t>
            </a:r>
            <a:r>
              <a:rPr lang="en-US" sz="1400" b="1" dirty="0">
                <a:solidFill>
                  <a:srgbClr val="1A6FB7"/>
                </a:solidFill>
              </a:rPr>
              <a:t>PUT</a:t>
            </a:r>
            <a:r>
              <a:rPr lang="en-US" sz="1400" dirty="0">
                <a:solidFill>
                  <a:srgbClr val="1A6FB7"/>
                </a:solidFill>
              </a:rPr>
              <a:t>] </a:t>
            </a:r>
          </a:p>
          <a:p>
            <a:endParaRPr lang="en-US" sz="1400" dirty="0">
              <a:solidFill>
                <a:schemeClr val="bg1"/>
              </a:solidFill>
            </a:endParaRPr>
          </a:p>
          <a:p>
            <a:r>
              <a:rPr lang="en-US" sz="1400" b="1" dirty="0">
                <a:solidFill>
                  <a:schemeClr val="bg1"/>
                </a:solidFill>
              </a:rPr>
              <a:t>/v2/service_instances/:instance_id/service_bindings/:id </a:t>
            </a:r>
            <a:r>
              <a:rPr lang="en-US" sz="1400" dirty="0">
                <a:solidFill>
                  <a:schemeClr val="accent4"/>
                </a:solidFill>
              </a:rPr>
              <a:t>[</a:t>
            </a:r>
            <a:r>
              <a:rPr lang="en-US" sz="1400" b="1" dirty="0">
                <a:solidFill>
                  <a:schemeClr val="accent4"/>
                </a:solidFill>
              </a:rPr>
              <a:t>PUT</a:t>
            </a:r>
            <a:r>
              <a:rPr lang="en-US" sz="1400" dirty="0">
                <a:solidFill>
                  <a:schemeClr val="accent4"/>
                </a:solidFill>
              </a:rPr>
              <a:t>] </a:t>
            </a:r>
          </a:p>
          <a:p>
            <a:endParaRPr lang="en-US" sz="1400" dirty="0">
              <a:solidFill>
                <a:schemeClr val="bg1"/>
              </a:solidFill>
            </a:endParaRPr>
          </a:p>
          <a:p>
            <a:r>
              <a:rPr lang="en-US" sz="1400" b="1" dirty="0">
                <a:solidFill>
                  <a:schemeClr val="bg1"/>
                </a:solidFill>
              </a:rPr>
              <a:t>/v2/service_instances/:instance_id/service_bindings/:id </a:t>
            </a:r>
            <a:r>
              <a:rPr lang="en-US" sz="1400" dirty="0">
                <a:solidFill>
                  <a:srgbClr val="1A6FB7"/>
                </a:solidFill>
              </a:rPr>
              <a:t>[</a:t>
            </a:r>
            <a:r>
              <a:rPr lang="en-US" sz="1400" b="1" dirty="0">
                <a:solidFill>
                  <a:srgbClr val="1A6FB7"/>
                </a:solidFill>
              </a:rPr>
              <a:t>DELETE</a:t>
            </a:r>
            <a:r>
              <a:rPr lang="en-US" sz="1400" dirty="0">
                <a:solidFill>
                  <a:schemeClr val="bg1"/>
                </a:solidFill>
              </a:rPr>
              <a:t>] </a:t>
            </a:r>
            <a:endParaRPr lang="en-US" sz="1400" dirty="0" smtClean="0">
              <a:solidFill>
                <a:schemeClr val="bg1"/>
              </a:solidFill>
            </a:endParaRPr>
          </a:p>
          <a:p>
            <a:endParaRPr lang="en-US" sz="1400" dirty="0">
              <a:solidFill>
                <a:schemeClr val="bg1"/>
              </a:solidFill>
            </a:endParaRPr>
          </a:p>
          <a:p>
            <a:r>
              <a:rPr lang="en-US" sz="1400" b="1" dirty="0">
                <a:solidFill>
                  <a:schemeClr val="bg1"/>
                </a:solidFill>
              </a:rPr>
              <a:t>/v2/service_instances/:id </a:t>
            </a:r>
            <a:r>
              <a:rPr lang="en-US" sz="1400" dirty="0">
                <a:solidFill>
                  <a:srgbClr val="1A6FB7"/>
                </a:solidFill>
              </a:rPr>
              <a:t>[</a:t>
            </a:r>
            <a:r>
              <a:rPr lang="en-US" sz="1400" b="1" dirty="0">
                <a:solidFill>
                  <a:srgbClr val="1A6FB7"/>
                </a:solidFill>
              </a:rPr>
              <a:t>DELETE</a:t>
            </a:r>
            <a:r>
              <a:rPr lang="en-US" sz="1400" dirty="0">
                <a:solidFill>
                  <a:srgbClr val="1A6FB7"/>
                </a:solidFill>
              </a:rPr>
              <a:t>] </a:t>
            </a:r>
          </a:p>
          <a:p>
            <a:endParaRPr lang="en-US" sz="1400" dirty="0">
              <a:solidFill>
                <a:schemeClr val="bg1"/>
              </a:solidFill>
            </a:endParaRPr>
          </a:p>
        </p:txBody>
      </p:sp>
    </p:spTree>
    <p:extLst>
      <p:ext uri="{BB962C8B-B14F-4D97-AF65-F5344CB8AC3E}">
        <p14:creationId xmlns:p14="http://schemas.microsoft.com/office/powerpoint/2010/main" val="60694932"/>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What is a Service?</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6" name="Shape 1059"/>
          <p:cNvSpPr/>
          <p:nvPr/>
        </p:nvSpPr>
        <p:spPr>
          <a:xfrm>
            <a:off x="541337" y="1294869"/>
            <a:ext cx="3896541" cy="3434451"/>
          </a:xfrm>
          <a:prstGeom prst="rect">
            <a:avLst/>
          </a:prstGeom>
          <a:noFill/>
          <a:ln>
            <a:noFill/>
          </a:ln>
        </p:spPr>
        <p:txBody>
          <a:bodyPr lIns="91425" tIns="45700" rIns="91425" bIns="45700" anchor="t" anchorCtr="0">
            <a:noAutofit/>
          </a:bodyPr>
          <a:lstStyle/>
          <a:p>
            <a:pPr marL="285750" indent="-285750">
              <a:spcBef>
                <a:spcPts val="600"/>
              </a:spcBef>
              <a:buClr>
                <a:srgbClr val="008774"/>
              </a:buClr>
              <a:buSzPct val="100000"/>
              <a:buFont typeface="Arial"/>
              <a:buChar char="•"/>
            </a:pPr>
            <a:r>
              <a:rPr lang="en-US" sz="2000" dirty="0">
                <a:solidFill>
                  <a:srgbClr val="FFFFFF"/>
                </a:solidFill>
              </a:rPr>
              <a:t>Allows resources to be easily provisioned on-</a:t>
            </a:r>
            <a:r>
              <a:rPr lang="en-US" sz="2000" dirty="0" smtClean="0">
                <a:solidFill>
                  <a:srgbClr val="FFFFFF"/>
                </a:solidFill>
              </a:rPr>
              <a:t>demand.</a:t>
            </a:r>
          </a:p>
          <a:p>
            <a:pPr marL="285750" indent="-285750">
              <a:spcBef>
                <a:spcPts val="600"/>
              </a:spcBef>
              <a:buClr>
                <a:srgbClr val="008774"/>
              </a:buClr>
              <a:buSzPct val="100000"/>
              <a:buFont typeface="Arial"/>
              <a:buChar char="•"/>
            </a:pPr>
            <a:r>
              <a:rPr lang="en-US" sz="2000" dirty="0">
                <a:solidFill>
                  <a:srgbClr val="FFFFFF"/>
                </a:solidFill>
              </a:rPr>
              <a:t>Typically middleware, frameworks, and other “components” necessary for </a:t>
            </a:r>
            <a:r>
              <a:rPr lang="en-US" sz="2000" dirty="0" smtClean="0">
                <a:solidFill>
                  <a:srgbClr val="FFFFFF"/>
                </a:solidFill>
              </a:rPr>
              <a:t>applications.</a:t>
            </a:r>
          </a:p>
          <a:p>
            <a:pPr marL="285750" indent="-285750">
              <a:spcBef>
                <a:spcPts val="600"/>
              </a:spcBef>
              <a:buClr>
                <a:srgbClr val="008774"/>
              </a:buClr>
              <a:buSzPct val="100000"/>
              <a:buFont typeface="Arial"/>
              <a:buChar char="•"/>
            </a:pPr>
            <a:r>
              <a:rPr lang="en-US" sz="2000" dirty="0" smtClean="0">
                <a:solidFill>
                  <a:srgbClr val="FFFFFF"/>
                </a:solidFill>
              </a:rPr>
              <a:t>Can be a persistent, </a:t>
            </a:r>
            <a:r>
              <a:rPr lang="en-US" sz="2000" dirty="0" err="1" smtClean="0">
                <a:solidFill>
                  <a:srgbClr val="FFFFFF"/>
                </a:solidFill>
              </a:rPr>
              <a:t>stateful</a:t>
            </a:r>
            <a:r>
              <a:rPr lang="en-US" sz="2000" dirty="0" smtClean="0">
                <a:solidFill>
                  <a:srgbClr val="FFFFFF"/>
                </a:solidFill>
              </a:rPr>
              <a:t> layer</a:t>
            </a:r>
            <a:endParaRPr lang="en-US" sz="2000" dirty="0">
              <a:solidFill>
                <a:srgbClr val="FFFFFF"/>
              </a:solidFill>
            </a:endParaRPr>
          </a:p>
          <a:p>
            <a:pPr marL="285750" marR="0" lvl="0" indent="-285750" algn="l" rtl="0">
              <a:spcBef>
                <a:spcPts val="600"/>
              </a:spcBef>
              <a:buClr>
                <a:srgbClr val="008774"/>
              </a:buClr>
              <a:buSzPct val="100000"/>
              <a:buFont typeface="Arial"/>
              <a:buChar char="•"/>
            </a:pPr>
            <a:endParaRPr lang="en-US" sz="2000" b="0" i="0" u="none" strike="noStrike" cap="none" baseline="0" dirty="0">
              <a:solidFill>
                <a:srgbClr val="FFFFFF"/>
              </a:solidFill>
              <a:latin typeface="Arial"/>
              <a:ea typeface="Arial"/>
              <a:cs typeface="Arial"/>
              <a:sym typeface="Arial"/>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58377" y="1460311"/>
            <a:ext cx="3546762" cy="199380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290574269"/>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2 types of Services</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pic>
        <p:nvPicPr>
          <p:cNvPr id="6" name="Picture 5" descr="MP900289335.JP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1611" y="1490270"/>
            <a:ext cx="5252014" cy="2952221"/>
          </a:xfrm>
          <a:prstGeom prst="rect">
            <a:avLst/>
          </a:prstGeom>
        </p:spPr>
      </p:pic>
      <p:sp>
        <p:nvSpPr>
          <p:cNvPr id="7" name="Shape 1059"/>
          <p:cNvSpPr/>
          <p:nvPr/>
        </p:nvSpPr>
        <p:spPr>
          <a:xfrm>
            <a:off x="5751724" y="1378217"/>
            <a:ext cx="3153229" cy="3434451"/>
          </a:xfrm>
          <a:prstGeom prst="rect">
            <a:avLst/>
          </a:prstGeom>
          <a:noFill/>
          <a:ln>
            <a:noFill/>
          </a:ln>
        </p:spPr>
        <p:txBody>
          <a:bodyPr lIns="91425" tIns="45700" rIns="91425" bIns="45700" anchor="t" anchorCtr="0">
            <a:noAutofit/>
          </a:bodyPr>
          <a:lstStyle/>
          <a:p>
            <a:pPr marL="285750" indent="-285750">
              <a:spcBef>
                <a:spcPts val="600"/>
              </a:spcBef>
              <a:buClr>
                <a:srgbClr val="008774"/>
              </a:buClr>
              <a:buSzPct val="100000"/>
              <a:buFont typeface="Arial"/>
              <a:buChar char="•"/>
            </a:pPr>
            <a:r>
              <a:rPr lang="en-US" sz="2000" b="1" dirty="0" smtClean="0">
                <a:solidFill>
                  <a:srgbClr val="FFFFFF"/>
                </a:solidFill>
              </a:rPr>
              <a:t>Managed</a:t>
            </a:r>
            <a:r>
              <a:rPr lang="en-US" sz="2000" dirty="0" smtClean="0">
                <a:solidFill>
                  <a:srgbClr val="FFFFFF"/>
                </a:solidFill>
              </a:rPr>
              <a:t> – Fully integrated, with fully lifecycle management</a:t>
            </a:r>
          </a:p>
          <a:p>
            <a:pPr>
              <a:spcBef>
                <a:spcPts val="600"/>
              </a:spcBef>
              <a:buClr>
                <a:srgbClr val="008774"/>
              </a:buClr>
              <a:buSzPct val="100000"/>
            </a:pPr>
            <a:r>
              <a:rPr lang="en-US" sz="2000" dirty="0" smtClean="0">
                <a:solidFill>
                  <a:srgbClr val="FFFFFF"/>
                </a:solidFill>
              </a:rPr>
              <a:t> </a:t>
            </a:r>
          </a:p>
          <a:p>
            <a:pPr marL="285750" indent="-285750">
              <a:spcBef>
                <a:spcPts val="600"/>
              </a:spcBef>
              <a:buClr>
                <a:srgbClr val="008774"/>
              </a:buClr>
              <a:buSzPct val="100000"/>
              <a:buFont typeface="Arial"/>
              <a:buChar char="•"/>
            </a:pPr>
            <a:r>
              <a:rPr lang="en-US" sz="2000" b="1" dirty="0" smtClean="0">
                <a:solidFill>
                  <a:srgbClr val="FFFFFF"/>
                </a:solidFill>
              </a:rPr>
              <a:t>User-Provided </a:t>
            </a:r>
            <a:r>
              <a:rPr lang="en-US" sz="2000" dirty="0">
                <a:solidFill>
                  <a:srgbClr val="FFFFFF"/>
                </a:solidFill>
              </a:rPr>
              <a:t>– </a:t>
            </a:r>
            <a:r>
              <a:rPr lang="en-US" sz="2000" dirty="0" smtClean="0">
                <a:solidFill>
                  <a:srgbClr val="FFFFFF"/>
                </a:solidFill>
              </a:rPr>
              <a:t>Created </a:t>
            </a:r>
            <a:r>
              <a:rPr lang="en-US" sz="2000" dirty="0">
                <a:solidFill>
                  <a:srgbClr val="FFFFFF"/>
                </a:solidFill>
              </a:rPr>
              <a:t>and </a:t>
            </a:r>
            <a:r>
              <a:rPr lang="en-US" sz="2000" dirty="0" smtClean="0">
                <a:solidFill>
                  <a:srgbClr val="FFFFFF"/>
                </a:solidFill>
              </a:rPr>
              <a:t>managed externally to the Platform.</a:t>
            </a:r>
          </a:p>
        </p:txBody>
      </p:sp>
    </p:spTree>
    <p:extLst>
      <p:ext uri="{BB962C8B-B14F-4D97-AF65-F5344CB8AC3E}">
        <p14:creationId xmlns:p14="http://schemas.microsoft.com/office/powerpoint/2010/main" val="76014493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title"/>
          </p:nvPr>
        </p:nvSpPr>
        <p:spPr>
          <a:xfrm>
            <a:off x="163517" y="320039"/>
            <a:ext cx="8742702" cy="363558"/>
          </a:xfrm>
          <a:prstGeom prst="rect">
            <a:avLst/>
          </a:prstGeom>
          <a:noFill/>
          <a:ln>
            <a:noFill/>
          </a:ln>
        </p:spPr>
        <p:txBody>
          <a:bodyPr lIns="0" tIns="0" rIns="0" bIns="0" anchor="ctr" anchorCtr="0">
            <a:noAutofit/>
          </a:bodyPr>
          <a:lstStyle/>
          <a:p>
            <a:pPr marL="0" marR="0" lvl="0" indent="0" algn="l" rtl="0">
              <a:spcBef>
                <a:spcPts val="0"/>
              </a:spcBef>
              <a:buClr>
                <a:srgbClr val="00685D"/>
              </a:buClr>
              <a:buSzPct val="25000"/>
              <a:buFont typeface="Arial"/>
              <a:buNone/>
            </a:pPr>
            <a:r>
              <a:rPr lang="en-US" sz="3200" b="0" i="0" u="none" strike="noStrike" cap="none" dirty="0">
                <a:solidFill>
                  <a:srgbClr val="00685D"/>
                </a:solidFill>
                <a:latin typeface="Arial"/>
                <a:ea typeface="Arial"/>
                <a:cs typeface="Arial"/>
                <a:sym typeface="Arial"/>
              </a:rPr>
              <a:t>BOSH: Cloud Provider Interface</a:t>
            </a:r>
          </a:p>
        </p:txBody>
      </p:sp>
      <p:sp>
        <p:nvSpPr>
          <p:cNvPr id="242" name="Shape 242"/>
          <p:cNvSpPr/>
          <p:nvPr/>
        </p:nvSpPr>
        <p:spPr>
          <a:xfrm>
            <a:off x="4785735" y="1554645"/>
            <a:ext cx="3785776" cy="2039100"/>
          </a:xfrm>
          <a:prstGeom prst="rect">
            <a:avLst/>
          </a:prstGeom>
          <a:solidFill>
            <a:schemeClr val="lt1">
              <a:alpha val="24705"/>
            </a:schemeClr>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pic>
        <p:nvPicPr>
          <p:cNvPr id="243" name="Shape 243"/>
          <p:cNvPicPr preferRelativeResize="0"/>
          <p:nvPr/>
        </p:nvPicPr>
        <p:blipFill rotWithShape="1">
          <a:blip r:embed="rId3">
            <a:alphaModFix/>
          </a:blip>
          <a:srcRect/>
          <a:stretch/>
        </p:blipFill>
        <p:spPr>
          <a:xfrm>
            <a:off x="4793451" y="1562362"/>
            <a:ext cx="3785776" cy="2039100"/>
          </a:xfrm>
          <a:prstGeom prst="rect">
            <a:avLst/>
          </a:prstGeom>
          <a:noFill/>
          <a:ln>
            <a:noFill/>
          </a:ln>
        </p:spPr>
      </p:pic>
      <p:grpSp>
        <p:nvGrpSpPr>
          <p:cNvPr id="244" name="Shape 244"/>
          <p:cNvGrpSpPr/>
          <p:nvPr/>
        </p:nvGrpSpPr>
        <p:grpSpPr>
          <a:xfrm>
            <a:off x="5187313" y="1644537"/>
            <a:ext cx="3120138" cy="1750853"/>
            <a:chOff x="5712882" y="1227137"/>
            <a:chExt cx="3120138" cy="2334471"/>
          </a:xfrm>
        </p:grpSpPr>
        <p:sp>
          <p:nvSpPr>
            <p:cNvPr id="245" name="Shape 245"/>
            <p:cNvSpPr txBox="1"/>
            <p:nvPr/>
          </p:nvSpPr>
          <p:spPr>
            <a:xfrm>
              <a:off x="6272212" y="1227137"/>
              <a:ext cx="2122499" cy="460500"/>
            </a:xfrm>
            <a:prstGeom prst="rect">
              <a:avLst/>
            </a:prstGeom>
            <a:noFill/>
            <a:ln>
              <a:noFill/>
            </a:ln>
          </p:spPr>
          <p:txBody>
            <a:bodyPr lIns="0" tIns="0" rIns="0" bIns="0" anchor="t" anchorCtr="0">
              <a:noAutofit/>
            </a:bodyPr>
            <a:lstStyle/>
            <a:p>
              <a:pPr marL="0" marR="0" lvl="0" indent="0" algn="l" rtl="0">
                <a:lnSpc>
                  <a:spcPct val="90000"/>
                </a:lnSpc>
                <a:spcBef>
                  <a:spcPts val="0"/>
                </a:spcBef>
                <a:buClr>
                  <a:srgbClr val="000000"/>
                </a:buClr>
                <a:buSzPct val="25000"/>
                <a:buFont typeface="Arial"/>
                <a:buNone/>
              </a:pPr>
              <a:r>
                <a:rPr lang="en-US" sz="2400" b="0" i="1" u="none" strike="noStrike" cap="none">
                  <a:solidFill>
                    <a:srgbClr val="000000"/>
                  </a:solidFill>
                  <a:latin typeface="Arial"/>
                  <a:ea typeface="Arial"/>
                  <a:cs typeface="Arial"/>
                  <a:sym typeface="Arial"/>
                </a:rPr>
                <a:t>IaaS Neutral</a:t>
              </a:r>
            </a:p>
          </p:txBody>
        </p:sp>
        <p:pic>
          <p:nvPicPr>
            <p:cNvPr id="246" name="Shape 246"/>
            <p:cNvPicPr preferRelativeResize="0"/>
            <p:nvPr/>
          </p:nvPicPr>
          <p:blipFill rotWithShape="1">
            <a:blip r:embed="rId4">
              <a:alphaModFix/>
            </a:blip>
            <a:srcRect/>
            <a:stretch/>
          </p:blipFill>
          <p:spPr>
            <a:xfrm>
              <a:off x="5962650" y="2839900"/>
              <a:ext cx="1007398" cy="679200"/>
            </a:xfrm>
            <a:prstGeom prst="rect">
              <a:avLst/>
            </a:prstGeom>
            <a:noFill/>
            <a:ln>
              <a:noFill/>
            </a:ln>
          </p:spPr>
        </p:pic>
        <p:pic>
          <p:nvPicPr>
            <p:cNvPr id="247" name="Shape 247"/>
            <p:cNvPicPr preferRelativeResize="0"/>
            <p:nvPr/>
          </p:nvPicPr>
          <p:blipFill rotWithShape="1">
            <a:blip r:embed="rId4">
              <a:alphaModFix/>
            </a:blip>
            <a:srcRect/>
            <a:stretch/>
          </p:blipFill>
          <p:spPr>
            <a:xfrm>
              <a:off x="5712882" y="1811200"/>
              <a:ext cx="1007398" cy="679200"/>
            </a:xfrm>
            <a:prstGeom prst="rect">
              <a:avLst/>
            </a:prstGeom>
            <a:noFill/>
            <a:ln>
              <a:noFill/>
            </a:ln>
          </p:spPr>
        </p:pic>
        <p:pic>
          <p:nvPicPr>
            <p:cNvPr id="248" name="Shape 248"/>
            <p:cNvPicPr preferRelativeResize="0"/>
            <p:nvPr/>
          </p:nvPicPr>
          <p:blipFill rotWithShape="1">
            <a:blip r:embed="rId4">
              <a:alphaModFix/>
            </a:blip>
            <a:srcRect/>
            <a:stretch/>
          </p:blipFill>
          <p:spPr>
            <a:xfrm>
              <a:off x="7825621" y="2882408"/>
              <a:ext cx="1007398" cy="679200"/>
            </a:xfrm>
            <a:prstGeom prst="rect">
              <a:avLst/>
            </a:prstGeom>
            <a:noFill/>
            <a:ln>
              <a:noFill/>
            </a:ln>
          </p:spPr>
        </p:pic>
        <p:sp>
          <p:nvSpPr>
            <p:cNvPr id="249" name="Shape 249"/>
            <p:cNvSpPr txBox="1"/>
            <p:nvPr/>
          </p:nvSpPr>
          <p:spPr>
            <a:xfrm>
              <a:off x="7944157" y="3095802"/>
              <a:ext cx="795900" cy="389998"/>
            </a:xfrm>
            <a:prstGeom prst="rect">
              <a:avLst/>
            </a:prstGeom>
            <a:noFill/>
            <a:ln>
              <a:noFill/>
            </a:ln>
          </p:spPr>
          <p:txBody>
            <a:bodyPr lIns="91425" tIns="45700" rIns="91425" bIns="45700" anchor="t" anchorCtr="0">
              <a:noAutofit/>
            </a:bodyPr>
            <a:lstStyle/>
            <a:p>
              <a:pPr marL="0" marR="0" lvl="0" indent="0" algn="ctr" rtl="0">
                <a:spcBef>
                  <a:spcPts val="0"/>
                </a:spcBef>
                <a:buClr>
                  <a:srgbClr val="000000"/>
                </a:buClr>
                <a:buSzPct val="25000"/>
                <a:buFont typeface="Arial"/>
                <a:buNone/>
              </a:pPr>
              <a:r>
                <a:rPr lang="en-US" sz="1300" b="0" i="0" u="none" strike="noStrike" cap="none">
                  <a:solidFill>
                    <a:srgbClr val="000000"/>
                  </a:solidFill>
                  <a:latin typeface="Arial"/>
                  <a:ea typeface="Arial"/>
                  <a:cs typeface="Arial"/>
                  <a:sym typeface="Arial"/>
                </a:rPr>
                <a:t>...ETC</a:t>
              </a:r>
            </a:p>
          </p:txBody>
        </p:sp>
        <p:pic>
          <p:nvPicPr>
            <p:cNvPr id="250" name="Shape 250"/>
            <p:cNvPicPr preferRelativeResize="0"/>
            <p:nvPr/>
          </p:nvPicPr>
          <p:blipFill rotWithShape="1">
            <a:blip r:embed="rId4">
              <a:alphaModFix/>
            </a:blip>
            <a:srcRect/>
            <a:stretch/>
          </p:blipFill>
          <p:spPr>
            <a:xfrm>
              <a:off x="7191375" y="1811200"/>
              <a:ext cx="1007398" cy="679200"/>
            </a:xfrm>
            <a:prstGeom prst="rect">
              <a:avLst/>
            </a:prstGeom>
            <a:noFill/>
            <a:ln>
              <a:noFill/>
            </a:ln>
          </p:spPr>
        </p:pic>
        <p:pic>
          <p:nvPicPr>
            <p:cNvPr id="251" name="Shape 251"/>
            <p:cNvPicPr preferRelativeResize="0"/>
            <p:nvPr/>
          </p:nvPicPr>
          <p:blipFill rotWithShape="1">
            <a:blip r:embed="rId5">
              <a:alphaModFix/>
            </a:blip>
            <a:srcRect/>
            <a:stretch/>
          </p:blipFill>
          <p:spPr>
            <a:xfrm>
              <a:off x="5886450" y="2094850"/>
              <a:ext cx="719999" cy="181800"/>
            </a:xfrm>
            <a:prstGeom prst="rect">
              <a:avLst/>
            </a:prstGeom>
            <a:noFill/>
            <a:ln>
              <a:noFill/>
            </a:ln>
          </p:spPr>
        </p:pic>
        <p:pic>
          <p:nvPicPr>
            <p:cNvPr id="252" name="Shape 252"/>
            <p:cNvPicPr preferRelativeResize="0"/>
            <p:nvPr/>
          </p:nvPicPr>
          <p:blipFill rotWithShape="1">
            <a:blip r:embed="rId6">
              <a:alphaModFix/>
            </a:blip>
            <a:srcRect/>
            <a:stretch/>
          </p:blipFill>
          <p:spPr>
            <a:xfrm>
              <a:off x="6146800" y="3079750"/>
              <a:ext cx="659999" cy="266698"/>
            </a:xfrm>
            <a:prstGeom prst="rect">
              <a:avLst/>
            </a:prstGeom>
            <a:noFill/>
            <a:ln>
              <a:noFill/>
            </a:ln>
          </p:spPr>
        </p:pic>
        <p:pic>
          <p:nvPicPr>
            <p:cNvPr id="253" name="Shape 253"/>
            <p:cNvPicPr preferRelativeResize="0"/>
            <p:nvPr/>
          </p:nvPicPr>
          <p:blipFill rotWithShape="1">
            <a:blip r:embed="rId7">
              <a:alphaModFix/>
            </a:blip>
            <a:srcRect/>
            <a:stretch/>
          </p:blipFill>
          <p:spPr>
            <a:xfrm>
              <a:off x="7576450" y="2013043"/>
              <a:ext cx="344398" cy="355200"/>
            </a:xfrm>
            <a:prstGeom prst="rect">
              <a:avLst/>
            </a:prstGeom>
            <a:noFill/>
            <a:ln>
              <a:noFill/>
            </a:ln>
          </p:spPr>
        </p:pic>
      </p:grpSp>
      <p:pic>
        <p:nvPicPr>
          <p:cNvPr id="254" name="Shape 254"/>
          <p:cNvPicPr preferRelativeResize="0"/>
          <p:nvPr/>
        </p:nvPicPr>
        <p:blipFill rotWithShape="1">
          <a:blip r:embed="rId4">
            <a:alphaModFix/>
          </a:blip>
          <a:srcRect/>
          <a:stretch/>
        </p:blipFill>
        <p:spPr>
          <a:xfrm>
            <a:off x="6411189" y="2599411"/>
            <a:ext cx="1007398" cy="509399"/>
          </a:xfrm>
          <a:prstGeom prst="rect">
            <a:avLst/>
          </a:prstGeom>
          <a:noFill/>
          <a:ln>
            <a:noFill/>
          </a:ln>
        </p:spPr>
      </p:pic>
      <p:pic>
        <p:nvPicPr>
          <p:cNvPr id="255" name="Shape 255"/>
          <p:cNvPicPr preferRelativeResize="0"/>
          <p:nvPr/>
        </p:nvPicPr>
        <p:blipFill rotWithShape="1">
          <a:blip r:embed="rId8">
            <a:alphaModFix/>
          </a:blip>
          <a:srcRect/>
          <a:stretch/>
        </p:blipFill>
        <p:spPr>
          <a:xfrm>
            <a:off x="6785153" y="2704277"/>
            <a:ext cx="322666" cy="322666"/>
          </a:xfrm>
          <a:prstGeom prst="rect">
            <a:avLst/>
          </a:prstGeom>
          <a:noFill/>
          <a:ln>
            <a:noFill/>
          </a:ln>
        </p:spPr>
      </p:pic>
      <p:sp>
        <p:nvSpPr>
          <p:cNvPr id="256" name="Shape 256"/>
          <p:cNvSpPr txBox="1"/>
          <p:nvPr/>
        </p:nvSpPr>
        <p:spPr>
          <a:xfrm>
            <a:off x="163517" y="895350"/>
            <a:ext cx="5246681" cy="3555898"/>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rgbClr val="2C95DD"/>
              </a:buClr>
              <a:buSzPct val="25000"/>
              <a:buFont typeface="Arial"/>
              <a:buNone/>
            </a:pPr>
            <a:r>
              <a:rPr lang="en-US" sz="1500" b="1" i="0" u="none" strike="noStrike" cap="none" dirty="0">
                <a:solidFill>
                  <a:srgbClr val="F5F5F5"/>
                </a:solidFill>
                <a:latin typeface="Arial"/>
                <a:ea typeface="Arial"/>
                <a:cs typeface="Arial"/>
                <a:sym typeface="Arial"/>
              </a:rPr>
              <a:t>Stemcell</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create_stemcell</a:t>
            </a:r>
            <a:r>
              <a:rPr lang="en-US" sz="1500" b="0" i="0" u="none" strike="noStrike" cap="none" dirty="0">
                <a:solidFill>
                  <a:srgbClr val="F5F5F5"/>
                </a:solidFill>
                <a:latin typeface="Arial"/>
                <a:ea typeface="Arial"/>
                <a:cs typeface="Arial"/>
                <a:sym typeface="Arial"/>
              </a:rPr>
              <a:t>(image, </a:t>
            </a:r>
            <a:r>
              <a:rPr lang="en-US" sz="1500" b="0" i="0" u="none" strike="noStrike" cap="none" dirty="0" err="1">
                <a:solidFill>
                  <a:srgbClr val="F5F5F5"/>
                </a:solidFill>
                <a:latin typeface="Arial"/>
                <a:ea typeface="Arial"/>
                <a:cs typeface="Arial"/>
                <a:sym typeface="Arial"/>
              </a:rPr>
              <a:t>cloud_properties</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delete_stemcell</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stemcell_id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Font typeface="Arial"/>
              <a:buNone/>
            </a:pPr>
            <a:endParaRPr sz="1500" b="0" i="0" u="none" strike="noStrike" cap="none" dirty="0">
              <a:solidFill>
                <a:srgbClr val="F5F5F5"/>
              </a:solidFill>
              <a:latin typeface="Arial"/>
              <a:ea typeface="Arial"/>
              <a:cs typeface="Arial"/>
              <a:sym typeface="Arial"/>
            </a:endParaRPr>
          </a:p>
          <a:p>
            <a:pPr marL="0" marR="0" lvl="0" indent="0" algn="l" rtl="0">
              <a:spcBef>
                <a:spcPts val="0"/>
              </a:spcBef>
              <a:spcAft>
                <a:spcPts val="0"/>
              </a:spcAft>
              <a:buClr>
                <a:srgbClr val="2C95DD"/>
              </a:buClr>
              <a:buSzPct val="25000"/>
              <a:buFont typeface="Arial"/>
              <a:buNone/>
            </a:pPr>
            <a:r>
              <a:rPr lang="en-US" sz="1500" b="1" i="0" u="none" strike="noStrike" cap="none" dirty="0">
                <a:solidFill>
                  <a:srgbClr val="F5F5F5"/>
                </a:solidFill>
                <a:latin typeface="Arial"/>
                <a:ea typeface="Arial"/>
                <a:cs typeface="Arial"/>
                <a:sym typeface="Arial"/>
              </a:rPr>
              <a:t>VM</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create_vm</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agent_id</a:t>
            </a: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stemcell_id</a:t>
            </a: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resource_pool</a:t>
            </a:r>
            <a:r>
              <a:rPr lang="en-US" sz="1500" b="0" i="0" u="none" strike="noStrike" cap="none" dirty="0">
                <a:solidFill>
                  <a:srgbClr val="F5F5F5"/>
                </a:solidFill>
                <a:latin typeface="Arial"/>
                <a:ea typeface="Arial"/>
                <a:cs typeface="Arial"/>
                <a:sym typeface="Arial"/>
              </a:rPr>
              <a:t>, </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networks, </a:t>
            </a:r>
            <a:r>
              <a:rPr lang="en-US" sz="1500" b="0" i="0" u="none" strike="noStrike" cap="none" dirty="0" err="1">
                <a:solidFill>
                  <a:srgbClr val="F5F5F5"/>
                </a:solidFill>
                <a:latin typeface="Arial"/>
                <a:ea typeface="Arial"/>
                <a:cs typeface="Arial"/>
                <a:sym typeface="Arial"/>
              </a:rPr>
              <a:t>disk_locality</a:t>
            </a: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env</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delete_vm</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vm_id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reboot_vm</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vm_id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configure_networks</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vm_id</a:t>
            </a:r>
            <a:r>
              <a:rPr lang="en-US" sz="1500" b="0" i="0" u="none" strike="noStrike" cap="none" dirty="0">
                <a:solidFill>
                  <a:srgbClr val="F5F5F5"/>
                </a:solidFill>
                <a:latin typeface="Arial"/>
                <a:ea typeface="Arial"/>
                <a:cs typeface="Arial"/>
                <a:sym typeface="Arial"/>
              </a:rPr>
              <a:t>, networks)</a:t>
            </a:r>
          </a:p>
          <a:p>
            <a:pPr marL="0" marR="0" lvl="0" indent="0" algn="l" rtl="0">
              <a:spcBef>
                <a:spcPts val="0"/>
              </a:spcBef>
              <a:spcAft>
                <a:spcPts val="0"/>
              </a:spcAft>
              <a:buClr>
                <a:srgbClr val="2C95DD"/>
              </a:buClr>
              <a:buFont typeface="Arial"/>
              <a:buNone/>
            </a:pPr>
            <a:endParaRPr sz="1500" b="0" i="0" u="none" strike="noStrike" cap="none" dirty="0">
              <a:solidFill>
                <a:srgbClr val="F5F5F5"/>
              </a:solidFill>
              <a:latin typeface="Arial"/>
              <a:ea typeface="Arial"/>
              <a:cs typeface="Arial"/>
              <a:sym typeface="Arial"/>
            </a:endParaRPr>
          </a:p>
          <a:p>
            <a:pPr marL="0" marR="0" lvl="0" indent="0" algn="l" rtl="0">
              <a:spcBef>
                <a:spcPts val="0"/>
              </a:spcBef>
              <a:spcAft>
                <a:spcPts val="0"/>
              </a:spcAft>
              <a:buClr>
                <a:srgbClr val="2C95DD"/>
              </a:buClr>
              <a:buSzPct val="25000"/>
              <a:buFont typeface="Arial"/>
              <a:buNone/>
            </a:pPr>
            <a:r>
              <a:rPr lang="en-US" sz="1500" b="1" i="0" u="none" strike="noStrike" cap="none" dirty="0">
                <a:solidFill>
                  <a:srgbClr val="F5F5F5"/>
                </a:solidFill>
                <a:latin typeface="Arial"/>
                <a:ea typeface="Arial"/>
                <a:cs typeface="Arial"/>
                <a:sym typeface="Arial"/>
              </a:rPr>
              <a:t>Disk</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create_disk</a:t>
            </a:r>
            <a:r>
              <a:rPr lang="en-US" sz="1500" b="0" i="0" u="none" strike="noStrike" cap="none" dirty="0">
                <a:solidFill>
                  <a:srgbClr val="F5F5F5"/>
                </a:solidFill>
                <a:latin typeface="Arial"/>
                <a:ea typeface="Arial"/>
                <a:cs typeface="Arial"/>
                <a:sym typeface="Arial"/>
              </a:rPr>
              <a:t>(size, </a:t>
            </a:r>
            <a:r>
              <a:rPr lang="en-US" sz="1500" b="0" i="0" u="none" strike="noStrike" cap="none" dirty="0" err="1">
                <a:solidFill>
                  <a:srgbClr val="F5F5F5"/>
                </a:solidFill>
                <a:latin typeface="Arial"/>
                <a:ea typeface="Arial"/>
                <a:cs typeface="Arial"/>
                <a:sym typeface="Arial"/>
              </a:rPr>
              <a:t>vm_locality</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delete_disk</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disk_id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attach_disk</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vm_id</a:t>
            </a: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disk_id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detach_disk</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vm_id</a:t>
            </a: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disk_id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buClr>
                <a:srgbClr val="2C95DD"/>
              </a:buClr>
              <a:buFont typeface="Arial"/>
              <a:buNone/>
            </a:pPr>
            <a:endParaRPr sz="1500" b="0" i="0" u="none" strike="noStrike" cap="none" dirty="0">
              <a:solidFill>
                <a:srgbClr val="F5F5F5"/>
              </a:solidFill>
              <a:latin typeface="Arial"/>
              <a:ea typeface="Arial"/>
              <a:cs typeface="Arial"/>
              <a:sym typeface="Arial"/>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Managed Services</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6" name="Shape 305"/>
          <p:cNvSpPr txBox="1">
            <a:spLocks noGrp="1"/>
          </p:cNvSpPr>
          <p:nvPr>
            <p:ph type="body" idx="4294967295"/>
          </p:nvPr>
        </p:nvSpPr>
        <p:spPr>
          <a:xfrm>
            <a:off x="573754" y="938026"/>
            <a:ext cx="4592383" cy="1207540"/>
          </a:xfrm>
          <a:prstGeom prst="rect">
            <a:avLst/>
          </a:prstGeom>
          <a:noFill/>
          <a:ln>
            <a:noFill/>
          </a:ln>
        </p:spPr>
        <p:txBody>
          <a:bodyPr lIns="0" tIns="0" rIns="0" bIns="0" anchor="t" anchorCtr="0">
            <a:noAutofit/>
          </a:bodyPr>
          <a:lstStyle/>
          <a:p>
            <a:pPr>
              <a:lnSpc>
                <a:spcPct val="90000"/>
              </a:lnSpc>
              <a:spcBef>
                <a:spcPts val="0"/>
              </a:spcBef>
              <a:buNone/>
            </a:pPr>
            <a:r>
              <a:rPr lang="en-US" sz="1600" b="1" dirty="0">
                <a:solidFill>
                  <a:srgbClr val="FFFFFF"/>
                </a:solidFill>
              </a:rPr>
              <a:t>Managed Services </a:t>
            </a:r>
            <a:r>
              <a:rPr lang="en-US" sz="1600" dirty="0">
                <a:solidFill>
                  <a:srgbClr val="FFFFFF"/>
                </a:solidFill>
              </a:rPr>
              <a:t>are integrated with </a:t>
            </a:r>
            <a:r>
              <a:rPr lang="en-US" sz="1600" dirty="0" smtClean="0">
                <a:solidFill>
                  <a:srgbClr val="FFFFFF"/>
                </a:solidFill>
              </a:rPr>
              <a:t>PCF by </a:t>
            </a:r>
            <a:r>
              <a:rPr lang="en-US" sz="1600" dirty="0">
                <a:solidFill>
                  <a:srgbClr val="FFFFFF"/>
                </a:solidFill>
              </a:rPr>
              <a:t>implementing a documented </a:t>
            </a:r>
            <a:r>
              <a:rPr lang="en-US" sz="1600" dirty="0" smtClean="0">
                <a:solidFill>
                  <a:srgbClr val="FFFFFF"/>
                </a:solidFill>
              </a:rPr>
              <a:t>API.</a:t>
            </a:r>
          </a:p>
          <a:p>
            <a:pPr>
              <a:lnSpc>
                <a:spcPct val="90000"/>
              </a:lnSpc>
              <a:spcBef>
                <a:spcPts val="0"/>
              </a:spcBef>
              <a:buNone/>
            </a:pPr>
            <a:endParaRPr lang="en-US" sz="1600" dirty="0">
              <a:solidFill>
                <a:srgbClr val="FFFFFF"/>
              </a:solidFill>
            </a:endParaRPr>
          </a:p>
          <a:p>
            <a:pPr lvl="0">
              <a:lnSpc>
                <a:spcPct val="90000"/>
              </a:lnSpc>
              <a:spcBef>
                <a:spcPts val="0"/>
              </a:spcBef>
              <a:buNone/>
            </a:pPr>
            <a:r>
              <a:rPr lang="en-US" sz="1600" dirty="0" smtClean="0">
                <a:solidFill>
                  <a:srgbClr val="FFFFFF"/>
                </a:solidFill>
                <a:ea typeface="Calibri"/>
                <a:cs typeface="Arial"/>
                <a:sym typeface="Calibri"/>
              </a:rPr>
              <a:t>A </a:t>
            </a:r>
            <a:r>
              <a:rPr lang="en-US" sz="1600" b="1" dirty="0">
                <a:solidFill>
                  <a:srgbClr val="FFFFFF"/>
                </a:solidFill>
                <a:ea typeface="Calibri"/>
                <a:cs typeface="Arial"/>
                <a:sym typeface="Calibri"/>
              </a:rPr>
              <a:t>self-service</a:t>
            </a:r>
            <a:r>
              <a:rPr lang="en-US" sz="1600" dirty="0">
                <a:solidFill>
                  <a:srgbClr val="FFFFFF"/>
                </a:solidFill>
                <a:ea typeface="Calibri"/>
                <a:cs typeface="Arial"/>
                <a:sym typeface="Calibri"/>
              </a:rPr>
              <a:t> catalog of databases, analytics and middleware technologies</a:t>
            </a:r>
            <a:r>
              <a:rPr lang="en-US" sz="1600" dirty="0" smtClean="0">
                <a:solidFill>
                  <a:srgbClr val="FFFFFF"/>
                </a:solidFill>
                <a:ea typeface="Calibri"/>
                <a:cs typeface="Arial"/>
                <a:sym typeface="Calibri"/>
              </a:rPr>
              <a:t>:</a:t>
            </a:r>
            <a:endParaRPr lang="en-US" sz="1600" dirty="0">
              <a:solidFill>
                <a:srgbClr val="FFFFFF"/>
              </a:solidFill>
              <a:ea typeface="Arial"/>
              <a:cs typeface="Arial"/>
              <a:sym typeface="Arial"/>
            </a:endParaRPr>
          </a:p>
          <a:p>
            <a:pPr>
              <a:lnSpc>
                <a:spcPct val="90000"/>
              </a:lnSpc>
              <a:spcBef>
                <a:spcPts val="0"/>
              </a:spcBef>
              <a:buNone/>
            </a:pPr>
            <a:endParaRPr lang="en-US" sz="1600" dirty="0" smtClean="0">
              <a:solidFill>
                <a:srgbClr val="FFFFFF"/>
              </a:solidFill>
              <a:ea typeface="Arial"/>
              <a:cs typeface="Arial"/>
              <a:sym typeface="Arial"/>
            </a:endParaRPr>
          </a:p>
          <a:p>
            <a:pPr marR="0" algn="l" rtl="0">
              <a:lnSpc>
                <a:spcPct val="90000"/>
              </a:lnSpc>
              <a:spcBef>
                <a:spcPts val="0"/>
              </a:spcBef>
              <a:buNone/>
            </a:pPr>
            <a:endParaRPr lang="en" sz="1200" dirty="0">
              <a:solidFill>
                <a:srgbClr val="FFFFFF"/>
              </a:solidFill>
            </a:endParaRPr>
          </a:p>
        </p:txBody>
      </p:sp>
      <p:pic>
        <p:nvPicPr>
          <p:cNvPr id="7" name="Picture 6" descr="Services.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87405" y="884592"/>
            <a:ext cx="4002341" cy="3019136"/>
          </a:xfrm>
          <a:prstGeom prst="rect">
            <a:avLst/>
          </a:prstGeom>
        </p:spPr>
      </p:pic>
      <p:sp>
        <p:nvSpPr>
          <p:cNvPr id="8" name="Shape 1059"/>
          <p:cNvSpPr/>
          <p:nvPr/>
        </p:nvSpPr>
        <p:spPr>
          <a:xfrm>
            <a:off x="1342766" y="2045195"/>
            <a:ext cx="3346449" cy="1323975"/>
          </a:xfrm>
          <a:prstGeom prst="rect">
            <a:avLst/>
          </a:prstGeom>
          <a:noFill/>
          <a:ln>
            <a:noFill/>
          </a:ln>
        </p:spPr>
        <p:txBody>
          <a:bodyPr lIns="91425" tIns="45700" rIns="91425" bIns="45700" anchor="t" anchorCtr="0">
            <a:noAutofit/>
          </a:bodyPr>
          <a:lstStyle/>
          <a:p>
            <a:pPr marL="285750" marR="0" lvl="0" indent="-285750" algn="l" rtl="0">
              <a:spcBef>
                <a:spcPts val="600"/>
              </a:spcBef>
              <a:buClr>
                <a:srgbClr val="008774"/>
              </a:buClr>
              <a:buSzPct val="100000"/>
              <a:buFont typeface="Arial"/>
              <a:buChar char="•"/>
            </a:pPr>
            <a:r>
              <a:rPr lang="en-US" sz="1600" b="0" i="0" u="none" strike="noStrike" cap="none" baseline="0" dirty="0" smtClean="0">
                <a:solidFill>
                  <a:srgbClr val="FFFFFF"/>
                </a:solidFill>
                <a:ea typeface="Arial"/>
                <a:cs typeface="Arial"/>
                <a:sym typeface="Arial"/>
              </a:rPr>
              <a:t>Production </a:t>
            </a:r>
            <a:r>
              <a:rPr lang="en-US" sz="1600" b="0" i="0" u="none" strike="noStrike" cap="none" baseline="0" dirty="0">
                <a:solidFill>
                  <a:srgbClr val="FFFFFF"/>
                </a:solidFill>
                <a:ea typeface="Arial"/>
                <a:cs typeface="Arial"/>
                <a:sym typeface="Arial"/>
              </a:rPr>
              <a:t>ready</a:t>
            </a:r>
          </a:p>
          <a:p>
            <a:pPr marL="285750" marR="0" lvl="0" indent="-285750" algn="l" rtl="0">
              <a:spcBef>
                <a:spcPts val="600"/>
              </a:spcBef>
              <a:buClr>
                <a:srgbClr val="008774"/>
              </a:buClr>
              <a:buSzPct val="100000"/>
              <a:buFont typeface="Arial"/>
              <a:buChar char="•"/>
            </a:pPr>
            <a:r>
              <a:rPr lang="en-US" sz="1600" b="0" i="0" u="none" strike="noStrike" cap="none" baseline="0" dirty="0">
                <a:solidFill>
                  <a:srgbClr val="FFFFFF"/>
                </a:solidFill>
                <a:ea typeface="Arial"/>
                <a:cs typeface="Arial"/>
                <a:sym typeface="Arial"/>
              </a:rPr>
              <a:t>Integrated lifecycle management </a:t>
            </a:r>
          </a:p>
          <a:p>
            <a:pPr marL="285750" marR="0" lvl="0" indent="-285750" algn="l" rtl="0">
              <a:spcBef>
                <a:spcPts val="600"/>
              </a:spcBef>
              <a:buClr>
                <a:srgbClr val="008774"/>
              </a:buClr>
              <a:buSzPct val="100000"/>
              <a:buFont typeface="Arial"/>
              <a:buChar char="•"/>
            </a:pPr>
            <a:r>
              <a:rPr lang="en-US" sz="1600" b="0" i="0" u="none" strike="noStrike" cap="none" baseline="0" dirty="0">
                <a:solidFill>
                  <a:srgbClr val="FFFFFF"/>
                </a:solidFill>
                <a:ea typeface="Arial"/>
                <a:cs typeface="Arial"/>
                <a:sym typeface="Arial"/>
              </a:rPr>
              <a:t>Managed credentials </a:t>
            </a:r>
          </a:p>
          <a:p>
            <a:pPr marL="285750" marR="0" lvl="0" indent="-285750" algn="l" rtl="0">
              <a:spcBef>
                <a:spcPts val="600"/>
              </a:spcBef>
              <a:buClr>
                <a:srgbClr val="008774"/>
              </a:buClr>
              <a:buSzPct val="100000"/>
              <a:buFont typeface="Arial"/>
              <a:buChar char="•"/>
            </a:pPr>
            <a:r>
              <a:rPr lang="en-US" sz="1600" b="0" i="0" u="none" strike="noStrike" cap="none" baseline="0" dirty="0">
                <a:solidFill>
                  <a:srgbClr val="FFFFFF"/>
                </a:solidFill>
                <a:ea typeface="Arial"/>
                <a:cs typeface="Arial"/>
                <a:sym typeface="Arial"/>
              </a:rPr>
              <a:t>Role-based access</a:t>
            </a:r>
          </a:p>
        </p:txBody>
      </p:sp>
      <p:sp>
        <p:nvSpPr>
          <p:cNvPr id="9" name="Shape 305"/>
          <p:cNvSpPr txBox="1">
            <a:spLocks noGrp="1"/>
          </p:cNvSpPr>
          <p:nvPr>
            <p:ph type="body" idx="4294967295"/>
          </p:nvPr>
        </p:nvSpPr>
        <p:spPr>
          <a:xfrm>
            <a:off x="421446" y="4155491"/>
            <a:ext cx="7703814" cy="896545"/>
          </a:xfrm>
          <a:prstGeom prst="rect">
            <a:avLst/>
          </a:prstGeom>
          <a:noFill/>
          <a:ln>
            <a:noFill/>
          </a:ln>
        </p:spPr>
        <p:txBody>
          <a:bodyPr lIns="0" tIns="0" rIns="0" bIns="0" anchor="t" anchorCtr="0">
            <a:noAutofit/>
          </a:bodyPr>
          <a:lstStyle/>
          <a:p>
            <a:pPr>
              <a:lnSpc>
                <a:spcPct val="90000"/>
              </a:lnSpc>
              <a:spcBef>
                <a:spcPts val="0"/>
              </a:spcBef>
              <a:buNone/>
            </a:pPr>
            <a:r>
              <a:rPr lang="en-US" sz="1600" b="1" dirty="0" smtClean="0">
                <a:solidFill>
                  <a:srgbClr val="FFFFFF"/>
                </a:solidFill>
                <a:ea typeface="Arial"/>
                <a:cs typeface="Arial"/>
                <a:sym typeface="Arial"/>
              </a:rPr>
              <a:t>Service </a:t>
            </a:r>
            <a:r>
              <a:rPr lang="en-US" sz="1600" b="1" dirty="0">
                <a:solidFill>
                  <a:srgbClr val="FFFFFF"/>
                </a:solidFill>
                <a:ea typeface="Arial"/>
                <a:cs typeface="Arial"/>
                <a:sym typeface="Arial"/>
              </a:rPr>
              <a:t>Broker </a:t>
            </a:r>
            <a:r>
              <a:rPr lang="en-US" sz="1600" dirty="0">
                <a:solidFill>
                  <a:srgbClr val="FFFFFF"/>
                </a:solidFill>
                <a:ea typeface="Arial"/>
                <a:cs typeface="Arial"/>
                <a:sym typeface="Arial"/>
              </a:rPr>
              <a:t>is a component which implements the </a:t>
            </a:r>
            <a:r>
              <a:rPr lang="en-US" sz="1600" dirty="0" smtClean="0">
                <a:solidFill>
                  <a:srgbClr val="FFFFFF"/>
                </a:solidFill>
                <a:ea typeface="Arial"/>
                <a:cs typeface="Arial"/>
                <a:sym typeface="Arial"/>
              </a:rPr>
              <a:t>Service API. Service </a:t>
            </a:r>
            <a:r>
              <a:rPr lang="en-US" sz="1600" dirty="0">
                <a:solidFill>
                  <a:srgbClr val="FFFFFF"/>
                </a:solidFill>
                <a:ea typeface="Arial"/>
                <a:cs typeface="Arial"/>
                <a:sym typeface="Arial"/>
              </a:rPr>
              <a:t>brokers advertise a catalog of service offerings and service plans to Cloud </a:t>
            </a:r>
            <a:r>
              <a:rPr lang="en-US" sz="1600" dirty="0" smtClean="0">
                <a:solidFill>
                  <a:srgbClr val="FFFFFF"/>
                </a:solidFill>
                <a:ea typeface="Arial"/>
                <a:cs typeface="Arial"/>
                <a:sym typeface="Arial"/>
              </a:rPr>
              <a:t>Foundry.</a:t>
            </a:r>
          </a:p>
          <a:p>
            <a:pPr>
              <a:lnSpc>
                <a:spcPct val="90000"/>
              </a:lnSpc>
              <a:spcBef>
                <a:spcPts val="0"/>
              </a:spcBef>
              <a:buNone/>
            </a:pPr>
            <a:endParaRPr lang="en-US" sz="1600" dirty="0">
              <a:solidFill>
                <a:srgbClr val="FFFFFF"/>
              </a:solidFill>
              <a:ea typeface="Arial"/>
              <a:cs typeface="Arial"/>
              <a:sym typeface="Arial"/>
            </a:endParaRPr>
          </a:p>
          <a:p>
            <a:pPr>
              <a:lnSpc>
                <a:spcPct val="90000"/>
              </a:lnSpc>
              <a:spcBef>
                <a:spcPts val="0"/>
              </a:spcBef>
              <a:buNone/>
            </a:pPr>
            <a:endParaRPr lang="en-US" sz="1600" dirty="0" smtClean="0">
              <a:solidFill>
                <a:srgbClr val="FFFFFF"/>
              </a:solidFill>
              <a:ea typeface="Arial"/>
              <a:cs typeface="Arial"/>
              <a:sym typeface="Arial"/>
            </a:endParaRPr>
          </a:p>
          <a:p>
            <a:pPr marR="0" algn="l" rtl="0">
              <a:lnSpc>
                <a:spcPct val="90000"/>
              </a:lnSpc>
              <a:spcBef>
                <a:spcPts val="0"/>
              </a:spcBef>
              <a:buNone/>
            </a:pPr>
            <a:endParaRPr lang="en" sz="1200" dirty="0">
              <a:solidFill>
                <a:srgbClr val="FFFFFF"/>
              </a:solidFill>
            </a:endParaRPr>
          </a:p>
        </p:txBody>
      </p:sp>
    </p:spTree>
    <p:extLst>
      <p:ext uri="{BB962C8B-B14F-4D97-AF65-F5344CB8AC3E}">
        <p14:creationId xmlns:p14="http://schemas.microsoft.com/office/powerpoint/2010/main" val="3040576168"/>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1" y="114659"/>
            <a:ext cx="6406375" cy="585514"/>
          </a:xfrm>
        </p:spPr>
        <p:txBody>
          <a:bodyPr/>
          <a:lstStyle/>
          <a:p>
            <a:pPr algn="l"/>
            <a:r>
              <a:rPr lang="en-US" sz="2400" dirty="0" smtClean="0">
                <a:solidFill>
                  <a:srgbClr val="F5F5F5"/>
                </a:solidFill>
              </a:rPr>
              <a:t>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9" name="Shape 433"/>
          <p:cNvSpPr/>
          <p:nvPr/>
        </p:nvSpPr>
        <p:spPr>
          <a:xfrm>
            <a:off x="2038258" y="1184075"/>
            <a:ext cx="3258782" cy="3720844"/>
          </a:xfrm>
          <a:prstGeom prst="roundRect">
            <a:avLst>
              <a:gd name="adj" fmla="val 1559"/>
            </a:avLst>
          </a:prstGeom>
          <a:solidFill>
            <a:srgbClr val="EBEBEB"/>
          </a:solidFill>
          <a:ln w="25400">
            <a:solidFill>
              <a:srgbClr val="0F786E"/>
            </a:solidFill>
            <a:round/>
          </a:ln>
        </p:spPr>
        <p:txBody>
          <a:bodyPr lIns="0" tIns="0" rIns="0" bIns="0" anchor="ctr"/>
          <a:lstStyle/>
          <a:p>
            <a:pPr lvl="0"/>
            <a:endParaRPr/>
          </a:p>
        </p:txBody>
      </p:sp>
      <p:grpSp>
        <p:nvGrpSpPr>
          <p:cNvPr id="14" name="Group 436"/>
          <p:cNvGrpSpPr/>
          <p:nvPr/>
        </p:nvGrpSpPr>
        <p:grpSpPr>
          <a:xfrm>
            <a:off x="2894409" y="1628575"/>
            <a:ext cx="2061528" cy="387175"/>
            <a:chOff x="0" y="0"/>
            <a:chExt cx="2061526" cy="387174"/>
          </a:xfrm>
        </p:grpSpPr>
        <p:sp>
          <p:nvSpPr>
            <p:cNvPr id="15" name="Shape 434"/>
            <p:cNvSpPr/>
            <p:nvPr/>
          </p:nvSpPr>
          <p:spPr>
            <a:xfrm>
              <a:off x="0" y="0"/>
              <a:ext cx="2061527" cy="387175"/>
            </a:xfrm>
            <a:prstGeom prst="roundRect">
              <a:avLst>
                <a:gd name="adj" fmla="val 13038"/>
              </a:avLst>
            </a:prstGeom>
            <a:solidFill>
              <a:srgbClr val="545454"/>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DB</a:t>
              </a:r>
            </a:p>
          </p:txBody>
        </p:sp>
        <p:sp>
          <p:nvSpPr>
            <p:cNvPr id="16" name="Shape 435"/>
            <p:cNvSpPr/>
            <p:nvPr/>
          </p:nvSpPr>
          <p:spPr>
            <a:xfrm>
              <a:off x="139793" y="85728"/>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grpSp>
        <p:nvGrpSpPr>
          <p:cNvPr id="17" name="Group 439"/>
          <p:cNvGrpSpPr/>
          <p:nvPr/>
        </p:nvGrpSpPr>
        <p:grpSpPr>
          <a:xfrm>
            <a:off x="2120089" y="1312477"/>
            <a:ext cx="367762" cy="3529198"/>
            <a:chOff x="0" y="0"/>
            <a:chExt cx="367761" cy="3529197"/>
          </a:xfrm>
        </p:grpSpPr>
        <p:sp>
          <p:nvSpPr>
            <p:cNvPr id="18" name="Shape 437"/>
            <p:cNvSpPr/>
            <p:nvPr/>
          </p:nvSpPr>
          <p:spPr>
            <a:xfrm rot="16200000">
              <a:off x="-1580718" y="1580718"/>
              <a:ext cx="3529198" cy="367762"/>
            </a:xfrm>
            <a:prstGeom prst="roundRect">
              <a:avLst>
                <a:gd name="adj" fmla="val 13079"/>
              </a:avLst>
            </a:prstGeom>
            <a:solidFill>
              <a:srgbClr val="5E5E5E"/>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Router</a:t>
              </a:r>
            </a:p>
          </p:txBody>
        </p:sp>
        <p:pic>
          <p:nvPicPr>
            <p:cNvPr id="19" name="pasted-image.pdf"/>
            <p:cNvPicPr/>
            <p:nvPr/>
          </p:nvPicPr>
          <p:blipFill>
            <a:blip r:embed="rId4">
              <a:extLst/>
            </a:blip>
            <a:stretch>
              <a:fillRect/>
            </a:stretch>
          </p:blipFill>
          <p:spPr>
            <a:xfrm rot="16200000">
              <a:off x="74044" y="3210348"/>
              <a:ext cx="228477" cy="228477"/>
            </a:xfrm>
            <a:prstGeom prst="rect">
              <a:avLst/>
            </a:prstGeom>
            <a:ln w="3175" cap="flat">
              <a:noFill/>
              <a:miter lim="400000"/>
            </a:ln>
            <a:effectLst/>
          </p:spPr>
        </p:pic>
      </p:grpSp>
      <p:sp>
        <p:nvSpPr>
          <p:cNvPr id="20" name="Shape 442"/>
          <p:cNvSpPr/>
          <p:nvPr/>
        </p:nvSpPr>
        <p:spPr>
          <a:xfrm>
            <a:off x="4114800" y="1628575"/>
            <a:ext cx="675755" cy="39624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900">
                <a:solidFill>
                  <a:srgbClr val="FFFFFF"/>
                </a:solidFill>
                <a:latin typeface="Avenir Next"/>
                <a:ea typeface="Avenir Next"/>
                <a:cs typeface="Avenir Next"/>
                <a:sym typeface="Avenir Next"/>
              </a:rPr>
              <a:t>Service</a:t>
            </a:r>
          </a:p>
          <a:p>
            <a:pPr lvl="0">
              <a:defRPr>
                <a:solidFill>
                  <a:srgbClr val="000000"/>
                </a:solidFill>
                <a:uFillTx/>
              </a:defRPr>
            </a:pPr>
            <a:r>
              <a:rPr sz="900">
                <a:solidFill>
                  <a:srgbClr val="FFFFFF"/>
                </a:solidFill>
                <a:latin typeface="Avenir Next"/>
                <a:ea typeface="Avenir Next"/>
                <a:cs typeface="Avenir Next"/>
                <a:sym typeface="Avenir Next"/>
              </a:rPr>
              <a:t>credentials</a:t>
            </a:r>
          </a:p>
        </p:txBody>
      </p:sp>
      <p:sp>
        <p:nvSpPr>
          <p:cNvPr id="21" name="Shape 443"/>
          <p:cNvSpPr/>
          <p:nvPr/>
        </p:nvSpPr>
        <p:spPr>
          <a:xfrm rot="10800000">
            <a:off x="6271376" y="2645770"/>
            <a:ext cx="1614775" cy="304801"/>
          </a:xfrm>
          <a:prstGeom prst="rightArrow">
            <a:avLst>
              <a:gd name="adj1" fmla="val 65968"/>
              <a:gd name="adj2" fmla="val 85375"/>
            </a:avLst>
          </a:prstGeom>
          <a:solidFill>
            <a:srgbClr val="0F786E"/>
          </a:solidFill>
          <a:ln w="12700">
            <a:miter lim="400000"/>
            <a:tailEnd type="triangle"/>
          </a:ln>
        </p:spPr>
        <p:txBody>
          <a:bodyPr lIns="0" tIns="0" rIns="0" bIns="0" anchor="ctr"/>
          <a:lstStyle/>
          <a:p>
            <a:pPr lvl="0" algn="ctr">
              <a:defRPr>
                <a:solidFill>
                  <a:srgbClr val="FFFFFF"/>
                </a:solidFill>
                <a:uFillTx/>
              </a:defRPr>
            </a:pPr>
            <a:endParaRPr/>
          </a:p>
        </p:txBody>
      </p:sp>
      <p:sp>
        <p:nvSpPr>
          <p:cNvPr id="22" name="Shape 444"/>
          <p:cNvSpPr/>
          <p:nvPr/>
        </p:nvSpPr>
        <p:spPr>
          <a:xfrm rot="10800000">
            <a:off x="6271376" y="3271422"/>
            <a:ext cx="1614775" cy="304801"/>
          </a:xfrm>
          <a:prstGeom prst="rightArrow">
            <a:avLst>
              <a:gd name="adj1" fmla="val 65968"/>
              <a:gd name="adj2" fmla="val 85375"/>
            </a:avLst>
          </a:prstGeom>
          <a:solidFill>
            <a:srgbClr val="0F786E"/>
          </a:solidFill>
          <a:ln w="12700">
            <a:miter lim="400000"/>
            <a:tailEnd type="triangle"/>
          </a:ln>
        </p:spPr>
        <p:txBody>
          <a:bodyPr lIns="0" tIns="0" rIns="0" bIns="0" anchor="ctr"/>
          <a:lstStyle/>
          <a:p>
            <a:pPr lvl="0" algn="ctr">
              <a:defRPr>
                <a:solidFill>
                  <a:srgbClr val="FFFFFF"/>
                </a:solidFill>
                <a:uFillTx/>
              </a:defRPr>
            </a:pPr>
            <a:endParaRPr/>
          </a:p>
        </p:txBody>
      </p:sp>
      <p:grpSp>
        <p:nvGrpSpPr>
          <p:cNvPr id="23" name="Group 447"/>
          <p:cNvGrpSpPr/>
          <p:nvPr/>
        </p:nvGrpSpPr>
        <p:grpSpPr>
          <a:xfrm>
            <a:off x="6271376" y="2332944"/>
            <a:ext cx="1614775" cy="304801"/>
            <a:chOff x="0" y="0"/>
            <a:chExt cx="1614774" cy="304800"/>
          </a:xfrm>
        </p:grpSpPr>
        <p:sp>
          <p:nvSpPr>
            <p:cNvPr id="24" name="Shape 445"/>
            <p:cNvSpPr/>
            <p:nvPr/>
          </p:nvSpPr>
          <p:spPr>
            <a:xfrm>
              <a:off x="0" y="0"/>
              <a:ext cx="1614775" cy="304800"/>
            </a:xfrm>
            <a:prstGeom prst="rightArrow">
              <a:avLst>
                <a:gd name="adj1" fmla="val 65968"/>
                <a:gd name="adj2" fmla="val 85375"/>
              </a:avLst>
            </a:prstGeom>
            <a:solidFill>
              <a:srgbClr val="0F786E"/>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25" name="Shape 446"/>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reserve resources</a:t>
              </a:r>
            </a:p>
          </p:txBody>
        </p:sp>
      </p:grpSp>
      <p:grpSp>
        <p:nvGrpSpPr>
          <p:cNvPr id="26" name="Group 450"/>
          <p:cNvGrpSpPr/>
          <p:nvPr/>
        </p:nvGrpSpPr>
        <p:grpSpPr>
          <a:xfrm>
            <a:off x="6271376" y="2971119"/>
            <a:ext cx="1614775" cy="304801"/>
            <a:chOff x="0" y="0"/>
            <a:chExt cx="1614774" cy="304800"/>
          </a:xfrm>
        </p:grpSpPr>
        <p:sp>
          <p:nvSpPr>
            <p:cNvPr id="27" name="Shape 448"/>
            <p:cNvSpPr/>
            <p:nvPr/>
          </p:nvSpPr>
          <p:spPr>
            <a:xfrm>
              <a:off x="0" y="0"/>
              <a:ext cx="1614775" cy="304800"/>
            </a:xfrm>
            <a:prstGeom prst="rightArrow">
              <a:avLst>
                <a:gd name="adj1" fmla="val 65968"/>
                <a:gd name="adj2" fmla="val 85375"/>
              </a:avLst>
            </a:prstGeom>
            <a:solidFill>
              <a:srgbClr val="0F786E"/>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28" name="Shape 449"/>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obtain connection data</a:t>
              </a:r>
            </a:p>
          </p:txBody>
        </p:sp>
      </p:grpSp>
      <p:grpSp>
        <p:nvGrpSpPr>
          <p:cNvPr id="29" name="Group 453"/>
          <p:cNvGrpSpPr/>
          <p:nvPr/>
        </p:nvGrpSpPr>
        <p:grpSpPr>
          <a:xfrm>
            <a:off x="304800" y="2339775"/>
            <a:ext cx="914400" cy="1217217"/>
            <a:chOff x="0" y="0"/>
            <a:chExt cx="914400" cy="1217216"/>
          </a:xfrm>
        </p:grpSpPr>
        <p:sp>
          <p:nvSpPr>
            <p:cNvPr id="30" name="Shape 451"/>
            <p:cNvSpPr/>
            <p:nvPr/>
          </p:nvSpPr>
          <p:spPr>
            <a:xfrm>
              <a:off x="0" y="0"/>
              <a:ext cx="914400" cy="1217217"/>
            </a:xfrm>
            <a:prstGeom prst="roundRect">
              <a:avLst>
                <a:gd name="adj" fmla="val 4579"/>
              </a:avLst>
            </a:prstGeom>
            <a:solidFill>
              <a:srgbClr val="E49837"/>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31" name="Shape 452"/>
            <p:cNvSpPr/>
            <p:nvPr/>
          </p:nvSpPr>
          <p:spPr>
            <a:xfrm>
              <a:off x="12263" y="12263"/>
              <a:ext cx="889874" cy="203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CLI</a:t>
              </a:r>
            </a:p>
          </p:txBody>
        </p:sp>
      </p:grpSp>
      <p:grpSp>
        <p:nvGrpSpPr>
          <p:cNvPr id="32" name="Group 456"/>
          <p:cNvGrpSpPr/>
          <p:nvPr/>
        </p:nvGrpSpPr>
        <p:grpSpPr>
          <a:xfrm>
            <a:off x="2831917" y="2339775"/>
            <a:ext cx="914401" cy="1217217"/>
            <a:chOff x="0" y="0"/>
            <a:chExt cx="914400" cy="1217216"/>
          </a:xfrm>
        </p:grpSpPr>
        <p:sp>
          <p:nvSpPr>
            <p:cNvPr id="33" name="Shape 454"/>
            <p:cNvSpPr/>
            <p:nvPr/>
          </p:nvSpPr>
          <p:spPr>
            <a:xfrm>
              <a:off x="0" y="0"/>
              <a:ext cx="914400" cy="1217217"/>
            </a:xfrm>
            <a:prstGeom prst="roundRect">
              <a:avLst>
                <a:gd name="adj" fmla="val 4579"/>
              </a:avLst>
            </a:prstGeom>
            <a:solidFill>
              <a:srgbClr val="E49837"/>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35" name="Shape 455"/>
            <p:cNvSpPr/>
            <p:nvPr/>
          </p:nvSpPr>
          <p:spPr>
            <a:xfrm>
              <a:off x="12263" y="12263"/>
              <a:ext cx="889874"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grpSp>
      <p:grpSp>
        <p:nvGrpSpPr>
          <p:cNvPr id="36" name="Group 459"/>
          <p:cNvGrpSpPr/>
          <p:nvPr/>
        </p:nvGrpSpPr>
        <p:grpSpPr>
          <a:xfrm>
            <a:off x="5359034" y="2339775"/>
            <a:ext cx="914401" cy="1217217"/>
            <a:chOff x="0" y="0"/>
            <a:chExt cx="914400" cy="1217216"/>
          </a:xfrm>
        </p:grpSpPr>
        <p:sp>
          <p:nvSpPr>
            <p:cNvPr id="37" name="Shape 457"/>
            <p:cNvSpPr/>
            <p:nvPr/>
          </p:nvSpPr>
          <p:spPr>
            <a:xfrm>
              <a:off x="0" y="0"/>
              <a:ext cx="914400" cy="1217217"/>
            </a:xfrm>
            <a:prstGeom prst="roundRect">
              <a:avLst>
                <a:gd name="adj" fmla="val 4579"/>
              </a:avLst>
            </a:prstGeom>
            <a:solidFill>
              <a:srgbClr val="E49837"/>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38" name="Shape 458"/>
            <p:cNvSpPr/>
            <p:nvPr/>
          </p:nvSpPr>
          <p:spPr>
            <a:xfrm>
              <a:off x="12263" y="12263"/>
              <a:ext cx="889874"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algn="ctr">
                <a:defRPr>
                  <a:solidFill>
                    <a:srgbClr val="000000"/>
                  </a:solidFill>
                  <a:uFillTx/>
                </a:defRPr>
              </a:pPr>
              <a:r>
                <a:rPr sz="1200">
                  <a:solidFill>
                    <a:srgbClr val="FFFFFF"/>
                  </a:solidFill>
                  <a:latin typeface="Avenir Next"/>
                  <a:ea typeface="Avenir Next"/>
                  <a:cs typeface="Avenir Next"/>
                  <a:sym typeface="Avenir Next"/>
                </a:rPr>
                <a:t>Service</a:t>
              </a:r>
            </a:p>
            <a:p>
              <a:pPr lvl="0" algn="ctr">
                <a:defRPr>
                  <a:solidFill>
                    <a:srgbClr val="000000"/>
                  </a:solidFill>
                  <a:uFillTx/>
                </a:defRPr>
              </a:pPr>
              <a:r>
                <a:rPr sz="1200">
                  <a:solidFill>
                    <a:srgbClr val="FFFFFF"/>
                  </a:solidFill>
                  <a:latin typeface="Avenir Next"/>
                  <a:ea typeface="Avenir Next"/>
                  <a:cs typeface="Avenir Next"/>
                  <a:sym typeface="Avenir Next"/>
                </a:rPr>
                <a:t>Broker</a:t>
              </a:r>
            </a:p>
          </p:txBody>
        </p:sp>
      </p:grpSp>
      <p:grpSp>
        <p:nvGrpSpPr>
          <p:cNvPr id="39" name="Group 462"/>
          <p:cNvGrpSpPr/>
          <p:nvPr/>
        </p:nvGrpSpPr>
        <p:grpSpPr>
          <a:xfrm>
            <a:off x="7886151" y="2339775"/>
            <a:ext cx="914401" cy="1217217"/>
            <a:chOff x="0" y="0"/>
            <a:chExt cx="914400" cy="1217216"/>
          </a:xfrm>
        </p:grpSpPr>
        <p:sp>
          <p:nvSpPr>
            <p:cNvPr id="40" name="Shape 460"/>
            <p:cNvSpPr/>
            <p:nvPr/>
          </p:nvSpPr>
          <p:spPr>
            <a:xfrm>
              <a:off x="0" y="0"/>
              <a:ext cx="914400" cy="1217217"/>
            </a:xfrm>
            <a:prstGeom prst="roundRect">
              <a:avLst>
                <a:gd name="adj" fmla="val 4579"/>
              </a:avLst>
            </a:prstGeom>
            <a:solidFill>
              <a:srgbClr val="E49837"/>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41" name="Shape 461"/>
            <p:cNvSpPr/>
            <p:nvPr/>
          </p:nvSpPr>
          <p:spPr>
            <a:xfrm>
              <a:off x="12263" y="12263"/>
              <a:ext cx="889874"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algn="ctr">
                <a:defRPr>
                  <a:solidFill>
                    <a:srgbClr val="000000"/>
                  </a:solidFill>
                  <a:uFillTx/>
                </a:defRPr>
              </a:pPr>
              <a:r>
                <a:rPr sz="1200">
                  <a:solidFill>
                    <a:srgbClr val="FFFFFF"/>
                  </a:solidFill>
                  <a:latin typeface="Avenir Next"/>
                  <a:ea typeface="Avenir Next"/>
                  <a:cs typeface="Avenir Next"/>
                  <a:sym typeface="Avenir Next"/>
                </a:rPr>
                <a:t>Data</a:t>
              </a:r>
            </a:p>
            <a:p>
              <a:pPr lvl="0" algn="ctr">
                <a:defRPr>
                  <a:solidFill>
                    <a:srgbClr val="000000"/>
                  </a:solidFill>
                  <a:uFillTx/>
                </a:defRPr>
              </a:pPr>
              <a:r>
                <a:rPr sz="1200">
                  <a:solidFill>
                    <a:srgbClr val="FFFFFF"/>
                  </a:solidFill>
                  <a:latin typeface="Avenir Next"/>
                  <a:ea typeface="Avenir Next"/>
                  <a:cs typeface="Avenir Next"/>
                  <a:sym typeface="Avenir Next"/>
                </a:rPr>
                <a:t>Service</a:t>
              </a:r>
            </a:p>
          </p:txBody>
        </p:sp>
      </p:grpSp>
      <p:sp>
        <p:nvSpPr>
          <p:cNvPr id="42" name="Shape 463"/>
          <p:cNvSpPr/>
          <p:nvPr/>
        </p:nvSpPr>
        <p:spPr>
          <a:xfrm>
            <a:off x="3189576" y="2934404"/>
            <a:ext cx="199083" cy="265672"/>
          </a:xfrm>
          <a:custGeom>
            <a:avLst/>
            <a:gdLst/>
            <a:ahLst/>
            <a:cxnLst>
              <a:cxn ang="0">
                <a:pos x="wd2" y="hd2"/>
              </a:cxn>
              <a:cxn ang="5400000">
                <a:pos x="wd2" y="hd2"/>
              </a:cxn>
              <a:cxn ang="10800000">
                <a:pos x="wd2" y="hd2"/>
              </a:cxn>
              <a:cxn ang="16200000">
                <a:pos x="wd2" y="hd2"/>
              </a:cxn>
            </a:cxnLst>
            <a:rect l="0" t="0" r="r" b="b"/>
            <a:pathLst>
              <a:path w="21600" h="21600" extrusionOk="0">
                <a:moveTo>
                  <a:pt x="10800" y="16618"/>
                </a:moveTo>
                <a:lnTo>
                  <a:pt x="6946" y="18824"/>
                </a:lnTo>
                <a:cubicBezTo>
                  <a:pt x="7990" y="19479"/>
                  <a:pt x="9343" y="19815"/>
                  <a:pt x="10800" y="19815"/>
                </a:cubicBezTo>
                <a:cubicBezTo>
                  <a:pt x="12257" y="19815"/>
                  <a:pt x="13610" y="19479"/>
                  <a:pt x="14654" y="18825"/>
                </a:cubicBezTo>
                <a:close/>
                <a:moveTo>
                  <a:pt x="4280" y="12886"/>
                </a:moveTo>
                <a:cubicBezTo>
                  <a:pt x="3997" y="13421"/>
                  <a:pt x="3858" y="14005"/>
                  <a:pt x="3858" y="14613"/>
                </a:cubicBezTo>
                <a:cubicBezTo>
                  <a:pt x="3858" y="16342"/>
                  <a:pt x="4983" y="17873"/>
                  <a:pt x="6787" y="18744"/>
                </a:cubicBezTo>
                <a:lnTo>
                  <a:pt x="8263" y="15166"/>
                </a:lnTo>
                <a:close/>
                <a:moveTo>
                  <a:pt x="17320" y="12886"/>
                </a:moveTo>
                <a:lnTo>
                  <a:pt x="13337" y="15166"/>
                </a:lnTo>
                <a:lnTo>
                  <a:pt x="14813" y="18744"/>
                </a:lnTo>
                <a:cubicBezTo>
                  <a:pt x="16617" y="17873"/>
                  <a:pt x="17742" y="16342"/>
                  <a:pt x="17742" y="14613"/>
                </a:cubicBezTo>
                <a:cubicBezTo>
                  <a:pt x="17742" y="14005"/>
                  <a:pt x="17603" y="13421"/>
                  <a:pt x="17320" y="12886"/>
                </a:cubicBezTo>
                <a:close/>
                <a:moveTo>
                  <a:pt x="10970" y="9424"/>
                </a:moveTo>
                <a:lnTo>
                  <a:pt x="12368" y="12816"/>
                </a:lnTo>
                <a:lnTo>
                  <a:pt x="17290" y="12816"/>
                </a:lnTo>
                <a:cubicBezTo>
                  <a:pt x="16353" y="10863"/>
                  <a:pt x="13884" y="9465"/>
                  <a:pt x="10970" y="9424"/>
                </a:cubicBezTo>
                <a:close/>
                <a:moveTo>
                  <a:pt x="10630" y="9424"/>
                </a:moveTo>
                <a:cubicBezTo>
                  <a:pt x="7716" y="9465"/>
                  <a:pt x="5247" y="10863"/>
                  <a:pt x="4310" y="12816"/>
                </a:cubicBezTo>
                <a:lnTo>
                  <a:pt x="9232" y="12816"/>
                </a:lnTo>
                <a:close/>
                <a:moveTo>
                  <a:pt x="12665" y="2637"/>
                </a:moveTo>
                <a:lnTo>
                  <a:pt x="20124" y="2637"/>
                </a:lnTo>
                <a:lnTo>
                  <a:pt x="20124" y="5249"/>
                </a:lnTo>
                <a:lnTo>
                  <a:pt x="15871" y="8762"/>
                </a:lnTo>
                <a:cubicBezTo>
                  <a:pt x="18434" y="9999"/>
                  <a:pt x="20124" y="12158"/>
                  <a:pt x="20124" y="14613"/>
                </a:cubicBezTo>
                <a:cubicBezTo>
                  <a:pt x="20124" y="18472"/>
                  <a:pt x="15949" y="21600"/>
                  <a:pt x="10800" y="21600"/>
                </a:cubicBezTo>
                <a:cubicBezTo>
                  <a:pt x="5651" y="21600"/>
                  <a:pt x="1476" y="18472"/>
                  <a:pt x="1476" y="14613"/>
                </a:cubicBezTo>
                <a:cubicBezTo>
                  <a:pt x="1476" y="12161"/>
                  <a:pt x="3162" y="10004"/>
                  <a:pt x="5719" y="8766"/>
                </a:cubicBezTo>
                <a:lnTo>
                  <a:pt x="1476" y="5261"/>
                </a:lnTo>
                <a:lnTo>
                  <a:pt x="1476" y="2649"/>
                </a:lnTo>
                <a:lnTo>
                  <a:pt x="8935" y="2649"/>
                </a:lnTo>
                <a:lnTo>
                  <a:pt x="8935" y="7767"/>
                </a:lnTo>
                <a:cubicBezTo>
                  <a:pt x="9538" y="7675"/>
                  <a:pt x="10161" y="7626"/>
                  <a:pt x="10800" y="7626"/>
                </a:cubicBezTo>
                <a:lnTo>
                  <a:pt x="12665" y="7767"/>
                </a:lnTo>
                <a:lnTo>
                  <a:pt x="12665" y="5249"/>
                </a:lnTo>
                <a:close/>
                <a:moveTo>
                  <a:pt x="0" y="0"/>
                </a:moveTo>
                <a:lnTo>
                  <a:pt x="21600" y="0"/>
                </a:lnTo>
                <a:lnTo>
                  <a:pt x="21600" y="1688"/>
                </a:lnTo>
                <a:lnTo>
                  <a:pt x="0" y="1688"/>
                </a:ln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43" name="Shape 464"/>
          <p:cNvSpPr/>
          <p:nvPr/>
        </p:nvSpPr>
        <p:spPr>
          <a:xfrm>
            <a:off x="5702458" y="2934404"/>
            <a:ext cx="227550" cy="227547"/>
          </a:xfrm>
          <a:custGeom>
            <a:avLst/>
            <a:gdLst/>
            <a:ahLst/>
            <a:cxnLst>
              <a:cxn ang="0">
                <a:pos x="wd2" y="hd2"/>
              </a:cxn>
              <a:cxn ang="5400000">
                <a:pos x="wd2" y="hd2"/>
              </a:cxn>
              <a:cxn ang="10800000">
                <a:pos x="wd2" y="hd2"/>
              </a:cxn>
              <a:cxn ang="16200000">
                <a:pos x="wd2" y="hd2"/>
              </a:cxn>
            </a:cxnLst>
            <a:rect l="0" t="0" r="r" b="b"/>
            <a:pathLst>
              <a:path w="21600" h="21600" extrusionOk="0">
                <a:moveTo>
                  <a:pt x="4619" y="15178"/>
                </a:moveTo>
                <a:cubicBezTo>
                  <a:pt x="3556" y="15178"/>
                  <a:pt x="2695" y="16040"/>
                  <a:pt x="2695" y="17103"/>
                </a:cubicBezTo>
                <a:lnTo>
                  <a:pt x="2694" y="17103"/>
                </a:lnTo>
                <a:cubicBezTo>
                  <a:pt x="2694" y="18166"/>
                  <a:pt x="3556" y="19027"/>
                  <a:pt x="4619" y="19027"/>
                </a:cubicBezTo>
                <a:cubicBezTo>
                  <a:pt x="5682" y="19027"/>
                  <a:pt x="6544" y="18166"/>
                  <a:pt x="6544" y="17103"/>
                </a:cubicBezTo>
                <a:lnTo>
                  <a:pt x="6544" y="15178"/>
                </a:lnTo>
                <a:close/>
                <a:moveTo>
                  <a:pt x="15177" y="15049"/>
                </a:moveTo>
                <a:lnTo>
                  <a:pt x="15177" y="16974"/>
                </a:lnTo>
                <a:cubicBezTo>
                  <a:pt x="15177" y="18037"/>
                  <a:pt x="16039" y="18899"/>
                  <a:pt x="17102" y="18899"/>
                </a:cubicBezTo>
                <a:lnTo>
                  <a:pt x="17102" y="18899"/>
                </a:lnTo>
                <a:cubicBezTo>
                  <a:pt x="18165" y="18899"/>
                  <a:pt x="19026" y="18037"/>
                  <a:pt x="19026" y="16974"/>
                </a:cubicBezTo>
                <a:cubicBezTo>
                  <a:pt x="19026" y="15911"/>
                  <a:pt x="18165" y="15049"/>
                  <a:pt x="17102" y="15049"/>
                </a:cubicBezTo>
                <a:close/>
                <a:moveTo>
                  <a:pt x="8952" y="8913"/>
                </a:moveTo>
                <a:lnTo>
                  <a:pt x="8952" y="8936"/>
                </a:lnTo>
                <a:lnTo>
                  <a:pt x="8933" y="8936"/>
                </a:lnTo>
                <a:lnTo>
                  <a:pt x="8933" y="12667"/>
                </a:lnTo>
                <a:lnTo>
                  <a:pt x="12666" y="12667"/>
                </a:lnTo>
                <a:lnTo>
                  <a:pt x="12666" y="12660"/>
                </a:lnTo>
                <a:lnTo>
                  <a:pt x="12687" y="12660"/>
                </a:lnTo>
                <a:lnTo>
                  <a:pt x="12687" y="8933"/>
                </a:lnTo>
                <a:lnTo>
                  <a:pt x="12667" y="8933"/>
                </a:lnTo>
                <a:lnTo>
                  <a:pt x="12667" y="8913"/>
                </a:lnTo>
                <a:close/>
                <a:moveTo>
                  <a:pt x="4517" y="2698"/>
                </a:moveTo>
                <a:cubicBezTo>
                  <a:pt x="3454" y="2698"/>
                  <a:pt x="2592" y="3559"/>
                  <a:pt x="2592" y="4622"/>
                </a:cubicBezTo>
                <a:cubicBezTo>
                  <a:pt x="2592" y="5685"/>
                  <a:pt x="3454" y="6547"/>
                  <a:pt x="4517" y="6547"/>
                </a:cubicBezTo>
                <a:lnTo>
                  <a:pt x="6441" y="6547"/>
                </a:lnTo>
                <a:lnTo>
                  <a:pt x="6441" y="4622"/>
                </a:lnTo>
                <a:cubicBezTo>
                  <a:pt x="6441" y="3559"/>
                  <a:pt x="5580" y="2698"/>
                  <a:pt x="4517" y="2698"/>
                </a:cubicBezTo>
                <a:close/>
                <a:moveTo>
                  <a:pt x="16981" y="2573"/>
                </a:moveTo>
                <a:cubicBezTo>
                  <a:pt x="15918" y="2573"/>
                  <a:pt x="15056" y="3434"/>
                  <a:pt x="15056" y="4497"/>
                </a:cubicBezTo>
                <a:lnTo>
                  <a:pt x="15056" y="6422"/>
                </a:lnTo>
                <a:lnTo>
                  <a:pt x="16981" y="6422"/>
                </a:lnTo>
                <a:cubicBezTo>
                  <a:pt x="18044" y="6422"/>
                  <a:pt x="18905" y="5560"/>
                  <a:pt x="18905" y="4497"/>
                </a:cubicBezTo>
                <a:lnTo>
                  <a:pt x="18906" y="4497"/>
                </a:lnTo>
                <a:cubicBezTo>
                  <a:pt x="18906" y="3434"/>
                  <a:pt x="18044" y="2573"/>
                  <a:pt x="16981" y="2573"/>
                </a:cubicBezTo>
                <a:close/>
                <a:moveTo>
                  <a:pt x="17134" y="0"/>
                </a:moveTo>
                <a:cubicBezTo>
                  <a:pt x="19600" y="0"/>
                  <a:pt x="21600" y="2000"/>
                  <a:pt x="21600" y="4466"/>
                </a:cubicBezTo>
                <a:lnTo>
                  <a:pt x="21600" y="4466"/>
                </a:lnTo>
                <a:cubicBezTo>
                  <a:pt x="21600" y="6933"/>
                  <a:pt x="19600" y="8933"/>
                  <a:pt x="17134" y="8933"/>
                </a:cubicBezTo>
                <a:lnTo>
                  <a:pt x="15058" y="8933"/>
                </a:lnTo>
                <a:lnTo>
                  <a:pt x="15058" y="12660"/>
                </a:lnTo>
                <a:lnTo>
                  <a:pt x="17132" y="12660"/>
                </a:lnTo>
                <a:cubicBezTo>
                  <a:pt x="19599" y="12660"/>
                  <a:pt x="21599" y="14660"/>
                  <a:pt x="21599" y="17127"/>
                </a:cubicBezTo>
                <a:cubicBezTo>
                  <a:pt x="21599" y="19593"/>
                  <a:pt x="19599" y="21593"/>
                  <a:pt x="17132" y="21593"/>
                </a:cubicBezTo>
                <a:lnTo>
                  <a:pt x="17132" y="21593"/>
                </a:lnTo>
                <a:cubicBezTo>
                  <a:pt x="14666" y="21593"/>
                  <a:pt x="12666" y="19593"/>
                  <a:pt x="12666" y="17127"/>
                </a:cubicBezTo>
                <a:lnTo>
                  <a:pt x="12666" y="15180"/>
                </a:lnTo>
                <a:lnTo>
                  <a:pt x="8933" y="15180"/>
                </a:lnTo>
                <a:lnTo>
                  <a:pt x="8933" y="17134"/>
                </a:lnTo>
                <a:cubicBezTo>
                  <a:pt x="8933" y="19600"/>
                  <a:pt x="6933" y="21600"/>
                  <a:pt x="4466" y="21600"/>
                </a:cubicBezTo>
                <a:cubicBezTo>
                  <a:pt x="2000" y="21600"/>
                  <a:pt x="0" y="19600"/>
                  <a:pt x="0" y="17134"/>
                </a:cubicBezTo>
                <a:lnTo>
                  <a:pt x="0" y="17134"/>
                </a:lnTo>
                <a:cubicBezTo>
                  <a:pt x="0" y="14667"/>
                  <a:pt x="2000" y="12667"/>
                  <a:pt x="4466" y="12667"/>
                </a:cubicBezTo>
                <a:lnTo>
                  <a:pt x="6551" y="12667"/>
                </a:lnTo>
                <a:lnTo>
                  <a:pt x="6551" y="8936"/>
                </a:lnTo>
                <a:lnTo>
                  <a:pt x="4486" y="8936"/>
                </a:lnTo>
                <a:cubicBezTo>
                  <a:pt x="2019" y="8936"/>
                  <a:pt x="19" y="6937"/>
                  <a:pt x="19" y="4470"/>
                </a:cubicBezTo>
                <a:cubicBezTo>
                  <a:pt x="19" y="2003"/>
                  <a:pt x="2019" y="3"/>
                  <a:pt x="4486" y="3"/>
                </a:cubicBezTo>
                <a:lnTo>
                  <a:pt x="4486" y="3"/>
                </a:lnTo>
                <a:cubicBezTo>
                  <a:pt x="6953" y="3"/>
                  <a:pt x="8952" y="2003"/>
                  <a:pt x="8952" y="4470"/>
                </a:cubicBezTo>
                <a:lnTo>
                  <a:pt x="8952" y="6673"/>
                </a:lnTo>
                <a:lnTo>
                  <a:pt x="12667" y="6673"/>
                </a:lnTo>
                <a:lnTo>
                  <a:pt x="12667" y="4466"/>
                </a:lnTo>
                <a:cubicBezTo>
                  <a:pt x="12667" y="2000"/>
                  <a:pt x="14667" y="0"/>
                  <a:pt x="17134"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44" name="Shape 465"/>
          <p:cNvSpPr/>
          <p:nvPr/>
        </p:nvSpPr>
        <p:spPr>
          <a:xfrm>
            <a:off x="628650" y="2958900"/>
            <a:ext cx="266700" cy="212421"/>
          </a:xfrm>
          <a:custGeom>
            <a:avLst/>
            <a:gdLst/>
            <a:ahLst/>
            <a:cxnLst>
              <a:cxn ang="0">
                <a:pos x="wd2" y="hd2"/>
              </a:cxn>
              <a:cxn ang="5400000">
                <a:pos x="wd2" y="hd2"/>
              </a:cxn>
              <a:cxn ang="10800000">
                <a:pos x="wd2" y="hd2"/>
              </a:cxn>
              <a:cxn ang="16200000">
                <a:pos x="wd2" y="hd2"/>
              </a:cxn>
            </a:cxnLst>
            <a:rect l="0" t="0" r="r" b="b"/>
            <a:pathLst>
              <a:path w="21600" h="21600" extrusionOk="0">
                <a:moveTo>
                  <a:pt x="10792" y="12461"/>
                </a:moveTo>
                <a:lnTo>
                  <a:pt x="10792" y="15062"/>
                </a:lnTo>
                <a:lnTo>
                  <a:pt x="17082" y="15062"/>
                </a:lnTo>
                <a:lnTo>
                  <a:pt x="17082" y="12461"/>
                </a:lnTo>
                <a:close/>
                <a:moveTo>
                  <a:pt x="2687" y="2893"/>
                </a:moveTo>
                <a:lnTo>
                  <a:pt x="2687" y="5824"/>
                </a:lnTo>
                <a:lnTo>
                  <a:pt x="7569" y="8970"/>
                </a:lnTo>
                <a:lnTo>
                  <a:pt x="2687" y="12117"/>
                </a:lnTo>
                <a:lnTo>
                  <a:pt x="2687" y="15047"/>
                </a:lnTo>
                <a:lnTo>
                  <a:pt x="10172" y="10223"/>
                </a:lnTo>
                <a:lnTo>
                  <a:pt x="10172" y="7717"/>
                </a:lnTo>
                <a:close/>
                <a:moveTo>
                  <a:pt x="1710" y="0"/>
                </a:moveTo>
                <a:lnTo>
                  <a:pt x="19890" y="0"/>
                </a:lnTo>
                <a:cubicBezTo>
                  <a:pt x="20834" y="0"/>
                  <a:pt x="21600" y="961"/>
                  <a:pt x="21600" y="2147"/>
                </a:cubicBezTo>
                <a:lnTo>
                  <a:pt x="21600" y="19453"/>
                </a:lnTo>
                <a:cubicBezTo>
                  <a:pt x="21600" y="20639"/>
                  <a:pt x="20834" y="21600"/>
                  <a:pt x="19890" y="21600"/>
                </a:cubicBezTo>
                <a:lnTo>
                  <a:pt x="1710" y="21600"/>
                </a:lnTo>
                <a:cubicBezTo>
                  <a:pt x="766" y="21600"/>
                  <a:pt x="0" y="20639"/>
                  <a:pt x="0" y="19453"/>
                </a:cubicBezTo>
                <a:lnTo>
                  <a:pt x="0" y="2147"/>
                </a:lnTo>
                <a:cubicBezTo>
                  <a:pt x="0" y="961"/>
                  <a:pt x="766" y="0"/>
                  <a:pt x="171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45" name="Shape 466"/>
          <p:cNvSpPr/>
          <p:nvPr/>
        </p:nvSpPr>
        <p:spPr>
          <a:xfrm>
            <a:off x="8227935" y="2949151"/>
            <a:ext cx="230831" cy="222170"/>
          </a:xfrm>
          <a:custGeom>
            <a:avLst/>
            <a:gdLst/>
            <a:ahLst/>
            <a:cxnLst>
              <a:cxn ang="0">
                <a:pos x="wd2" y="hd2"/>
              </a:cxn>
              <a:cxn ang="5400000">
                <a:pos x="wd2" y="hd2"/>
              </a:cxn>
              <a:cxn ang="10800000">
                <a:pos x="wd2" y="hd2"/>
              </a:cxn>
              <a:cxn ang="16200000">
                <a:pos x="wd2" y="hd2"/>
              </a:cxn>
            </a:cxnLst>
            <a:rect l="0" t="0" r="r" b="b"/>
            <a:pathLst>
              <a:path w="21556" h="21528" extrusionOk="0">
                <a:moveTo>
                  <a:pt x="0" y="11833"/>
                </a:moveTo>
                <a:cubicBezTo>
                  <a:pt x="0" y="13415"/>
                  <a:pt x="4324" y="14696"/>
                  <a:pt x="9658" y="14696"/>
                </a:cubicBezTo>
                <a:lnTo>
                  <a:pt x="9658" y="20903"/>
                </a:lnTo>
                <a:cubicBezTo>
                  <a:pt x="4344" y="20903"/>
                  <a:pt x="33" y="19631"/>
                  <a:pt x="6" y="18058"/>
                </a:cubicBezTo>
                <a:lnTo>
                  <a:pt x="0" y="18058"/>
                </a:lnTo>
                <a:lnTo>
                  <a:pt x="0" y="18040"/>
                </a:lnTo>
                <a:close/>
                <a:moveTo>
                  <a:pt x="0" y="3974"/>
                </a:moveTo>
                <a:cubicBezTo>
                  <a:pt x="0" y="5555"/>
                  <a:pt x="4324" y="6837"/>
                  <a:pt x="9658" y="6837"/>
                </a:cubicBezTo>
                <a:lnTo>
                  <a:pt x="9658" y="13044"/>
                </a:lnTo>
                <a:cubicBezTo>
                  <a:pt x="4344" y="13044"/>
                  <a:pt x="33" y="11771"/>
                  <a:pt x="6" y="10198"/>
                </a:cubicBezTo>
                <a:lnTo>
                  <a:pt x="0" y="10198"/>
                </a:lnTo>
                <a:lnTo>
                  <a:pt x="0" y="10180"/>
                </a:lnTo>
                <a:close/>
                <a:moveTo>
                  <a:pt x="11051" y="0"/>
                </a:moveTo>
                <a:lnTo>
                  <a:pt x="11868" y="0"/>
                </a:lnTo>
                <a:cubicBezTo>
                  <a:pt x="12167" y="0"/>
                  <a:pt x="12408" y="251"/>
                  <a:pt x="12408" y="561"/>
                </a:cubicBezTo>
                <a:cubicBezTo>
                  <a:pt x="12408" y="1224"/>
                  <a:pt x="12504" y="1796"/>
                  <a:pt x="12617" y="2442"/>
                </a:cubicBezTo>
                <a:cubicBezTo>
                  <a:pt x="13437" y="2609"/>
                  <a:pt x="14213" y="2900"/>
                  <a:pt x="14916" y="3319"/>
                </a:cubicBezTo>
                <a:cubicBezTo>
                  <a:pt x="15420" y="2886"/>
                  <a:pt x="15859" y="2505"/>
                  <a:pt x="16282" y="1982"/>
                </a:cubicBezTo>
                <a:cubicBezTo>
                  <a:pt x="16474" y="1745"/>
                  <a:pt x="16815" y="1714"/>
                  <a:pt x="17043" y="1913"/>
                </a:cubicBezTo>
                <a:lnTo>
                  <a:pt x="17681" y="2469"/>
                </a:lnTo>
                <a:lnTo>
                  <a:pt x="17779" y="2554"/>
                </a:lnTo>
                <a:lnTo>
                  <a:pt x="18417" y="3109"/>
                </a:lnTo>
                <a:cubicBezTo>
                  <a:pt x="18646" y="3308"/>
                  <a:pt x="18675" y="3662"/>
                  <a:pt x="18484" y="3899"/>
                </a:cubicBezTo>
                <a:cubicBezTo>
                  <a:pt x="18071" y="4409"/>
                  <a:pt x="17790" y="4912"/>
                  <a:pt x="17476" y="5485"/>
                </a:cubicBezTo>
                <a:cubicBezTo>
                  <a:pt x="17994" y="6140"/>
                  <a:pt x="18420" y="6877"/>
                  <a:pt x="18715" y="7682"/>
                </a:cubicBezTo>
                <a:cubicBezTo>
                  <a:pt x="19378" y="7686"/>
                  <a:pt x="19956" y="7689"/>
                  <a:pt x="20611" y="7569"/>
                </a:cubicBezTo>
                <a:cubicBezTo>
                  <a:pt x="20905" y="7516"/>
                  <a:pt x="21185" y="7719"/>
                  <a:pt x="21237" y="8024"/>
                </a:cubicBezTo>
                <a:lnTo>
                  <a:pt x="21381" y="8875"/>
                </a:lnTo>
                <a:lnTo>
                  <a:pt x="21404" y="9006"/>
                </a:lnTo>
                <a:lnTo>
                  <a:pt x="21548" y="9857"/>
                </a:lnTo>
                <a:cubicBezTo>
                  <a:pt x="21600" y="10161"/>
                  <a:pt x="21404" y="10452"/>
                  <a:pt x="21110" y="10506"/>
                </a:cubicBezTo>
                <a:cubicBezTo>
                  <a:pt x="20475" y="10622"/>
                  <a:pt x="19946" y="10821"/>
                  <a:pt x="19347" y="11052"/>
                </a:cubicBezTo>
                <a:cubicBezTo>
                  <a:pt x="19339" y="11954"/>
                  <a:pt x="19197" y="12824"/>
                  <a:pt x="18927" y="13636"/>
                </a:cubicBezTo>
                <a:cubicBezTo>
                  <a:pt x="19422" y="14071"/>
                  <a:pt x="19857" y="14452"/>
                  <a:pt x="20423" y="14791"/>
                </a:cubicBezTo>
                <a:cubicBezTo>
                  <a:pt x="20682" y="14946"/>
                  <a:pt x="20770" y="15288"/>
                  <a:pt x="20621" y="15557"/>
                </a:cubicBezTo>
                <a:lnTo>
                  <a:pt x="20204" y="16305"/>
                </a:lnTo>
                <a:lnTo>
                  <a:pt x="20141" y="16420"/>
                </a:lnTo>
                <a:lnTo>
                  <a:pt x="19724" y="17168"/>
                </a:lnTo>
                <a:cubicBezTo>
                  <a:pt x="19575" y="17436"/>
                  <a:pt x="19245" y="17528"/>
                  <a:pt x="18986" y="17373"/>
                </a:cubicBezTo>
                <a:cubicBezTo>
                  <a:pt x="18429" y="17039"/>
                  <a:pt x="17901" y="16839"/>
                  <a:pt x="17301" y="16616"/>
                </a:cubicBezTo>
                <a:cubicBezTo>
                  <a:pt x="16769" y="17276"/>
                  <a:pt x="16133" y="17840"/>
                  <a:pt x="15427" y="18297"/>
                </a:cubicBezTo>
                <a:cubicBezTo>
                  <a:pt x="15533" y="18944"/>
                  <a:pt x="15631" y="19515"/>
                  <a:pt x="15850" y="20139"/>
                </a:cubicBezTo>
                <a:cubicBezTo>
                  <a:pt x="15952" y="20430"/>
                  <a:pt x="15808" y="20752"/>
                  <a:pt x="15527" y="20858"/>
                </a:cubicBezTo>
                <a:lnTo>
                  <a:pt x="14745" y="21153"/>
                </a:lnTo>
                <a:lnTo>
                  <a:pt x="14625" y="21199"/>
                </a:lnTo>
                <a:lnTo>
                  <a:pt x="13842" y="21494"/>
                </a:lnTo>
                <a:cubicBezTo>
                  <a:pt x="13562" y="21600"/>
                  <a:pt x="13252" y="21450"/>
                  <a:pt x="13150" y="21159"/>
                </a:cubicBezTo>
                <a:cubicBezTo>
                  <a:pt x="12936" y="20549"/>
                  <a:pt x="12665" y="20054"/>
                  <a:pt x="12354" y="19502"/>
                </a:cubicBezTo>
                <a:lnTo>
                  <a:pt x="11051" y="19622"/>
                </a:lnTo>
                <a:lnTo>
                  <a:pt x="11051" y="15428"/>
                </a:lnTo>
                <a:cubicBezTo>
                  <a:pt x="13450" y="15423"/>
                  <a:pt x="15393" y="13403"/>
                  <a:pt x="15393" y="10911"/>
                </a:cubicBezTo>
                <a:cubicBezTo>
                  <a:pt x="15393" y="8420"/>
                  <a:pt x="13450" y="6400"/>
                  <a:pt x="11051" y="6395"/>
                </a:cubicBezTo>
                <a:close/>
                <a:moveTo>
                  <a:pt x="9658" y="0"/>
                </a:moveTo>
                <a:lnTo>
                  <a:pt x="9658" y="5411"/>
                </a:lnTo>
                <a:cubicBezTo>
                  <a:pt x="4617" y="5411"/>
                  <a:pt x="531" y="4200"/>
                  <a:pt x="531" y="2706"/>
                </a:cubicBezTo>
                <a:cubicBezTo>
                  <a:pt x="531" y="1211"/>
                  <a:pt x="4617" y="0"/>
                  <a:pt x="9658"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46" name="Shape 467"/>
          <p:cNvSpPr/>
          <p:nvPr/>
        </p:nvSpPr>
        <p:spPr>
          <a:xfrm rot="16200000">
            <a:off x="3134436" y="2032692"/>
            <a:ext cx="309363" cy="304801"/>
          </a:xfrm>
          <a:prstGeom prst="rightArrow">
            <a:avLst>
              <a:gd name="adj1" fmla="val 51014"/>
              <a:gd name="adj2" fmla="val 56403"/>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pic>
        <p:nvPicPr>
          <p:cNvPr id="47" name="droppedImage.png"/>
          <p:cNvPicPr/>
          <p:nvPr/>
        </p:nvPicPr>
        <p:blipFill>
          <a:blip r:embed="rId5">
            <a:extLst/>
          </a:blip>
          <a:srcRect l="3267" t="13725" r="13071" b="40958"/>
          <a:stretch>
            <a:fillRect/>
          </a:stretch>
        </p:blipFill>
        <p:spPr>
          <a:xfrm>
            <a:off x="3817620" y="3606204"/>
            <a:ext cx="1435528" cy="777579"/>
          </a:xfrm>
          <a:prstGeom prst="rect">
            <a:avLst/>
          </a:prstGeom>
          <a:ln w="3175">
            <a:miter lim="400000"/>
          </a:ln>
          <a:effectLst>
            <a:outerShdw blurRad="127000" dist="76200" dir="2700000" rotWithShape="0">
              <a:srgbClr val="000000">
                <a:alpha val="75000"/>
              </a:srgbClr>
            </a:outerShdw>
          </a:effectLst>
        </p:spPr>
      </p:pic>
      <p:sp>
        <p:nvSpPr>
          <p:cNvPr id="48" name="Shape 469"/>
          <p:cNvSpPr/>
          <p:nvPr/>
        </p:nvSpPr>
        <p:spPr>
          <a:xfrm>
            <a:off x="4158974" y="4315116"/>
            <a:ext cx="966192"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5E5E5E"/>
                </a:solidFill>
                <a:latin typeface="Avenir Next"/>
                <a:ea typeface="Avenir Next"/>
                <a:cs typeface="Avenir Next"/>
                <a:sym typeface="Avenir Next"/>
              </a:defRPr>
            </a:lvl1pPr>
          </a:lstStyle>
          <a:p>
            <a:pPr lvl="0">
              <a:defRPr>
                <a:solidFill>
                  <a:srgbClr val="000000"/>
                </a:solidFill>
                <a:uFillTx/>
              </a:defRPr>
            </a:pPr>
            <a:r>
              <a:rPr>
                <a:solidFill>
                  <a:srgbClr val="5E5E5E"/>
                </a:solidFill>
                <a:uFill>
                  <a:solidFill>
                    <a:srgbClr val="4D4D4D"/>
                  </a:solidFill>
                </a:uFill>
              </a:rPr>
              <a:t>Runtime</a:t>
            </a:r>
          </a:p>
        </p:txBody>
      </p:sp>
      <p:grpSp>
        <p:nvGrpSpPr>
          <p:cNvPr id="49" name="Group 472"/>
          <p:cNvGrpSpPr/>
          <p:nvPr/>
        </p:nvGrpSpPr>
        <p:grpSpPr>
          <a:xfrm>
            <a:off x="1220007" y="2332944"/>
            <a:ext cx="1614776" cy="304801"/>
            <a:chOff x="0" y="0"/>
            <a:chExt cx="1614774" cy="304800"/>
          </a:xfrm>
        </p:grpSpPr>
        <p:sp>
          <p:nvSpPr>
            <p:cNvPr id="50" name="Shape 470"/>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51" name="Shape 471"/>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create service (HTTP)</a:t>
              </a:r>
            </a:p>
          </p:txBody>
        </p:sp>
      </p:grpSp>
      <p:sp>
        <p:nvSpPr>
          <p:cNvPr id="52" name="Shape 473"/>
          <p:cNvSpPr/>
          <p:nvPr/>
        </p:nvSpPr>
        <p:spPr>
          <a:xfrm rot="10800000">
            <a:off x="1217142" y="2645770"/>
            <a:ext cx="1614775" cy="3048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grpSp>
        <p:nvGrpSpPr>
          <p:cNvPr id="53" name="Group 476"/>
          <p:cNvGrpSpPr/>
          <p:nvPr/>
        </p:nvGrpSpPr>
        <p:grpSpPr>
          <a:xfrm>
            <a:off x="1222065" y="2971119"/>
            <a:ext cx="1614775" cy="304801"/>
            <a:chOff x="0" y="0"/>
            <a:chExt cx="1614774" cy="304800"/>
          </a:xfrm>
        </p:grpSpPr>
        <p:sp>
          <p:nvSpPr>
            <p:cNvPr id="54" name="Shape 474"/>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55" name="Shape 475"/>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bind service (HTTP)</a:t>
              </a:r>
            </a:p>
          </p:txBody>
        </p:sp>
      </p:grpSp>
      <p:sp>
        <p:nvSpPr>
          <p:cNvPr id="56" name="Shape 477"/>
          <p:cNvSpPr/>
          <p:nvPr/>
        </p:nvSpPr>
        <p:spPr>
          <a:xfrm rot="10800000">
            <a:off x="1217142" y="3271422"/>
            <a:ext cx="1614775" cy="3048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sp>
        <p:nvSpPr>
          <p:cNvPr id="57" name="Shape 478"/>
          <p:cNvSpPr/>
          <p:nvPr/>
        </p:nvSpPr>
        <p:spPr>
          <a:xfrm rot="10800000">
            <a:off x="3746317" y="2645770"/>
            <a:ext cx="1614775" cy="3048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sp>
        <p:nvSpPr>
          <p:cNvPr id="58" name="Shape 479"/>
          <p:cNvSpPr/>
          <p:nvPr/>
        </p:nvSpPr>
        <p:spPr>
          <a:xfrm rot="10800000">
            <a:off x="3746317" y="3271422"/>
            <a:ext cx="1614775" cy="3048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grpSp>
        <p:nvGrpSpPr>
          <p:cNvPr id="59" name="Group 482"/>
          <p:cNvGrpSpPr/>
          <p:nvPr/>
        </p:nvGrpSpPr>
        <p:grpSpPr>
          <a:xfrm>
            <a:off x="3744259" y="2332944"/>
            <a:ext cx="1614775" cy="304801"/>
            <a:chOff x="0" y="0"/>
            <a:chExt cx="1614774" cy="304800"/>
          </a:xfrm>
        </p:grpSpPr>
        <p:sp>
          <p:nvSpPr>
            <p:cNvPr id="60" name="Shape 480"/>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61" name="Shape 481"/>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create service (HTTP)</a:t>
              </a:r>
            </a:p>
          </p:txBody>
        </p:sp>
      </p:grpSp>
      <p:grpSp>
        <p:nvGrpSpPr>
          <p:cNvPr id="62" name="Group 485"/>
          <p:cNvGrpSpPr/>
          <p:nvPr/>
        </p:nvGrpSpPr>
        <p:grpSpPr>
          <a:xfrm>
            <a:off x="3746317" y="2968030"/>
            <a:ext cx="1614775" cy="304801"/>
            <a:chOff x="0" y="0"/>
            <a:chExt cx="1614774" cy="304800"/>
          </a:xfrm>
        </p:grpSpPr>
        <p:sp>
          <p:nvSpPr>
            <p:cNvPr id="63" name="Shape 483"/>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64" name="Shape 484"/>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bind service (HTTP)</a:t>
              </a:r>
            </a:p>
          </p:txBody>
        </p:sp>
      </p:grpSp>
    </p:spTree>
    <p:extLst>
      <p:ext uri="{BB962C8B-B14F-4D97-AF65-F5344CB8AC3E}">
        <p14:creationId xmlns:p14="http://schemas.microsoft.com/office/powerpoint/2010/main" val="11183051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22" presetClass="entr" presetSubtype="8" fill="hold" grpId="0" nodeType="afterEffect">
                                  <p:stCondLst>
                                    <p:cond delay="0"/>
                                  </p:stCondLst>
                                  <p:iterate>
                                    <p:tmAbs val="0"/>
                                  </p:iterate>
                                  <p:childTnLst>
                                    <p:set>
                                      <p:cBhvr>
                                        <p:cTn id="10" fill="hold"/>
                                        <p:tgtEl>
                                          <p:spTgt spid="59"/>
                                        </p:tgtEl>
                                        <p:attrNameLst>
                                          <p:attrName>style.visibility</p:attrName>
                                        </p:attrNameLst>
                                      </p:cBhvr>
                                      <p:to>
                                        <p:strVal val="visible"/>
                                      </p:to>
                                    </p:set>
                                    <p:animEffect transition="in" filter="wipe(left)">
                                      <p:cBhvr>
                                        <p:cTn id="11" dur="500"/>
                                        <p:tgtEl>
                                          <p:spTgt spid="5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iterate>
                                    <p:tmAbs val="0"/>
                                  </p:iterate>
                                  <p:childTnLst>
                                    <p:set>
                                      <p:cBhvr>
                                        <p:cTn id="15" fill="hold"/>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500"/>
                            </p:stCondLst>
                            <p:childTnLst>
                              <p:par>
                                <p:cTn id="18" presetID="22" presetClass="entr" presetSubtype="2" fill="hold" grpId="0" nodeType="afterEffect">
                                  <p:stCondLst>
                                    <p:cond delay="0"/>
                                  </p:stCondLst>
                                  <p:iterate>
                                    <p:tmAbs val="0"/>
                                  </p:iterate>
                                  <p:childTnLst>
                                    <p:set>
                                      <p:cBhvr>
                                        <p:cTn id="19" fill="hold"/>
                                        <p:tgtEl>
                                          <p:spTgt spid="21"/>
                                        </p:tgtEl>
                                        <p:attrNameLst>
                                          <p:attrName>style.visibility</p:attrName>
                                        </p:attrNameLst>
                                      </p:cBhvr>
                                      <p:to>
                                        <p:strVal val="visible"/>
                                      </p:to>
                                    </p:set>
                                    <p:animEffect transition="in" filter="wipe(right)">
                                      <p:cBhvr>
                                        <p:cTn id="20" dur="500"/>
                                        <p:tgtEl>
                                          <p:spTgt spid="21"/>
                                        </p:tgtEl>
                                      </p:cBhvr>
                                    </p:animEffect>
                                  </p:childTnLst>
                                </p:cTn>
                              </p:par>
                            </p:childTnLst>
                          </p:cTn>
                        </p:par>
                        <p:par>
                          <p:cTn id="21" fill="hold">
                            <p:stCondLst>
                              <p:cond delay="1000"/>
                            </p:stCondLst>
                            <p:childTnLst>
                              <p:par>
                                <p:cTn id="22" presetID="22" presetClass="entr" presetSubtype="2" fill="hold" grpId="0" nodeType="afterEffect">
                                  <p:stCondLst>
                                    <p:cond delay="0"/>
                                  </p:stCondLst>
                                  <p:iterate>
                                    <p:tmAbs val="0"/>
                                  </p:iterate>
                                  <p:childTnLst>
                                    <p:set>
                                      <p:cBhvr>
                                        <p:cTn id="23" fill="hold"/>
                                        <p:tgtEl>
                                          <p:spTgt spid="57"/>
                                        </p:tgtEl>
                                        <p:attrNameLst>
                                          <p:attrName>style.visibility</p:attrName>
                                        </p:attrNameLst>
                                      </p:cBhvr>
                                      <p:to>
                                        <p:strVal val="visible"/>
                                      </p:to>
                                    </p:set>
                                    <p:animEffect transition="in" filter="wipe(right)">
                                      <p:cBhvr>
                                        <p:cTn id="24" dur="500"/>
                                        <p:tgtEl>
                                          <p:spTgt spid="57"/>
                                        </p:tgtEl>
                                      </p:cBhvr>
                                    </p:animEffect>
                                  </p:childTnLst>
                                </p:cTn>
                              </p:par>
                            </p:childTnLst>
                          </p:cTn>
                        </p:par>
                        <p:par>
                          <p:cTn id="25" fill="hold">
                            <p:stCondLst>
                              <p:cond delay="1500"/>
                            </p:stCondLst>
                            <p:childTnLst>
                              <p:par>
                                <p:cTn id="26" presetID="22" presetClass="entr" presetSubtype="2" fill="hold" grpId="0" nodeType="afterEffect">
                                  <p:stCondLst>
                                    <p:cond delay="0"/>
                                  </p:stCondLst>
                                  <p:iterate>
                                    <p:tmAbs val="0"/>
                                  </p:iterate>
                                  <p:childTnLst>
                                    <p:set>
                                      <p:cBhvr>
                                        <p:cTn id="27" fill="hold"/>
                                        <p:tgtEl>
                                          <p:spTgt spid="52"/>
                                        </p:tgtEl>
                                        <p:attrNameLst>
                                          <p:attrName>style.visibility</p:attrName>
                                        </p:attrNameLst>
                                      </p:cBhvr>
                                      <p:to>
                                        <p:strVal val="visible"/>
                                      </p:to>
                                    </p:set>
                                    <p:animEffect transition="in" filter="wipe(right)">
                                      <p:cBhvr>
                                        <p:cTn id="28" dur="500"/>
                                        <p:tgtEl>
                                          <p:spTgt spid="5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iterate>
                                    <p:tmAbs val="0"/>
                                  </p:iterate>
                                  <p:childTnLst>
                                    <p:set>
                                      <p:cBhvr>
                                        <p:cTn id="32" fill="hold"/>
                                        <p:tgtEl>
                                          <p:spTgt spid="53"/>
                                        </p:tgtEl>
                                        <p:attrNameLst>
                                          <p:attrName>style.visibility</p:attrName>
                                        </p:attrNameLst>
                                      </p:cBhvr>
                                      <p:to>
                                        <p:strVal val="visible"/>
                                      </p:to>
                                    </p:set>
                                    <p:animEffect transition="in" filter="wipe(left)">
                                      <p:cBhvr>
                                        <p:cTn id="33" dur="500"/>
                                        <p:tgtEl>
                                          <p:spTgt spid="53"/>
                                        </p:tgtEl>
                                      </p:cBhvr>
                                    </p:animEffect>
                                  </p:childTnLst>
                                </p:cTn>
                              </p:par>
                            </p:childTnLst>
                          </p:cTn>
                        </p:par>
                        <p:par>
                          <p:cTn id="34" fill="hold">
                            <p:stCondLst>
                              <p:cond delay="500"/>
                            </p:stCondLst>
                            <p:childTnLst>
                              <p:par>
                                <p:cTn id="35" presetID="22" presetClass="entr" presetSubtype="8" fill="hold" grpId="0" nodeType="afterEffect">
                                  <p:stCondLst>
                                    <p:cond delay="0"/>
                                  </p:stCondLst>
                                  <p:iterate>
                                    <p:tmAbs val="0"/>
                                  </p:iterate>
                                  <p:childTnLst>
                                    <p:set>
                                      <p:cBhvr>
                                        <p:cTn id="36" fill="hold"/>
                                        <p:tgtEl>
                                          <p:spTgt spid="62"/>
                                        </p:tgtEl>
                                        <p:attrNameLst>
                                          <p:attrName>style.visibility</p:attrName>
                                        </p:attrNameLst>
                                      </p:cBhvr>
                                      <p:to>
                                        <p:strVal val="visible"/>
                                      </p:to>
                                    </p:set>
                                    <p:animEffect transition="in" filter="wipe(left)">
                                      <p:cBhvr>
                                        <p:cTn id="37" dur="500"/>
                                        <p:tgtEl>
                                          <p:spTgt spid="6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iterate>
                                    <p:tmAbs val="0"/>
                                  </p:iterate>
                                  <p:childTnLst>
                                    <p:set>
                                      <p:cBhvr>
                                        <p:cTn id="41" fill="hold"/>
                                        <p:tgtEl>
                                          <p:spTgt spid="26"/>
                                        </p:tgtEl>
                                        <p:attrNameLst>
                                          <p:attrName>style.visibility</p:attrName>
                                        </p:attrNameLst>
                                      </p:cBhvr>
                                      <p:to>
                                        <p:strVal val="visible"/>
                                      </p:to>
                                    </p:set>
                                    <p:animEffect transition="in" filter="wipe(left)">
                                      <p:cBhvr>
                                        <p:cTn id="42" dur="500"/>
                                        <p:tgtEl>
                                          <p:spTgt spid="26"/>
                                        </p:tgtEl>
                                      </p:cBhvr>
                                    </p:animEffect>
                                  </p:childTnLst>
                                </p:cTn>
                              </p:par>
                            </p:childTnLst>
                          </p:cTn>
                        </p:par>
                        <p:par>
                          <p:cTn id="43" fill="hold">
                            <p:stCondLst>
                              <p:cond delay="500"/>
                            </p:stCondLst>
                            <p:childTnLst>
                              <p:par>
                                <p:cTn id="44" presetID="22" presetClass="entr" presetSubtype="2" fill="hold" grpId="0" nodeType="afterEffect">
                                  <p:stCondLst>
                                    <p:cond delay="0"/>
                                  </p:stCondLst>
                                  <p:iterate>
                                    <p:tmAbs val="0"/>
                                  </p:iterate>
                                  <p:childTnLst>
                                    <p:set>
                                      <p:cBhvr>
                                        <p:cTn id="45" fill="hold"/>
                                        <p:tgtEl>
                                          <p:spTgt spid="22"/>
                                        </p:tgtEl>
                                        <p:attrNameLst>
                                          <p:attrName>style.visibility</p:attrName>
                                        </p:attrNameLst>
                                      </p:cBhvr>
                                      <p:to>
                                        <p:strVal val="visible"/>
                                      </p:to>
                                    </p:set>
                                    <p:animEffect transition="in" filter="wipe(right)">
                                      <p:cBhvr>
                                        <p:cTn id="46" dur="500"/>
                                        <p:tgtEl>
                                          <p:spTgt spid="22"/>
                                        </p:tgtEl>
                                      </p:cBhvr>
                                    </p:animEffect>
                                  </p:childTnLst>
                                </p:cTn>
                              </p:par>
                            </p:childTnLst>
                          </p:cTn>
                        </p:par>
                        <p:par>
                          <p:cTn id="47" fill="hold">
                            <p:stCondLst>
                              <p:cond delay="1000"/>
                            </p:stCondLst>
                            <p:childTnLst>
                              <p:par>
                                <p:cTn id="48" presetID="22" presetClass="entr" presetSubtype="2" fill="hold" grpId="0" nodeType="afterEffect">
                                  <p:stCondLst>
                                    <p:cond delay="0"/>
                                  </p:stCondLst>
                                  <p:iterate>
                                    <p:tmAbs val="0"/>
                                  </p:iterate>
                                  <p:childTnLst>
                                    <p:set>
                                      <p:cBhvr>
                                        <p:cTn id="49" fill="hold"/>
                                        <p:tgtEl>
                                          <p:spTgt spid="58"/>
                                        </p:tgtEl>
                                        <p:attrNameLst>
                                          <p:attrName>style.visibility</p:attrName>
                                        </p:attrNameLst>
                                      </p:cBhvr>
                                      <p:to>
                                        <p:strVal val="visible"/>
                                      </p:to>
                                    </p:set>
                                    <p:animEffect transition="in" filter="wipe(right)">
                                      <p:cBhvr>
                                        <p:cTn id="50" dur="500"/>
                                        <p:tgtEl>
                                          <p:spTgt spid="5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iterate>
                                    <p:tmAbs val="0"/>
                                  </p:iterate>
                                  <p:childTnLst>
                                    <p:set>
                                      <p:cBhvr>
                                        <p:cTn id="54" fill="hold"/>
                                        <p:tgtEl>
                                          <p:spTgt spid="46"/>
                                        </p:tgtEl>
                                        <p:attrNameLst>
                                          <p:attrName>style.visibility</p:attrName>
                                        </p:attrNameLst>
                                      </p:cBhvr>
                                      <p:to>
                                        <p:strVal val="visible"/>
                                      </p:to>
                                    </p:set>
                                    <p:animEffect transition="in" filter="wipe(down)">
                                      <p:cBhvr>
                                        <p:cTn id="55" dur="500"/>
                                        <p:tgtEl>
                                          <p:spTgt spid="46"/>
                                        </p:tgtEl>
                                      </p:cBhvr>
                                    </p:animEffect>
                                  </p:childTnLst>
                                </p:cTn>
                              </p:par>
                            </p:childTnLst>
                          </p:cTn>
                        </p:par>
                        <p:par>
                          <p:cTn id="56" fill="hold">
                            <p:stCondLst>
                              <p:cond delay="500"/>
                            </p:stCondLst>
                            <p:childTnLst>
                              <p:par>
                                <p:cTn id="57" presetID="10" presetClass="entr" presetSubtype="0" fill="hold" grpId="0" nodeType="afterEffect">
                                  <p:stCondLst>
                                    <p:cond delay="0"/>
                                  </p:stCondLst>
                                  <p:iterate>
                                    <p:tmAbs val="0"/>
                                  </p:iterate>
                                  <p:childTnLst>
                                    <p:set>
                                      <p:cBhvr>
                                        <p:cTn id="58" fill="hold"/>
                                        <p:tgtEl>
                                          <p:spTgt spid="20"/>
                                        </p:tgtEl>
                                        <p:attrNameLst>
                                          <p:attrName>style.visibility</p:attrName>
                                        </p:attrNameLst>
                                      </p:cBhvr>
                                      <p:to>
                                        <p:strVal val="visible"/>
                                      </p:to>
                                    </p:set>
                                    <p:animEffect transition="in" filter="fade">
                                      <p:cBhvr>
                                        <p:cTn id="59" dur="500"/>
                                        <p:tgtEl>
                                          <p:spTgt spid="2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iterate>
                                    <p:tmAbs val="0"/>
                                  </p:iterate>
                                  <p:childTnLst>
                                    <p:set>
                                      <p:cBhvr>
                                        <p:cTn id="63" fill="hold"/>
                                        <p:tgtEl>
                                          <p:spTgt spid="56"/>
                                        </p:tgtEl>
                                        <p:attrNameLst>
                                          <p:attrName>style.visibility</p:attrName>
                                        </p:attrNameLst>
                                      </p:cBhvr>
                                      <p:to>
                                        <p:strVal val="visible"/>
                                      </p:to>
                                    </p:set>
                                    <p:animEffect transition="in" filter="wipe(right)">
                                      <p:cBhvr>
                                        <p:cTn id="6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advAuto="0"/>
      <p:bldP spid="21" grpId="0" animBg="1" advAuto="0"/>
      <p:bldP spid="22" grpId="0" animBg="1" advAuto="0"/>
      <p:bldP spid="23" grpId="0" animBg="1" advAuto="0"/>
      <p:bldP spid="26" grpId="0" animBg="1" advAuto="0"/>
      <p:bldP spid="46" grpId="0" animBg="1" advAuto="0"/>
      <p:bldP spid="49" grpId="0" animBg="1" advAuto="0"/>
      <p:bldP spid="52" grpId="0" animBg="1" advAuto="0"/>
      <p:bldP spid="53" grpId="0" animBg="1" advAuto="0"/>
      <p:bldP spid="56" grpId="0" animBg="1" advAuto="0"/>
      <p:bldP spid="57" grpId="0" animBg="1" advAuto="0"/>
      <p:bldP spid="58" grpId="0" animBg="1" advAuto="0"/>
      <p:bldP spid="59" grpId="0" animBg="1" advAuto="0"/>
      <p:bldP spid="62" grpId="0" animBg="1" advAuto="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42147" y="2275969"/>
            <a:ext cx="7059706" cy="601151"/>
          </a:xfrm>
        </p:spPr>
        <p:txBody>
          <a:bodyPr>
            <a:normAutofit/>
          </a:bodyPr>
          <a:lstStyle/>
          <a:p>
            <a:r>
              <a:rPr lang="en-US" cap="all" dirty="0" smtClean="0"/>
              <a:t>Developer Experience</a:t>
            </a:r>
            <a:endParaRPr lang="en-US" cap="all" dirty="0"/>
          </a:p>
        </p:txBody>
      </p:sp>
    </p:spTree>
    <p:extLst>
      <p:ext uri="{BB962C8B-B14F-4D97-AF65-F5344CB8AC3E}">
        <p14:creationId xmlns:p14="http://schemas.microsoft.com/office/powerpoint/2010/main" val="3371256685"/>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1" y="114659"/>
            <a:ext cx="6406375"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0" name="Rectangle 9"/>
          <p:cNvSpPr/>
          <p:nvPr/>
        </p:nvSpPr>
        <p:spPr>
          <a:xfrm>
            <a:off x="186686" y="1833086"/>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dirty="0"/>
          </a:p>
          <a:p>
            <a:pPr marL="285750" indent="-285750">
              <a:buFont typeface="Arial"/>
              <a:buChar char="•"/>
            </a:pPr>
            <a:r>
              <a:rPr lang="en-US" dirty="0" smtClean="0">
                <a:solidFill>
                  <a:schemeClr val="accent3"/>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pic>
        <p:nvPicPr>
          <p:cNvPr id="11" name="Picture 10" descr="Screen Shot 2015-12-16 at 9.38.2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0232" y="1641592"/>
            <a:ext cx="6392200" cy="3136577"/>
          </a:xfrm>
          <a:prstGeom prst="rect">
            <a:avLst/>
          </a:prstGeom>
        </p:spPr>
      </p:pic>
      <p:cxnSp>
        <p:nvCxnSpPr>
          <p:cNvPr id="12" name="Straight Arrow Connector 11"/>
          <p:cNvCxnSpPr/>
          <p:nvPr/>
        </p:nvCxnSpPr>
        <p:spPr>
          <a:xfrm flipH="1">
            <a:off x="3416087" y="2427653"/>
            <a:ext cx="554834" cy="676716"/>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826507" y="1272260"/>
            <a:ext cx="2602771" cy="369332"/>
          </a:xfrm>
          <a:prstGeom prst="rect">
            <a:avLst/>
          </a:prstGeom>
        </p:spPr>
        <p:txBody>
          <a:bodyPr wrap="none">
            <a:spAutoFit/>
          </a:bodyPr>
          <a:lstStyle/>
          <a:p>
            <a:r>
              <a:rPr lang="en-US" dirty="0">
                <a:solidFill>
                  <a:srgbClr val="FFFFFF"/>
                </a:solidFill>
              </a:rPr>
              <a:t>Click on "Marketplace"</a:t>
            </a:r>
          </a:p>
        </p:txBody>
      </p:sp>
    </p:spTree>
    <p:extLst>
      <p:ext uri="{BB962C8B-B14F-4D97-AF65-F5344CB8AC3E}">
        <p14:creationId xmlns:p14="http://schemas.microsoft.com/office/powerpoint/2010/main" val="871887671"/>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1" y="114659"/>
            <a:ext cx="6131417"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0" name="Rectangle 9"/>
          <p:cNvSpPr/>
          <p:nvPr/>
        </p:nvSpPr>
        <p:spPr>
          <a:xfrm>
            <a:off x="186686" y="1833086"/>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dirty="0"/>
          </a:p>
          <a:p>
            <a:pPr marL="285750" indent="-285750">
              <a:buFont typeface="Arial"/>
              <a:buChar char="•"/>
            </a:pPr>
            <a:r>
              <a:rPr lang="en-US" dirty="0" smtClean="0">
                <a:solidFill>
                  <a:schemeClr val="accent3"/>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sp>
        <p:nvSpPr>
          <p:cNvPr id="13" name="Rectangle 12"/>
          <p:cNvSpPr/>
          <p:nvPr/>
        </p:nvSpPr>
        <p:spPr>
          <a:xfrm>
            <a:off x="2826507" y="1272260"/>
            <a:ext cx="3201718" cy="369332"/>
          </a:xfrm>
          <a:prstGeom prst="rect">
            <a:avLst/>
          </a:prstGeom>
        </p:spPr>
        <p:txBody>
          <a:bodyPr wrap="none">
            <a:spAutoFit/>
          </a:bodyPr>
          <a:lstStyle/>
          <a:p>
            <a:r>
              <a:rPr lang="en-US" dirty="0" smtClean="0">
                <a:solidFill>
                  <a:srgbClr val="FFFFFF"/>
                </a:solidFill>
              </a:rPr>
              <a:t>Choose ”RabbitMQ for PCF"</a:t>
            </a:r>
            <a:endParaRPr lang="en-US" dirty="0">
              <a:solidFill>
                <a:srgbClr val="FFFFFF"/>
              </a:solidFill>
            </a:endParaRPr>
          </a:p>
        </p:txBody>
      </p:sp>
      <p:pic>
        <p:nvPicPr>
          <p:cNvPr id="9" name="Picture 8" descr="Screen Shot 2015-12-16 at 9.44.2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8092" y="1660452"/>
            <a:ext cx="5932317" cy="3198237"/>
          </a:xfrm>
          <a:prstGeom prst="rect">
            <a:avLst/>
          </a:prstGeom>
        </p:spPr>
      </p:pic>
      <p:cxnSp>
        <p:nvCxnSpPr>
          <p:cNvPr id="14" name="Straight Arrow Connector 13"/>
          <p:cNvCxnSpPr/>
          <p:nvPr/>
        </p:nvCxnSpPr>
        <p:spPr>
          <a:xfrm flipH="1">
            <a:off x="4783911" y="1775637"/>
            <a:ext cx="961715" cy="590400"/>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8882802"/>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6614898"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0" name="Rectangle 9"/>
          <p:cNvSpPr/>
          <p:nvPr/>
        </p:nvSpPr>
        <p:spPr>
          <a:xfrm>
            <a:off x="186686" y="1833086"/>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dirty="0"/>
          </a:p>
          <a:p>
            <a:pPr marL="285750" indent="-285750">
              <a:buFont typeface="Arial"/>
              <a:buChar char="•"/>
            </a:pPr>
            <a:r>
              <a:rPr lang="en-US" dirty="0" smtClean="0">
                <a:solidFill>
                  <a:schemeClr val="accent3"/>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pic>
        <p:nvPicPr>
          <p:cNvPr id="6" name="Picture 5" descr="Screen Shot 2015-12-16 at 9.47.12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8911" y="1603007"/>
            <a:ext cx="6123437" cy="3241467"/>
          </a:xfrm>
          <a:prstGeom prst="rect">
            <a:avLst/>
          </a:prstGeom>
        </p:spPr>
      </p:pic>
      <p:sp>
        <p:nvSpPr>
          <p:cNvPr id="7" name="Rectangle 6"/>
          <p:cNvSpPr/>
          <p:nvPr/>
        </p:nvSpPr>
        <p:spPr>
          <a:xfrm>
            <a:off x="2905065" y="1212127"/>
            <a:ext cx="2371262" cy="369332"/>
          </a:xfrm>
          <a:prstGeom prst="rect">
            <a:avLst/>
          </a:prstGeom>
        </p:spPr>
        <p:txBody>
          <a:bodyPr wrap="none">
            <a:spAutoFit/>
          </a:bodyPr>
          <a:lstStyle/>
          <a:p>
            <a:r>
              <a:rPr lang="en-US" dirty="0" smtClean="0">
                <a:solidFill>
                  <a:srgbClr val="FFFFFF"/>
                </a:solidFill>
              </a:rPr>
              <a:t>Select the free plan</a:t>
            </a:r>
            <a:endParaRPr lang="en-US" dirty="0">
              <a:solidFill>
                <a:srgbClr val="FFFFFF"/>
              </a:solidFill>
            </a:endParaRPr>
          </a:p>
        </p:txBody>
      </p:sp>
      <p:cxnSp>
        <p:nvCxnSpPr>
          <p:cNvPr id="8" name="Straight Arrow Connector 7"/>
          <p:cNvCxnSpPr/>
          <p:nvPr/>
        </p:nvCxnSpPr>
        <p:spPr>
          <a:xfrm flipH="1">
            <a:off x="6120765" y="3624252"/>
            <a:ext cx="961715" cy="590400"/>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8088954"/>
      </p:ext>
    </p:extLst>
  </p:cSld>
  <p:clrMapOvr>
    <a:masterClrMapping/>
  </p:clrMapOvr>
  <p:timing>
    <p:tnLst>
      <p:par>
        <p:cTn xmlns:p14="http://schemas.microsoft.com/office/powerpoint/2010/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7375276"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0" name="Rectangle 9"/>
          <p:cNvSpPr/>
          <p:nvPr/>
        </p:nvSpPr>
        <p:spPr>
          <a:xfrm>
            <a:off x="186686" y="1833086"/>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b="1" dirty="0">
              <a:solidFill>
                <a:schemeClr val="accent1"/>
              </a:solidFill>
            </a:endParaRPr>
          </a:p>
          <a:p>
            <a:pPr marL="285750" indent="-285750">
              <a:buFont typeface="Arial"/>
              <a:buChar char="•"/>
            </a:pPr>
            <a:r>
              <a:rPr lang="en-US" b="1" dirty="0" smtClean="0">
                <a:solidFill>
                  <a:schemeClr val="accent1"/>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pic>
        <p:nvPicPr>
          <p:cNvPr id="6" name="Picture 5" descr="Screen Shot 2015-12-16 at 9.50.2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3920" y="1512480"/>
            <a:ext cx="5352448" cy="3310413"/>
          </a:xfrm>
          <a:prstGeom prst="rect">
            <a:avLst/>
          </a:prstGeom>
        </p:spPr>
      </p:pic>
      <p:sp>
        <p:nvSpPr>
          <p:cNvPr id="7" name="Rectangle 6"/>
          <p:cNvSpPr/>
          <p:nvPr/>
        </p:nvSpPr>
        <p:spPr>
          <a:xfrm>
            <a:off x="3288907" y="1106454"/>
            <a:ext cx="5219811" cy="369332"/>
          </a:xfrm>
          <a:prstGeom prst="rect">
            <a:avLst/>
          </a:prstGeom>
        </p:spPr>
        <p:txBody>
          <a:bodyPr wrap="none">
            <a:spAutoFit/>
          </a:bodyPr>
          <a:lstStyle/>
          <a:p>
            <a:r>
              <a:rPr lang="en-US" dirty="0" smtClean="0">
                <a:solidFill>
                  <a:schemeClr val="bg1"/>
                </a:solidFill>
              </a:rPr>
              <a:t>Give it a name and bind it to your application</a:t>
            </a:r>
            <a:endParaRPr lang="en-US" dirty="0">
              <a:solidFill>
                <a:schemeClr val="bg1"/>
              </a:solidFill>
            </a:endParaRPr>
          </a:p>
        </p:txBody>
      </p:sp>
    </p:spTree>
    <p:extLst>
      <p:ext uri="{BB962C8B-B14F-4D97-AF65-F5344CB8AC3E}">
        <p14:creationId xmlns:p14="http://schemas.microsoft.com/office/powerpoint/2010/main" val="3963966463"/>
      </p:ext>
    </p:extLst>
  </p:cSld>
  <p:clrMapOvr>
    <a:masterClrMapping/>
  </p:clrMapOvr>
  <p:timing>
    <p:tnLst>
      <p:par>
        <p:cTn xmlns:p14="http://schemas.microsoft.com/office/powerpoint/2010/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6982478"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0" name="Rectangle 9"/>
          <p:cNvSpPr/>
          <p:nvPr/>
        </p:nvSpPr>
        <p:spPr>
          <a:xfrm>
            <a:off x="186686" y="1833086"/>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b="1" dirty="0">
              <a:solidFill>
                <a:schemeClr val="accent1"/>
              </a:solidFill>
            </a:endParaRPr>
          </a:p>
          <a:p>
            <a:pPr marL="285750" indent="-285750">
              <a:buFont typeface="Arial"/>
              <a:buChar char="•"/>
            </a:pPr>
            <a:r>
              <a:rPr lang="en-US" b="1" dirty="0" smtClean="0">
                <a:solidFill>
                  <a:schemeClr val="accent1"/>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b="1" dirty="0" smtClean="0">
                <a:solidFill>
                  <a:schemeClr val="accent1"/>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pic>
        <p:nvPicPr>
          <p:cNvPr id="6" name="Picture 5" descr="Screen Shot 2015-12-16 at 9.52.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7601" y="1603008"/>
            <a:ext cx="6491738" cy="3175723"/>
          </a:xfrm>
          <a:prstGeom prst="rect">
            <a:avLst/>
          </a:prstGeom>
        </p:spPr>
      </p:pic>
      <p:cxnSp>
        <p:nvCxnSpPr>
          <p:cNvPr id="7" name="Straight Arrow Connector 6"/>
          <p:cNvCxnSpPr/>
          <p:nvPr/>
        </p:nvCxnSpPr>
        <p:spPr>
          <a:xfrm flipH="1">
            <a:off x="4278400" y="2392182"/>
            <a:ext cx="961715" cy="590400"/>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6036414"/>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7545488"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6" name="Rectangle 5"/>
          <p:cNvSpPr/>
          <p:nvPr/>
        </p:nvSpPr>
        <p:spPr>
          <a:xfrm>
            <a:off x="186686" y="1833086"/>
            <a:ext cx="2621004" cy="2308324"/>
          </a:xfrm>
          <a:prstGeom prst="rect">
            <a:avLst/>
          </a:prstGeom>
        </p:spPr>
        <p:txBody>
          <a:bodyPr wrap="square">
            <a:spAutoFit/>
          </a:bodyPr>
          <a:lstStyle/>
          <a:p>
            <a:pPr marL="285750" indent="-285750">
              <a:buFont typeface="Arial"/>
              <a:buChar char="•"/>
            </a:pPr>
            <a:r>
              <a:rPr lang="en-US" dirty="0" smtClean="0">
                <a:solidFill>
                  <a:schemeClr val="accent3"/>
                </a:solidFill>
              </a:rPr>
              <a:t>Create Service</a:t>
            </a:r>
          </a:p>
          <a:p>
            <a:endParaRPr lang="en-US" dirty="0" smtClean="0">
              <a:solidFill>
                <a:schemeClr val="accent3"/>
              </a:solidFill>
            </a:endParaRPr>
          </a:p>
          <a:p>
            <a:pPr marL="285750" indent="-285750">
              <a:buFont typeface="Arial"/>
              <a:buChar char="•"/>
            </a:pPr>
            <a:r>
              <a:rPr lang="en-US" dirty="0" smtClean="0">
                <a:solidFill>
                  <a:schemeClr val="accent3"/>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b="1" dirty="0" smtClean="0">
                <a:solidFill>
                  <a:schemeClr val="accent1"/>
                </a:solidFill>
              </a:rPr>
              <a:t>Verify</a:t>
            </a:r>
            <a:endParaRPr lang="en-US" b="1" dirty="0">
              <a:solidFill>
                <a:schemeClr val="accent1"/>
              </a:solidFill>
            </a:endParaRPr>
          </a:p>
          <a:p>
            <a:endParaRPr lang="en-US" dirty="0"/>
          </a:p>
        </p:txBody>
      </p:sp>
      <p:sp>
        <p:nvSpPr>
          <p:cNvPr id="8" name="Rectangle 7"/>
          <p:cNvSpPr/>
          <p:nvPr/>
        </p:nvSpPr>
        <p:spPr>
          <a:xfrm>
            <a:off x="3101668" y="1398294"/>
            <a:ext cx="2169284" cy="369332"/>
          </a:xfrm>
          <a:prstGeom prst="rect">
            <a:avLst/>
          </a:prstGeom>
        </p:spPr>
        <p:txBody>
          <a:bodyPr wrap="none">
            <a:spAutoFit/>
          </a:bodyPr>
          <a:lstStyle/>
          <a:p>
            <a:r>
              <a:rPr lang="en-US" dirty="0" smtClean="0">
                <a:solidFill>
                  <a:schemeClr val="bg1"/>
                </a:solidFill>
              </a:rPr>
              <a:t>$ </a:t>
            </a:r>
            <a:r>
              <a:rPr lang="en-US" dirty="0" err="1" smtClean="0">
                <a:solidFill>
                  <a:schemeClr val="bg1"/>
                </a:solidFill>
              </a:rPr>
              <a:t>cf</a:t>
            </a:r>
            <a:r>
              <a:rPr lang="en-US" dirty="0" smtClean="0">
                <a:solidFill>
                  <a:schemeClr val="bg1"/>
                </a:solidFill>
              </a:rPr>
              <a:t> </a:t>
            </a:r>
            <a:r>
              <a:rPr lang="en-US" dirty="0" err="1" smtClean="0">
                <a:solidFill>
                  <a:schemeClr val="bg1"/>
                </a:solidFill>
              </a:rPr>
              <a:t>env</a:t>
            </a:r>
            <a:r>
              <a:rPr lang="en-US" dirty="0" smtClean="0">
                <a:solidFill>
                  <a:schemeClr val="bg1"/>
                </a:solidFill>
              </a:rPr>
              <a:t> </a:t>
            </a:r>
            <a:r>
              <a:rPr lang="en-US" dirty="0" err="1" smtClean="0">
                <a:solidFill>
                  <a:schemeClr val="bg1"/>
                </a:solidFill>
              </a:rPr>
              <a:t>pcfdemo</a:t>
            </a:r>
            <a:endParaRPr lang="en-US" dirty="0">
              <a:solidFill>
                <a:schemeClr val="bg1"/>
              </a:solidFill>
            </a:endParaRPr>
          </a:p>
        </p:txBody>
      </p:sp>
      <p:pic>
        <p:nvPicPr>
          <p:cNvPr id="2" name="Picture 1" descr="Screen Shot 2015-12-21 at 1.08.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5417" y="1767626"/>
            <a:ext cx="4968716" cy="3375874"/>
          </a:xfrm>
          <a:prstGeom prst="rect">
            <a:avLst/>
          </a:prstGeom>
        </p:spPr>
      </p:pic>
      <p:cxnSp>
        <p:nvCxnSpPr>
          <p:cNvPr id="11" name="Straight Arrow Connector 10"/>
          <p:cNvCxnSpPr/>
          <p:nvPr/>
        </p:nvCxnSpPr>
        <p:spPr>
          <a:xfrm flipH="1">
            <a:off x="4175133" y="1959077"/>
            <a:ext cx="961715" cy="590400"/>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0767264"/>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039778"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LAB 4:</a:t>
            </a:r>
            <a:endParaRPr lang="en-US" sz="4000" dirty="0" smtClean="0">
              <a:solidFill>
                <a:schemeClr val="lt1"/>
              </a:solidFill>
              <a:latin typeface="Roboto"/>
              <a:ea typeface="Roboto"/>
              <a:cs typeface="Roboto"/>
              <a:sym typeface="Roboto"/>
            </a:endParaRPr>
          </a:p>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Deploy Existing </a:t>
            </a:r>
            <a:br>
              <a:rPr lang="en-US" sz="4000" dirty="0" smtClean="0">
                <a:solidFill>
                  <a:schemeClr val="lt1"/>
                </a:solidFill>
                <a:latin typeface="Roboto"/>
                <a:ea typeface="Roboto"/>
                <a:cs typeface="Roboto"/>
                <a:sym typeface="Roboto"/>
              </a:rPr>
            </a:br>
            <a:r>
              <a:rPr lang="en-US" sz="4000" dirty="0" err="1" smtClean="0">
                <a:solidFill>
                  <a:schemeClr val="lt1"/>
                </a:solidFill>
                <a:latin typeface="Roboto"/>
                <a:ea typeface="Roboto"/>
                <a:cs typeface="Roboto"/>
                <a:sym typeface="Roboto"/>
              </a:rPr>
              <a:t>Postgresql</a:t>
            </a:r>
            <a:r>
              <a:rPr lang="en-US" sz="4000" dirty="0" smtClean="0">
                <a:solidFill>
                  <a:schemeClr val="lt1"/>
                </a:solidFill>
                <a:latin typeface="Roboto"/>
                <a:ea typeface="Roboto"/>
                <a:cs typeface="Roboto"/>
                <a:sym typeface="Roboto"/>
              </a:rPr>
              <a:t> Service Broker</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124687020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5" y="1487155"/>
            <a:ext cx="5079625"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LAB 1:</a:t>
            </a:r>
            <a:endParaRPr lang="en-US" sz="4000" dirty="0" smtClean="0">
              <a:solidFill>
                <a:schemeClr val="lt1"/>
              </a:solidFill>
              <a:latin typeface="Roboto"/>
              <a:ea typeface="Roboto"/>
              <a:cs typeface="Roboto"/>
              <a:sym typeface="Roboto"/>
            </a:endParaRPr>
          </a:p>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Setting </a:t>
            </a:r>
            <a:r>
              <a:rPr lang="en-US" sz="4000" dirty="0" smtClean="0">
                <a:solidFill>
                  <a:schemeClr val="lt1"/>
                </a:solidFill>
                <a:latin typeface="Roboto"/>
                <a:ea typeface="Roboto"/>
                <a:cs typeface="Roboto"/>
                <a:sym typeface="Roboto"/>
              </a:rPr>
              <a:t>up &amp; Testing </a:t>
            </a:r>
            <a:r>
              <a:rPr lang="en-US" sz="4000" dirty="0" smtClean="0">
                <a:solidFill>
                  <a:schemeClr val="lt1"/>
                </a:solidFill>
                <a:latin typeface="Roboto"/>
                <a:ea typeface="Roboto"/>
                <a:cs typeface="Roboto"/>
                <a:sym typeface="Roboto"/>
              </a:rPr>
              <a:t>a BOSH </a:t>
            </a:r>
            <a:r>
              <a:rPr lang="en-US" sz="4000" dirty="0" smtClean="0">
                <a:solidFill>
                  <a:schemeClr val="lt1"/>
                </a:solidFill>
                <a:latin typeface="Roboto"/>
                <a:ea typeface="Roboto"/>
                <a:cs typeface="Roboto"/>
                <a:sym typeface="Roboto"/>
              </a:rPr>
              <a:t>Director (bosh-lite)</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187270930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Cloud Foundry Service Broker for a </a:t>
            </a:r>
            <a:r>
              <a:rPr lang="en-US" sz="2800" dirty="0" err="1"/>
              <a:t>PostgreSQL</a:t>
            </a:r>
            <a:endParaRPr lang="en-US" sz="2800" dirty="0"/>
          </a:p>
        </p:txBody>
      </p:sp>
      <p:sp>
        <p:nvSpPr>
          <p:cNvPr id="3" name="Text Placeholder 2"/>
          <p:cNvSpPr>
            <a:spLocks noGrp="1"/>
          </p:cNvSpPr>
          <p:nvPr>
            <p:ph type="body" idx="1"/>
          </p:nvPr>
        </p:nvSpPr>
        <p:spPr/>
        <p:txBody>
          <a:bodyPr/>
          <a:lstStyle/>
          <a:p>
            <a:r>
              <a:rPr lang="en-US" dirty="0" smtClean="0"/>
              <a:t>Broker </a:t>
            </a:r>
            <a:r>
              <a:rPr lang="en-US" dirty="0"/>
              <a:t>uses a </a:t>
            </a:r>
            <a:r>
              <a:rPr lang="en-US" dirty="0" err="1"/>
              <a:t>PostgreSQL</a:t>
            </a:r>
            <a:r>
              <a:rPr lang="en-US" dirty="0"/>
              <a:t> table for it's meta </a:t>
            </a:r>
            <a:r>
              <a:rPr lang="en-US" dirty="0" smtClean="0"/>
              <a:t>data</a:t>
            </a:r>
          </a:p>
          <a:p>
            <a:r>
              <a:rPr lang="en-US" dirty="0" smtClean="0"/>
              <a:t>Can also run just the Boot JAR </a:t>
            </a:r>
            <a:r>
              <a:rPr lang="en-US" dirty="0"/>
              <a:t>file</a:t>
            </a:r>
            <a:endParaRPr lang="en-US" dirty="0" smtClean="0"/>
          </a:p>
          <a:p>
            <a:r>
              <a:rPr lang="en-US" dirty="0" smtClean="0"/>
              <a:t>Service </a:t>
            </a:r>
            <a:r>
              <a:rPr lang="en-US" dirty="0"/>
              <a:t>broker API compatibility</a:t>
            </a:r>
            <a:br>
              <a:rPr lang="en-US" dirty="0"/>
            </a:br>
            <a:r>
              <a:rPr lang="en-US" dirty="0" smtClean="0"/>
              <a:t> indicated by version numbers</a:t>
            </a:r>
            <a:br>
              <a:rPr lang="en-US" dirty="0" smtClean="0"/>
            </a:br>
            <a:r>
              <a:rPr lang="en-US" sz="2000" dirty="0" smtClean="0"/>
              <a:t>(</a:t>
            </a:r>
            <a:r>
              <a:rPr lang="en-US" sz="2000" dirty="0"/>
              <a:t>version 2.4.0 is based off the 2.4 version of the </a:t>
            </a:r>
            <a:r>
              <a:rPr lang="en-US" sz="2000" dirty="0" smtClean="0"/>
              <a:t>broker API)</a:t>
            </a:r>
          </a:p>
          <a:p>
            <a:pPr marL="177800" indent="0">
              <a:buNone/>
            </a:pPr>
            <a:endParaRPr lang="en-US" dirty="0"/>
          </a:p>
        </p:txBody>
      </p:sp>
    </p:spTree>
    <p:extLst>
      <p:ext uri="{BB962C8B-B14F-4D97-AF65-F5344CB8AC3E}">
        <p14:creationId xmlns:p14="http://schemas.microsoft.com/office/powerpoint/2010/main" val="323640610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Steps</a:t>
            </a:r>
            <a:endParaRPr lang="en-US" dirty="0"/>
          </a:p>
        </p:txBody>
      </p:sp>
      <p:sp>
        <p:nvSpPr>
          <p:cNvPr id="3" name="Text Placeholder 2"/>
          <p:cNvSpPr>
            <a:spLocks noGrp="1"/>
          </p:cNvSpPr>
          <p:nvPr>
            <p:ph type="body" idx="1"/>
          </p:nvPr>
        </p:nvSpPr>
        <p:spPr/>
        <p:txBody>
          <a:bodyPr/>
          <a:lstStyle/>
          <a:p>
            <a:pPr marL="692150" indent="-514350">
              <a:buFont typeface="+mj-lt"/>
              <a:buAutoNum type="arabicPeriod"/>
            </a:pPr>
            <a:r>
              <a:rPr lang="en-US" dirty="0" smtClean="0"/>
              <a:t>Build the Broker</a:t>
            </a:r>
          </a:p>
          <a:p>
            <a:pPr marL="692150" indent="-514350">
              <a:buFont typeface="+mj-lt"/>
              <a:buAutoNum type="arabicPeriod"/>
            </a:pPr>
            <a:r>
              <a:rPr lang="en-US" dirty="0" smtClean="0"/>
              <a:t>Create/Bind the Security Group</a:t>
            </a:r>
          </a:p>
          <a:p>
            <a:pPr marL="692150" indent="-514350">
              <a:buFont typeface="+mj-lt"/>
              <a:buAutoNum type="arabicPeriod"/>
            </a:pPr>
            <a:r>
              <a:rPr lang="en-US" dirty="0" smtClean="0"/>
              <a:t>Push the Broker</a:t>
            </a:r>
          </a:p>
          <a:p>
            <a:pPr marL="692150" indent="-514350">
              <a:buFont typeface="+mj-lt"/>
              <a:buAutoNum type="arabicPeriod"/>
            </a:pPr>
            <a:r>
              <a:rPr lang="en-US" dirty="0" smtClean="0"/>
              <a:t>Enable the Broker for the Marketplace</a:t>
            </a:r>
          </a:p>
          <a:p>
            <a:pPr marL="692150" indent="-514350">
              <a:buFont typeface="+mj-lt"/>
              <a:buAutoNum type="arabicPeriod"/>
            </a:pPr>
            <a:r>
              <a:rPr lang="en-US" dirty="0" smtClean="0"/>
              <a:t>Test the Broker with Spring Music</a:t>
            </a:r>
            <a:endParaRPr lang="en-US" dirty="0"/>
          </a:p>
        </p:txBody>
      </p:sp>
    </p:spTree>
    <p:extLst>
      <p:ext uri="{BB962C8B-B14F-4D97-AF65-F5344CB8AC3E}">
        <p14:creationId xmlns:p14="http://schemas.microsoft.com/office/powerpoint/2010/main" val="331632767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039778"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LAB 5:</a:t>
            </a:r>
            <a:endParaRPr lang="en-US" sz="4000" dirty="0" smtClean="0">
              <a:solidFill>
                <a:schemeClr val="lt1"/>
              </a:solidFill>
              <a:latin typeface="Roboto"/>
              <a:ea typeface="Roboto"/>
              <a:cs typeface="Roboto"/>
              <a:sym typeface="Roboto"/>
            </a:endParaRPr>
          </a:p>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Create a </a:t>
            </a:r>
            <a:br>
              <a:rPr lang="en-US" sz="4000" dirty="0" smtClean="0">
                <a:solidFill>
                  <a:schemeClr val="lt1"/>
                </a:solidFill>
                <a:latin typeface="Roboto"/>
                <a:ea typeface="Roboto"/>
                <a:cs typeface="Roboto"/>
                <a:sym typeface="Roboto"/>
              </a:rPr>
            </a:br>
            <a:r>
              <a:rPr lang="en-US" sz="4000" dirty="0" smtClean="0">
                <a:solidFill>
                  <a:schemeClr val="lt1"/>
                </a:solidFill>
                <a:latin typeface="Roboto"/>
                <a:ea typeface="Roboto"/>
                <a:cs typeface="Roboto"/>
                <a:sym typeface="Roboto"/>
              </a:rPr>
              <a:t>Service Broker</a:t>
            </a:r>
            <a:br>
              <a:rPr lang="en-US" sz="4000" dirty="0" smtClean="0">
                <a:solidFill>
                  <a:schemeClr val="lt1"/>
                </a:solidFill>
                <a:latin typeface="Roboto"/>
                <a:ea typeface="Roboto"/>
                <a:cs typeface="Roboto"/>
                <a:sym typeface="Roboto"/>
              </a:rPr>
            </a:br>
            <a:r>
              <a:rPr lang="en-US" sz="4000" dirty="0" smtClean="0">
                <a:solidFill>
                  <a:schemeClr val="lt1"/>
                </a:solidFill>
                <a:latin typeface="Roboto"/>
                <a:ea typeface="Roboto"/>
                <a:cs typeface="Roboto"/>
                <a:sym typeface="Roboto"/>
              </a:rPr>
              <a:t>With </a:t>
            </a:r>
            <a:r>
              <a:rPr lang="en-US" sz="4000" dirty="0" err="1" smtClean="0">
                <a:solidFill>
                  <a:schemeClr val="lt1"/>
                </a:solidFill>
                <a:latin typeface="Roboto"/>
                <a:ea typeface="Roboto"/>
                <a:cs typeface="Roboto"/>
                <a:sym typeface="Roboto"/>
              </a:rPr>
              <a:t>SpringBoot</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179047086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252350"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0" i="0" u="none" strike="noStrike" cap="none" dirty="0" smtClean="0">
                <a:solidFill>
                  <a:schemeClr val="lt1"/>
                </a:solidFill>
                <a:latin typeface="Roboto"/>
                <a:ea typeface="Roboto"/>
                <a:cs typeface="Roboto"/>
                <a:sym typeface="Roboto"/>
              </a:rPr>
              <a:t>Feedback</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404759472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347"/>
        <p:cNvGrpSpPr/>
        <p:nvPr/>
      </p:nvGrpSpPr>
      <p:grpSpPr>
        <a:xfrm>
          <a:off x="0" y="0"/>
          <a:ext cx="0" cy="0"/>
          <a:chOff x="0" y="0"/>
          <a:chExt cx="0" cy="0"/>
        </a:xfrm>
      </p:grpSpPr>
      <p:pic>
        <p:nvPicPr>
          <p:cNvPr id="1348" name="Shape 1348"/>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349" name="Shape 1349"/>
          <p:cNvSpPr txBox="1"/>
          <p:nvPr/>
        </p:nvSpPr>
        <p:spPr>
          <a:xfrm>
            <a:off x="446035" y="1487155"/>
            <a:ext cx="3965191" cy="197518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1">
                <a:solidFill>
                  <a:schemeClr val="lt1"/>
                </a:solidFill>
                <a:latin typeface="Roboto"/>
                <a:ea typeface="Roboto"/>
                <a:cs typeface="Roboto"/>
                <a:sym typeface="Roboto"/>
              </a:rPr>
              <a:t>Open.</a:t>
            </a:r>
          </a:p>
          <a:p>
            <a:pPr marL="0" marR="0" lvl="0" indent="0" algn="l" rtl="0">
              <a:spcBef>
                <a:spcPts val="0"/>
              </a:spcBef>
              <a:spcAft>
                <a:spcPts val="0"/>
              </a:spcAft>
              <a:buClr>
                <a:schemeClr val="lt1"/>
              </a:buClr>
              <a:buSzPct val="25000"/>
              <a:buFont typeface="Roboto"/>
              <a:buNone/>
            </a:pPr>
            <a:r>
              <a:rPr lang="en-US" sz="4000" b="1">
                <a:solidFill>
                  <a:schemeClr val="lt1"/>
                </a:solidFill>
                <a:latin typeface="Roboto"/>
                <a:ea typeface="Roboto"/>
                <a:cs typeface="Roboto"/>
                <a:sym typeface="Roboto"/>
              </a:rPr>
              <a:t>Agile.</a:t>
            </a:r>
          </a:p>
          <a:p>
            <a:pPr marL="0" marR="0" lvl="0" indent="0" algn="l" rtl="0">
              <a:spcBef>
                <a:spcPts val="0"/>
              </a:spcBef>
              <a:buClr>
                <a:schemeClr val="lt1"/>
              </a:buClr>
              <a:buSzPct val="25000"/>
              <a:buFont typeface="Roboto"/>
              <a:buNone/>
            </a:pPr>
            <a:r>
              <a:rPr lang="en-US" sz="4000" b="1">
                <a:solidFill>
                  <a:schemeClr val="lt1"/>
                </a:solidFill>
                <a:latin typeface="Roboto"/>
                <a:ea typeface="Roboto"/>
                <a:cs typeface="Roboto"/>
                <a:sym typeface="Roboto"/>
              </a:rPr>
              <a:t>Cloud-Ready.</a:t>
            </a:r>
          </a:p>
        </p:txBody>
      </p:sp>
      <p:pic>
        <p:nvPicPr>
          <p:cNvPr id="1350" name="Shape 1350"/>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197638936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457199" y="320039"/>
            <a:ext cx="8229600" cy="363558"/>
          </a:xfrm>
          <a:prstGeom prst="rect">
            <a:avLst/>
          </a:prstGeom>
          <a:noFill/>
          <a:ln>
            <a:noFill/>
          </a:ln>
        </p:spPr>
        <p:txBody>
          <a:bodyPr lIns="0" tIns="0" rIns="0" bIns="0" anchor="ctr" anchorCtr="0">
            <a:noAutofit/>
          </a:bodyPr>
          <a:lstStyle/>
          <a:p>
            <a:pPr marL="0" marR="0" lvl="0" indent="0" algn="l" rtl="0">
              <a:spcBef>
                <a:spcPts val="0"/>
              </a:spcBef>
              <a:buClr>
                <a:srgbClr val="138A7E"/>
              </a:buClr>
              <a:buSzPct val="25000"/>
              <a:buFont typeface="Arial"/>
              <a:buNone/>
            </a:pPr>
            <a:r>
              <a:rPr lang="en-US" sz="3200" b="0" i="0" u="none" strike="noStrike" cap="none">
                <a:solidFill>
                  <a:srgbClr val="138A7E"/>
                </a:solidFill>
                <a:latin typeface="Arial"/>
                <a:ea typeface="Arial"/>
                <a:cs typeface="Arial"/>
                <a:sym typeface="Arial"/>
              </a:rPr>
              <a:t>Agenda</a:t>
            </a:r>
          </a:p>
        </p:txBody>
      </p:sp>
      <p:sp>
        <p:nvSpPr>
          <p:cNvPr id="154" name="Shape 154"/>
          <p:cNvSpPr txBox="1">
            <a:spLocks noGrp="1"/>
          </p:cNvSpPr>
          <p:nvPr>
            <p:ph type="body" idx="1"/>
          </p:nvPr>
        </p:nvSpPr>
        <p:spPr>
          <a:xfrm>
            <a:off x="457199" y="1108074"/>
            <a:ext cx="8545964" cy="3273007"/>
          </a:xfrm>
          <a:prstGeom prst="rect">
            <a:avLst/>
          </a:prstGeom>
          <a:noFill/>
          <a:ln>
            <a:noFill/>
          </a:ln>
        </p:spPr>
        <p:txBody>
          <a:bodyPr lIns="91425" tIns="45700" rIns="91425" bIns="45700" anchor="t" anchorCtr="0">
            <a:noAutofit/>
          </a:bodyPr>
          <a:lstStyle/>
          <a:p>
            <a:pPr lvl="0" indent="-342900">
              <a:spcBef>
                <a:spcPts val="0"/>
              </a:spcBef>
            </a:pPr>
            <a:r>
              <a:rPr lang="en-US" dirty="0" smtClean="0"/>
              <a:t>Introductions, </a:t>
            </a:r>
            <a:r>
              <a:rPr lang="en-US" dirty="0" smtClean="0"/>
              <a:t>Goals, Tour of lab </a:t>
            </a:r>
            <a:r>
              <a:rPr lang="en-US" dirty="0" err="1" smtClean="0"/>
              <a:t>env</a:t>
            </a:r>
            <a:r>
              <a:rPr lang="en-US" dirty="0" smtClean="0"/>
              <a:t>.</a:t>
            </a:r>
          </a:p>
          <a:p>
            <a:pPr lvl="0" indent="-342900">
              <a:spcBef>
                <a:spcPts val="0"/>
              </a:spcBef>
            </a:pPr>
            <a:r>
              <a:rPr lang="en-US" dirty="0" smtClean="0"/>
              <a:t>Introducing </a:t>
            </a:r>
            <a:r>
              <a:rPr lang="en-US" sz="2800" b="0" i="0" u="none" strike="noStrike" cap="none" dirty="0" smtClean="0">
                <a:solidFill>
                  <a:schemeClr val="lt1"/>
                </a:solidFill>
                <a:latin typeface="Arial"/>
                <a:ea typeface="Arial"/>
                <a:cs typeface="Arial"/>
                <a:sym typeface="Arial"/>
              </a:rPr>
              <a:t>BOSH concepts</a:t>
            </a:r>
          </a:p>
          <a:p>
            <a:pPr lvl="0" indent="-342900">
              <a:spcBef>
                <a:spcPts val="0"/>
              </a:spcBef>
            </a:pPr>
            <a:r>
              <a:rPr lang="en-US" sz="2800" b="0" i="0" u="none" strike="noStrike" cap="none" dirty="0" smtClean="0">
                <a:solidFill>
                  <a:schemeClr val="lt1"/>
                </a:solidFill>
                <a:latin typeface="Arial"/>
                <a:ea typeface="Arial"/>
                <a:cs typeface="Arial"/>
                <a:sym typeface="Arial"/>
              </a:rPr>
              <a:t>Anatomy of a BOSH deployment</a:t>
            </a:r>
          </a:p>
          <a:p>
            <a:pPr marL="342900" marR="0" lvl="0" indent="-342900" algn="l" rtl="0">
              <a:spcBef>
                <a:spcPts val="560"/>
              </a:spcBef>
              <a:spcAft>
                <a:spcPts val="0"/>
              </a:spcAft>
              <a:buClr>
                <a:schemeClr val="lt1"/>
              </a:buClr>
              <a:buSzPct val="100000"/>
              <a:buFont typeface="Arial"/>
              <a:buChar char="•"/>
            </a:pPr>
            <a:r>
              <a:rPr lang="en-US" sz="2800" b="0" i="0" u="none" strike="noStrike" cap="none" dirty="0" smtClean="0">
                <a:solidFill>
                  <a:schemeClr val="lt1"/>
                </a:solidFill>
                <a:latin typeface="Arial"/>
                <a:ea typeface="Arial"/>
                <a:cs typeface="Arial"/>
                <a:sym typeface="Arial"/>
              </a:rPr>
              <a:t>Anatomy of a BOSH release</a:t>
            </a:r>
            <a:endParaRPr lang="en-US" sz="2800" b="0" i="0" u="none" strike="noStrike" cap="none" dirty="0">
              <a:solidFill>
                <a:schemeClr val="lt1"/>
              </a:solidFill>
              <a:latin typeface="Arial"/>
              <a:ea typeface="Arial"/>
              <a:cs typeface="Arial"/>
              <a:sym typeface="Arial"/>
            </a:endParaRPr>
          </a:p>
          <a:p>
            <a:pPr marL="342900" marR="0" lvl="0" indent="-342900" algn="l" rtl="0">
              <a:spcBef>
                <a:spcPts val="560"/>
              </a:spcBef>
              <a:buClr>
                <a:schemeClr val="lt1"/>
              </a:buClr>
              <a:buSzPct val="100000"/>
              <a:buFont typeface="Arial"/>
              <a:buChar char="•"/>
            </a:pPr>
            <a:r>
              <a:rPr lang="en-US" sz="2800" b="0" i="0" u="none" strike="noStrike" cap="none" dirty="0" smtClean="0">
                <a:solidFill>
                  <a:schemeClr val="lt1"/>
                </a:solidFill>
                <a:latin typeface="Arial"/>
                <a:ea typeface="Arial"/>
                <a:cs typeface="Arial"/>
                <a:sym typeface="Arial"/>
              </a:rPr>
              <a:t>Pivotal Tiles, </a:t>
            </a:r>
            <a:r>
              <a:rPr lang="en-US" sz="2800" b="0" i="0" u="none" strike="noStrike" cap="none" dirty="0" err="1" smtClean="0">
                <a:solidFill>
                  <a:schemeClr val="lt1"/>
                </a:solidFill>
                <a:latin typeface="Arial"/>
                <a:ea typeface="Arial"/>
                <a:cs typeface="Arial"/>
                <a:sym typeface="Arial"/>
              </a:rPr>
              <a:t>OpsManager</a:t>
            </a:r>
            <a:r>
              <a:rPr lang="en-US" sz="2800" b="0" i="0" u="none" strike="noStrike" cap="none" dirty="0" smtClean="0">
                <a:solidFill>
                  <a:schemeClr val="lt1"/>
                </a:solidFill>
                <a:latin typeface="Arial"/>
                <a:ea typeface="Arial"/>
                <a:cs typeface="Arial"/>
                <a:sym typeface="Arial"/>
              </a:rPr>
              <a:t> </a:t>
            </a:r>
            <a:r>
              <a:rPr lang="en-US" sz="2800" b="0" i="0" u="none" strike="noStrike" cap="none" dirty="0" smtClean="0">
                <a:solidFill>
                  <a:schemeClr val="lt1"/>
                </a:solidFill>
                <a:latin typeface="Arial"/>
                <a:ea typeface="Arial"/>
                <a:cs typeface="Arial"/>
                <a:sym typeface="Arial"/>
              </a:rPr>
              <a:t>and BOSH 2.0</a:t>
            </a:r>
            <a:endParaRPr lang="en-US" sz="2800" b="0" i="0" u="none" strike="noStrike" cap="none" dirty="0">
              <a:solidFill>
                <a:schemeClr val="lt1"/>
              </a:solidFill>
              <a:latin typeface="Arial"/>
              <a:ea typeface="Arial"/>
              <a:cs typeface="Arial"/>
              <a:sym typeface="Arial"/>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BOSH-Lite</a:t>
            </a:r>
            <a:endParaRPr lang="en" dirty="0">
              <a:solidFill>
                <a:srgbClr val="138A7E"/>
              </a:solidFill>
            </a:endParaRPr>
          </a:p>
        </p:txBody>
      </p:sp>
      <p:sp>
        <p:nvSpPr>
          <p:cNvPr id="4" name="Marcador de texto 2"/>
          <p:cNvSpPr>
            <a:spLocks noGrp="1"/>
          </p:cNvSpPr>
          <p:nvPr>
            <p:ph type="body" idx="1"/>
          </p:nvPr>
        </p:nvSpPr>
        <p:spPr>
          <a:xfrm>
            <a:off x="168967" y="953888"/>
            <a:ext cx="8731801" cy="3597520"/>
          </a:xfrm>
        </p:spPr>
        <p:txBody>
          <a:bodyPr/>
          <a:lstStyle/>
          <a:p>
            <a:pPr marL="0" indent="0">
              <a:buNone/>
            </a:pPr>
            <a:r>
              <a:rPr lang="en-US" dirty="0"/>
              <a:t>BOSH Lite is a pre-built Vagrant box which includes the Director. It uses containers to emulate VMs which makes it an excellent choice for</a:t>
            </a:r>
            <a:r>
              <a:rPr lang="en-US" dirty="0" smtClean="0"/>
              <a:t>:</a:t>
            </a:r>
            <a:endParaRPr lang="en-US" dirty="0"/>
          </a:p>
          <a:p>
            <a:pPr marL="266700" indent="-266700"/>
            <a:r>
              <a:rPr lang="en-US" dirty="0"/>
              <a:t>General BOSH exploration without investing time and resources to configure an </a:t>
            </a:r>
            <a:r>
              <a:rPr lang="en-US" dirty="0" err="1" smtClean="0"/>
              <a:t>IaaS</a:t>
            </a:r>
            <a:endParaRPr lang="en-US" dirty="0" smtClean="0"/>
          </a:p>
          <a:p>
            <a:pPr marL="266700" indent="-266700"/>
            <a:r>
              <a:rPr lang="en-US" dirty="0" smtClean="0"/>
              <a:t>Development </a:t>
            </a:r>
            <a:r>
              <a:rPr lang="en-US" dirty="0"/>
              <a:t>of releases (including BOSH itself</a:t>
            </a:r>
            <a:r>
              <a:rPr lang="en-US" dirty="0" smtClean="0"/>
              <a:t>)</a:t>
            </a:r>
          </a:p>
          <a:p>
            <a:pPr marL="266700" indent="-266700"/>
            <a:r>
              <a:rPr lang="en-US" dirty="0" smtClean="0"/>
              <a:t>Testing </a:t>
            </a:r>
            <a:r>
              <a:rPr lang="en-US" dirty="0"/>
              <a:t>releases locally or in CI</a:t>
            </a:r>
            <a:endParaRPr lang="en" dirty="0" smtClean="0"/>
          </a:p>
        </p:txBody>
      </p:sp>
    </p:spTree>
    <p:extLst>
      <p:ext uri="{BB962C8B-B14F-4D97-AF65-F5344CB8AC3E}">
        <p14:creationId xmlns:p14="http://schemas.microsoft.com/office/powerpoint/2010/main" val="97781834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Setting up a BOSH Director</a:t>
            </a:r>
            <a:endParaRPr lang="en" dirty="0">
              <a:solidFill>
                <a:srgbClr val="138A7E"/>
              </a:solidFill>
            </a:endParaRPr>
          </a:p>
        </p:txBody>
      </p:sp>
      <p:sp>
        <p:nvSpPr>
          <p:cNvPr id="4" name="Marcador de texto 2"/>
          <p:cNvSpPr>
            <a:spLocks noGrp="1"/>
          </p:cNvSpPr>
          <p:nvPr>
            <p:ph type="body" idx="1"/>
          </p:nvPr>
        </p:nvSpPr>
        <p:spPr>
          <a:xfrm>
            <a:off x="168967" y="953888"/>
            <a:ext cx="8731801" cy="3597520"/>
          </a:xfrm>
        </p:spPr>
        <p:txBody>
          <a:bodyPr/>
          <a:lstStyle/>
          <a:p>
            <a:pPr marL="514350" indent="-514350">
              <a:buFont typeface="+mj-lt"/>
              <a:buAutoNum type="arabicPeriod"/>
            </a:pPr>
            <a:r>
              <a:rPr lang="en-US" dirty="0" smtClean="0"/>
              <a:t>Install Vagrant</a:t>
            </a:r>
            <a:endParaRPr lang="es-ES_tradnl" dirty="0"/>
          </a:p>
          <a:p>
            <a:pPr marL="514350" indent="-514350">
              <a:buFont typeface="+mj-lt"/>
              <a:buAutoNum type="arabicPeriod"/>
            </a:pPr>
            <a:r>
              <a:rPr lang="en-US" dirty="0" smtClean="0"/>
              <a:t>Spin up a BOSH-Lite </a:t>
            </a:r>
            <a:r>
              <a:rPr lang="en-US" dirty="0" smtClean="0"/>
              <a:t>VM</a:t>
            </a:r>
            <a:endParaRPr lang="en-US" dirty="0" smtClean="0"/>
          </a:p>
          <a:p>
            <a:pPr marL="514350" indent="-514350">
              <a:buFont typeface="+mj-lt"/>
              <a:buAutoNum type="arabicPeriod"/>
            </a:pPr>
            <a:r>
              <a:rPr lang="en-US" dirty="0" smtClean="0"/>
              <a:t>Target our new environment</a:t>
            </a:r>
          </a:p>
          <a:p>
            <a:pPr marL="514350" indent="-514350">
              <a:buFont typeface="+mj-lt"/>
              <a:buAutoNum type="arabicPeriod"/>
            </a:pPr>
            <a:r>
              <a:rPr lang="en-US" dirty="0" smtClean="0"/>
              <a:t>Check BOSH-Lite status</a:t>
            </a:r>
            <a:endParaRPr lang="en" dirty="0" smtClean="0"/>
          </a:p>
        </p:txBody>
      </p:sp>
    </p:spTree>
    <p:extLst>
      <p:ext uri="{BB962C8B-B14F-4D97-AF65-F5344CB8AC3E}">
        <p14:creationId xmlns:p14="http://schemas.microsoft.com/office/powerpoint/2010/main" val="25889654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 Install Vagrant</a:t>
            </a:r>
            <a:endParaRPr lang="en" dirty="0">
              <a:solidFill>
                <a:srgbClr val="138A7E"/>
              </a:solidFill>
            </a:endParaRPr>
          </a:p>
        </p:txBody>
      </p:sp>
      <p:sp>
        <p:nvSpPr>
          <p:cNvPr id="4" name="Marcador de texto 2"/>
          <p:cNvSpPr>
            <a:spLocks noGrp="1"/>
          </p:cNvSpPr>
          <p:nvPr>
            <p:ph type="body" idx="1"/>
          </p:nvPr>
        </p:nvSpPr>
        <p:spPr>
          <a:xfrm>
            <a:off x="168967" y="953888"/>
            <a:ext cx="8731801" cy="3597520"/>
          </a:xfrm>
        </p:spPr>
        <p:txBody>
          <a:bodyPr/>
          <a:lstStyle/>
          <a:p>
            <a:pPr marL="179388" indent="-179388"/>
            <a:r>
              <a:rPr lang="en-US" dirty="0" smtClean="0"/>
              <a:t>Download and </a:t>
            </a:r>
            <a:r>
              <a:rPr lang="en-US" dirty="0"/>
              <a:t>install </a:t>
            </a:r>
            <a:r>
              <a:rPr lang="en-US" dirty="0" smtClean="0"/>
              <a:t>Vagrant</a:t>
            </a:r>
          </a:p>
          <a:p>
            <a:pPr marL="0" indent="0">
              <a:buNone/>
            </a:pPr>
            <a:r>
              <a:rPr lang="en-US" dirty="0"/>
              <a:t> </a:t>
            </a:r>
            <a:r>
              <a:rPr lang="en-US" dirty="0" smtClean="0"/>
              <a:t> </a:t>
            </a:r>
            <a:r>
              <a:rPr lang="en-US" dirty="0" smtClean="0">
                <a:hlinkClick r:id="rId3"/>
              </a:rPr>
              <a:t>https</a:t>
            </a:r>
            <a:r>
              <a:rPr lang="en-US" dirty="0">
                <a:hlinkClick r:id="rId3"/>
              </a:rPr>
              <a:t>://www.vagrantup.com</a:t>
            </a:r>
            <a:r>
              <a:rPr lang="en-US" dirty="0" smtClean="0">
                <a:hlinkClick r:id="rId3"/>
              </a:rPr>
              <a:t>/</a:t>
            </a:r>
            <a:endParaRPr lang="en-US" dirty="0" smtClean="0"/>
          </a:p>
          <a:p>
            <a:pPr marL="0" indent="0">
              <a:buNone/>
            </a:pPr>
            <a:endParaRPr lang="en" dirty="0" smtClean="0"/>
          </a:p>
          <a:p>
            <a:pPr marL="179388" indent="-179388"/>
            <a:r>
              <a:rPr lang="en-US" dirty="0" smtClean="0"/>
              <a:t>Install Virtual Box</a:t>
            </a:r>
          </a:p>
          <a:p>
            <a:pPr marL="179388" indent="-179388"/>
            <a:r>
              <a:rPr lang="en-US" dirty="0" smtClean="0"/>
              <a:t>Install </a:t>
            </a:r>
            <a:r>
              <a:rPr lang="en-US" dirty="0" smtClean="0"/>
              <a:t>Vagrant </a:t>
            </a:r>
            <a:r>
              <a:rPr lang="en-US" dirty="0"/>
              <a:t> </a:t>
            </a:r>
            <a:r>
              <a:rPr lang="en-US" dirty="0" err="1" smtClean="0"/>
              <a:t>Vbox</a:t>
            </a:r>
            <a:r>
              <a:rPr lang="en-US" dirty="0" smtClean="0"/>
              <a:t> </a:t>
            </a:r>
            <a:r>
              <a:rPr lang="en-US" dirty="0" smtClean="0"/>
              <a:t>Plugin</a:t>
            </a:r>
            <a:endParaRPr lang="en" dirty="0" smtClean="0"/>
          </a:p>
        </p:txBody>
      </p:sp>
      <p:pic>
        <p:nvPicPr>
          <p:cNvPr id="3" name="Imagen 2" descr="vagrant-logo_7acd1165e16d4120b62515fa57fe29b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6183" y="1035819"/>
            <a:ext cx="1940932" cy="2309709"/>
          </a:xfrm>
          <a:prstGeom prst="rect">
            <a:avLst/>
          </a:prstGeom>
        </p:spPr>
      </p:pic>
    </p:spTree>
    <p:extLst>
      <p:ext uri="{BB962C8B-B14F-4D97-AF65-F5344CB8AC3E}">
        <p14:creationId xmlns:p14="http://schemas.microsoft.com/office/powerpoint/2010/main" val="49079118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2</a:t>
            </a:r>
            <a:r>
              <a:rPr lang="en-US" dirty="0" smtClean="0">
                <a:solidFill>
                  <a:srgbClr val="138A7E"/>
                </a:solidFill>
              </a:rPr>
              <a:t>.</a:t>
            </a:r>
            <a:r>
              <a:rPr lang="en-US" dirty="0" smtClean="0">
                <a:solidFill>
                  <a:schemeClr val="accent1"/>
                </a:solidFill>
              </a:rPr>
              <a:t> Spin up a BOSH Lite </a:t>
            </a:r>
            <a:r>
              <a:rPr lang="en-US" dirty="0" smtClean="0">
                <a:solidFill>
                  <a:schemeClr val="accent1"/>
                </a:solidFill>
              </a:rPr>
              <a:t>VM</a:t>
            </a:r>
            <a:endParaRPr lang="en" dirty="0">
              <a:solidFill>
                <a:schemeClr val="accent1"/>
              </a:solidFill>
            </a:endParaRPr>
          </a:p>
        </p:txBody>
      </p:sp>
      <p:sp>
        <p:nvSpPr>
          <p:cNvPr id="5" name="Marcador de texto 2"/>
          <p:cNvSpPr>
            <a:spLocks noGrp="1"/>
          </p:cNvSpPr>
          <p:nvPr>
            <p:ph type="body" idx="1"/>
          </p:nvPr>
        </p:nvSpPr>
        <p:spPr>
          <a:xfrm>
            <a:off x="168967" y="953888"/>
            <a:ext cx="8731801" cy="702330"/>
          </a:xfrm>
        </p:spPr>
        <p:txBody>
          <a:bodyPr/>
          <a:lstStyle/>
          <a:p>
            <a:pPr marL="0" indent="0">
              <a:buNone/>
            </a:pPr>
            <a:r>
              <a:rPr lang="en-US" dirty="0" smtClean="0"/>
              <a:t>vagrant </a:t>
            </a:r>
            <a:r>
              <a:rPr lang="en-US" dirty="0" smtClean="0"/>
              <a:t>up –provider</a:t>
            </a:r>
            <a:r>
              <a:rPr lang="en-US" dirty="0" smtClean="0"/>
              <a:t>=</a:t>
            </a:r>
            <a:r>
              <a:rPr lang="en-US" dirty="0" err="1" smtClean="0"/>
              <a:t>virtualbox</a:t>
            </a:r>
            <a:endParaRPr lang="en-US" dirty="0" smtClean="0"/>
          </a:p>
          <a:p>
            <a:pPr marL="0" indent="0">
              <a:buNone/>
            </a:pPr>
            <a:r>
              <a:rPr lang="en-US" dirty="0"/>
              <a:t> </a:t>
            </a:r>
            <a:r>
              <a:rPr lang="en-US" dirty="0" smtClean="0"/>
              <a:t> </a:t>
            </a:r>
            <a:endParaRPr lang="en" dirty="0" smtClean="0"/>
          </a:p>
        </p:txBody>
      </p:sp>
      <p:pic>
        <p:nvPicPr>
          <p:cNvPr id="4" name="Picture 3"/>
          <p:cNvPicPr>
            <a:picLocks noChangeAspect="1"/>
          </p:cNvPicPr>
          <p:nvPr/>
        </p:nvPicPr>
        <p:blipFill>
          <a:blip r:embed="rId3"/>
          <a:stretch>
            <a:fillRect/>
          </a:stretch>
        </p:blipFill>
        <p:spPr>
          <a:xfrm>
            <a:off x="2326594" y="2094242"/>
            <a:ext cx="5921639" cy="2976541"/>
          </a:xfrm>
          <a:prstGeom prst="rect">
            <a:avLst/>
          </a:prstGeom>
        </p:spPr>
      </p:pic>
    </p:spTree>
    <p:extLst>
      <p:ext uri="{BB962C8B-B14F-4D97-AF65-F5344CB8AC3E}">
        <p14:creationId xmlns:p14="http://schemas.microsoft.com/office/powerpoint/2010/main" val="92923761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3.</a:t>
            </a:r>
            <a:r>
              <a:rPr lang="en-US" dirty="0" smtClean="0">
                <a:solidFill>
                  <a:schemeClr val="accent1"/>
                </a:solidFill>
              </a:rPr>
              <a:t> Target our new environment</a:t>
            </a:r>
            <a:endParaRPr lang="en" dirty="0">
              <a:solidFill>
                <a:schemeClr val="accent1"/>
              </a:solidFill>
            </a:endParaRPr>
          </a:p>
        </p:txBody>
      </p:sp>
      <p:sp>
        <p:nvSpPr>
          <p:cNvPr id="5" name="Marcador de texto 2"/>
          <p:cNvSpPr>
            <a:spLocks noGrp="1"/>
          </p:cNvSpPr>
          <p:nvPr>
            <p:ph type="body" idx="1"/>
          </p:nvPr>
        </p:nvSpPr>
        <p:spPr>
          <a:xfrm>
            <a:off x="168967" y="953888"/>
            <a:ext cx="8731801" cy="702330"/>
          </a:xfrm>
        </p:spPr>
        <p:txBody>
          <a:bodyPr/>
          <a:lstStyle/>
          <a:p>
            <a:pPr marL="0" indent="0">
              <a:buNone/>
            </a:pPr>
            <a:r>
              <a:rPr lang="en-US" dirty="0"/>
              <a:t>v</a:t>
            </a:r>
            <a:r>
              <a:rPr lang="en-US" dirty="0" smtClean="0"/>
              <a:t>agrant </a:t>
            </a:r>
            <a:r>
              <a:rPr lang="en-US" dirty="0" err="1" smtClean="0"/>
              <a:t>ssh</a:t>
            </a:r>
            <a:endParaRPr lang="en-US" dirty="0" smtClean="0"/>
          </a:p>
          <a:p>
            <a:pPr marL="0" indent="0">
              <a:buNone/>
            </a:pPr>
            <a:r>
              <a:rPr lang="en-US" dirty="0"/>
              <a:t>b</a:t>
            </a:r>
            <a:r>
              <a:rPr lang="en-US" dirty="0" smtClean="0"/>
              <a:t>osh target </a:t>
            </a:r>
            <a:r>
              <a:rPr lang="en-US" dirty="0" smtClean="0"/>
              <a:t>192.168.50.4</a:t>
            </a:r>
            <a:endParaRPr lang="en-US" dirty="0" smtClean="0"/>
          </a:p>
          <a:p>
            <a:pPr marL="0" indent="0">
              <a:buNone/>
            </a:pPr>
            <a:r>
              <a:rPr lang="en-US" dirty="0"/>
              <a:t>b</a:t>
            </a:r>
            <a:r>
              <a:rPr lang="en-US" dirty="0" smtClean="0"/>
              <a:t>osh login</a:t>
            </a:r>
          </a:p>
          <a:p>
            <a:pPr marL="0" indent="0">
              <a:buNone/>
            </a:pPr>
            <a:r>
              <a:rPr lang="en-US" dirty="0"/>
              <a:t>a</a:t>
            </a:r>
            <a:r>
              <a:rPr lang="en-US" dirty="0" smtClean="0"/>
              <a:t>dmin</a:t>
            </a:r>
          </a:p>
          <a:p>
            <a:pPr marL="0" indent="0">
              <a:buNone/>
            </a:pPr>
            <a:r>
              <a:rPr lang="en-US" dirty="0" smtClean="0"/>
              <a:t>admin</a:t>
            </a:r>
          </a:p>
          <a:p>
            <a:pPr marL="0" indent="0">
              <a:buNone/>
            </a:pPr>
            <a:r>
              <a:rPr lang="en-US" dirty="0"/>
              <a:t> </a:t>
            </a:r>
            <a:r>
              <a:rPr lang="en-US" dirty="0" smtClean="0"/>
              <a:t> </a:t>
            </a:r>
            <a:endParaRPr lang="en" dirty="0" smtClean="0"/>
          </a:p>
        </p:txBody>
      </p:sp>
      <p:pic>
        <p:nvPicPr>
          <p:cNvPr id="4" name="Picture 3"/>
          <p:cNvPicPr>
            <a:picLocks noChangeAspect="1"/>
          </p:cNvPicPr>
          <p:nvPr/>
        </p:nvPicPr>
        <p:blipFill rotWithShape="1">
          <a:blip r:embed="rId3"/>
          <a:srcRect b="68238"/>
          <a:stretch/>
        </p:blipFill>
        <p:spPr>
          <a:xfrm>
            <a:off x="2249041" y="2884594"/>
            <a:ext cx="6894959" cy="914400"/>
          </a:xfrm>
          <a:prstGeom prst="rect">
            <a:avLst/>
          </a:prstGeom>
        </p:spPr>
      </p:pic>
    </p:spTree>
    <p:extLst>
      <p:ext uri="{BB962C8B-B14F-4D97-AF65-F5344CB8AC3E}">
        <p14:creationId xmlns:p14="http://schemas.microsoft.com/office/powerpoint/2010/main" val="94402610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4</a:t>
            </a:r>
            <a:r>
              <a:rPr lang="en-US" dirty="0" smtClean="0">
                <a:solidFill>
                  <a:srgbClr val="138A7E"/>
                </a:solidFill>
              </a:rPr>
              <a:t>.</a:t>
            </a:r>
            <a:r>
              <a:rPr lang="en-US" dirty="0" smtClean="0">
                <a:solidFill>
                  <a:schemeClr val="accent1"/>
                </a:solidFill>
              </a:rPr>
              <a:t> Check BOSH-Lite status</a:t>
            </a:r>
            <a:endParaRPr lang="en" dirty="0">
              <a:solidFill>
                <a:schemeClr val="accent1"/>
              </a:solidFill>
            </a:endParaRPr>
          </a:p>
        </p:txBody>
      </p:sp>
      <p:sp>
        <p:nvSpPr>
          <p:cNvPr id="5" name="Marcador de texto 2"/>
          <p:cNvSpPr>
            <a:spLocks noGrp="1"/>
          </p:cNvSpPr>
          <p:nvPr>
            <p:ph type="body" idx="1"/>
          </p:nvPr>
        </p:nvSpPr>
        <p:spPr>
          <a:xfrm>
            <a:off x="168967" y="953888"/>
            <a:ext cx="8731801" cy="702330"/>
          </a:xfrm>
        </p:spPr>
        <p:txBody>
          <a:bodyPr/>
          <a:lstStyle/>
          <a:p>
            <a:pPr marL="0" indent="0">
              <a:buNone/>
            </a:pPr>
            <a:r>
              <a:rPr lang="en-US" dirty="0" smtClean="0"/>
              <a:t>bosh </a:t>
            </a:r>
            <a:r>
              <a:rPr lang="en-US" dirty="0" smtClean="0"/>
              <a:t>status</a:t>
            </a:r>
            <a:endParaRPr lang="en-US" dirty="0" smtClean="0"/>
          </a:p>
        </p:txBody>
      </p:sp>
      <p:pic>
        <p:nvPicPr>
          <p:cNvPr id="4" name="Picture 3"/>
          <p:cNvPicPr>
            <a:picLocks noChangeAspect="1"/>
          </p:cNvPicPr>
          <p:nvPr/>
        </p:nvPicPr>
        <p:blipFill rotWithShape="1">
          <a:blip r:embed="rId3"/>
          <a:srcRect t="21143" b="-20777"/>
          <a:stretch/>
        </p:blipFill>
        <p:spPr>
          <a:xfrm>
            <a:off x="1803111" y="1656218"/>
            <a:ext cx="7253642" cy="3017520"/>
          </a:xfrm>
          <a:prstGeom prst="rect">
            <a:avLst/>
          </a:prstGeom>
        </p:spPr>
      </p:pic>
    </p:spTree>
    <p:extLst>
      <p:ext uri="{BB962C8B-B14F-4D97-AF65-F5344CB8AC3E}">
        <p14:creationId xmlns:p14="http://schemas.microsoft.com/office/powerpoint/2010/main" val="374683960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Setting up a </a:t>
            </a:r>
            <a:r>
              <a:rPr lang="en-US" dirty="0" err="1" smtClean="0">
                <a:solidFill>
                  <a:srgbClr val="138A7E"/>
                </a:solidFill>
              </a:rPr>
              <a:t>pcfdev</a:t>
            </a:r>
            <a:r>
              <a:rPr lang="en-US" dirty="0" smtClean="0">
                <a:solidFill>
                  <a:srgbClr val="138A7E"/>
                </a:solidFill>
              </a:rPr>
              <a:t> environment</a:t>
            </a:r>
            <a:endParaRPr lang="en" dirty="0">
              <a:solidFill>
                <a:srgbClr val="138A7E"/>
              </a:solidFill>
            </a:endParaRPr>
          </a:p>
        </p:txBody>
      </p:sp>
      <p:sp>
        <p:nvSpPr>
          <p:cNvPr id="4" name="Marcador de texto 2"/>
          <p:cNvSpPr>
            <a:spLocks noGrp="1"/>
          </p:cNvSpPr>
          <p:nvPr>
            <p:ph type="body" idx="1"/>
          </p:nvPr>
        </p:nvSpPr>
        <p:spPr>
          <a:xfrm>
            <a:off x="168967" y="953888"/>
            <a:ext cx="8731801" cy="3597520"/>
          </a:xfrm>
        </p:spPr>
        <p:txBody>
          <a:bodyPr/>
          <a:lstStyle/>
          <a:p>
            <a:pPr marL="514350" indent="-514350">
              <a:buFont typeface="+mj-lt"/>
              <a:buAutoNum type="arabicPeriod"/>
            </a:pPr>
            <a:r>
              <a:rPr lang="en-US" dirty="0" smtClean="0"/>
              <a:t>Install Vagrant</a:t>
            </a:r>
            <a:endParaRPr lang="es-ES_tradnl" dirty="0"/>
          </a:p>
          <a:p>
            <a:pPr marL="514350" indent="-514350">
              <a:buFont typeface="+mj-lt"/>
              <a:buAutoNum type="arabicPeriod"/>
            </a:pPr>
            <a:r>
              <a:rPr lang="en-US" dirty="0" smtClean="0"/>
              <a:t>Spin up a </a:t>
            </a:r>
            <a:r>
              <a:rPr lang="en-US" dirty="0" err="1" smtClean="0"/>
              <a:t>PcfDev</a:t>
            </a:r>
            <a:r>
              <a:rPr lang="en-US" dirty="0" smtClean="0"/>
              <a:t> VM</a:t>
            </a:r>
            <a:endParaRPr lang="en-US" dirty="0" smtClean="0"/>
          </a:p>
          <a:p>
            <a:pPr marL="514350" indent="-514350">
              <a:buFont typeface="+mj-lt"/>
              <a:buAutoNum type="arabicPeriod"/>
            </a:pPr>
            <a:r>
              <a:rPr lang="en-US" dirty="0" smtClean="0"/>
              <a:t>Login to our </a:t>
            </a:r>
            <a:r>
              <a:rPr lang="en-US" dirty="0" smtClean="0"/>
              <a:t>new environment</a:t>
            </a:r>
          </a:p>
          <a:p>
            <a:pPr marL="514350" indent="-514350">
              <a:buFont typeface="+mj-lt"/>
              <a:buAutoNum type="arabicPeriod"/>
            </a:pPr>
            <a:r>
              <a:rPr lang="en-US" dirty="0" smtClean="0"/>
              <a:t>Check </a:t>
            </a:r>
            <a:r>
              <a:rPr lang="en-US" dirty="0" smtClean="0"/>
              <a:t>CF status</a:t>
            </a:r>
            <a:endParaRPr lang="en" dirty="0" smtClean="0"/>
          </a:p>
        </p:txBody>
      </p:sp>
    </p:spTree>
    <p:extLst>
      <p:ext uri="{BB962C8B-B14F-4D97-AF65-F5344CB8AC3E}">
        <p14:creationId xmlns:p14="http://schemas.microsoft.com/office/powerpoint/2010/main" val="193627047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2</a:t>
            </a:r>
            <a:r>
              <a:rPr lang="en-US" dirty="0" smtClean="0">
                <a:solidFill>
                  <a:srgbClr val="138A7E"/>
                </a:solidFill>
              </a:rPr>
              <a:t>.</a:t>
            </a:r>
            <a:r>
              <a:rPr lang="en-US" dirty="0" smtClean="0">
                <a:solidFill>
                  <a:schemeClr val="accent1"/>
                </a:solidFill>
              </a:rPr>
              <a:t> Spin up a </a:t>
            </a:r>
            <a:r>
              <a:rPr lang="en-US" dirty="0" err="1" smtClean="0">
                <a:solidFill>
                  <a:schemeClr val="accent1"/>
                </a:solidFill>
              </a:rPr>
              <a:t>pcfdev</a:t>
            </a:r>
            <a:r>
              <a:rPr lang="en-US" dirty="0" smtClean="0">
                <a:solidFill>
                  <a:schemeClr val="accent1"/>
                </a:solidFill>
              </a:rPr>
              <a:t> </a:t>
            </a:r>
            <a:r>
              <a:rPr lang="en-US" dirty="0" smtClean="0">
                <a:solidFill>
                  <a:schemeClr val="accent1"/>
                </a:solidFill>
              </a:rPr>
              <a:t>VM</a:t>
            </a:r>
            <a:endParaRPr lang="en" dirty="0">
              <a:solidFill>
                <a:schemeClr val="accent1"/>
              </a:solidFill>
            </a:endParaRPr>
          </a:p>
        </p:txBody>
      </p:sp>
      <p:sp>
        <p:nvSpPr>
          <p:cNvPr id="5" name="Marcador de texto 2"/>
          <p:cNvSpPr>
            <a:spLocks noGrp="1"/>
          </p:cNvSpPr>
          <p:nvPr>
            <p:ph type="body" idx="1"/>
          </p:nvPr>
        </p:nvSpPr>
        <p:spPr>
          <a:xfrm>
            <a:off x="168967" y="953888"/>
            <a:ext cx="8731801" cy="702330"/>
          </a:xfrm>
        </p:spPr>
        <p:txBody>
          <a:bodyPr/>
          <a:lstStyle/>
          <a:p>
            <a:pPr marL="0" indent="0">
              <a:buNone/>
            </a:pPr>
            <a:r>
              <a:rPr lang="en-US" dirty="0" smtClean="0"/>
              <a:t>vagrant </a:t>
            </a:r>
            <a:r>
              <a:rPr lang="en-US" dirty="0" smtClean="0"/>
              <a:t>up –provider</a:t>
            </a:r>
            <a:r>
              <a:rPr lang="en-US" dirty="0" smtClean="0"/>
              <a:t>=</a:t>
            </a:r>
            <a:r>
              <a:rPr lang="en-US" dirty="0" err="1" smtClean="0"/>
              <a:t>virtualbox</a:t>
            </a:r>
            <a:endParaRPr lang="en-US" dirty="0" smtClean="0"/>
          </a:p>
          <a:p>
            <a:pPr marL="0" indent="0">
              <a:buNone/>
            </a:pPr>
            <a:r>
              <a:rPr lang="en-US" dirty="0"/>
              <a:t> </a:t>
            </a:r>
            <a:r>
              <a:rPr lang="en-US" dirty="0" smtClean="0"/>
              <a:t> </a:t>
            </a:r>
            <a:endParaRPr lang="en" dirty="0" smtClean="0"/>
          </a:p>
        </p:txBody>
      </p:sp>
      <p:pic>
        <p:nvPicPr>
          <p:cNvPr id="3" name="Picture 2"/>
          <p:cNvPicPr>
            <a:picLocks noChangeAspect="1"/>
          </p:cNvPicPr>
          <p:nvPr/>
        </p:nvPicPr>
        <p:blipFill>
          <a:blip r:embed="rId3"/>
          <a:stretch>
            <a:fillRect/>
          </a:stretch>
        </p:blipFill>
        <p:spPr>
          <a:xfrm>
            <a:off x="2084241" y="1501089"/>
            <a:ext cx="5700631" cy="3461156"/>
          </a:xfrm>
          <a:prstGeom prst="rect">
            <a:avLst/>
          </a:prstGeom>
        </p:spPr>
      </p:pic>
      <p:sp>
        <p:nvSpPr>
          <p:cNvPr id="6" name="Oval 5"/>
          <p:cNvSpPr/>
          <p:nvPr/>
        </p:nvSpPr>
        <p:spPr>
          <a:xfrm>
            <a:off x="1900055" y="3121974"/>
            <a:ext cx="5283305" cy="591429"/>
          </a:xfrm>
          <a:prstGeom prst="ellipse">
            <a:avLst/>
          </a:prstGeom>
          <a:noFill/>
          <a:ln w="190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893063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3.</a:t>
            </a:r>
            <a:r>
              <a:rPr lang="en-US" dirty="0" smtClean="0">
                <a:solidFill>
                  <a:schemeClr val="accent1"/>
                </a:solidFill>
              </a:rPr>
              <a:t> </a:t>
            </a:r>
            <a:r>
              <a:rPr lang="en-US" dirty="0" smtClean="0">
                <a:solidFill>
                  <a:schemeClr val="accent1"/>
                </a:solidFill>
              </a:rPr>
              <a:t>Login to our </a:t>
            </a:r>
            <a:r>
              <a:rPr lang="en-US" dirty="0" smtClean="0">
                <a:solidFill>
                  <a:schemeClr val="accent1"/>
                </a:solidFill>
              </a:rPr>
              <a:t>new environment</a:t>
            </a:r>
            <a:endParaRPr lang="en" dirty="0">
              <a:solidFill>
                <a:schemeClr val="accent1"/>
              </a:solidFill>
            </a:endParaRPr>
          </a:p>
        </p:txBody>
      </p:sp>
      <p:sp>
        <p:nvSpPr>
          <p:cNvPr id="5" name="Marcador de texto 2"/>
          <p:cNvSpPr>
            <a:spLocks noGrp="1"/>
          </p:cNvSpPr>
          <p:nvPr>
            <p:ph type="body" idx="1"/>
          </p:nvPr>
        </p:nvSpPr>
        <p:spPr>
          <a:xfrm>
            <a:off x="168967" y="953888"/>
            <a:ext cx="8731801" cy="702330"/>
          </a:xfrm>
        </p:spPr>
        <p:txBody>
          <a:bodyPr/>
          <a:lstStyle/>
          <a:p>
            <a:pPr marL="0" indent="0">
              <a:buNone/>
            </a:pPr>
            <a:r>
              <a:rPr lang="en-US" dirty="0" err="1" smtClean="0"/>
              <a:t>cf</a:t>
            </a:r>
            <a:r>
              <a:rPr lang="en-US" dirty="0" smtClean="0"/>
              <a:t> </a:t>
            </a:r>
            <a:r>
              <a:rPr lang="en-US" dirty="0"/>
              <a:t>login -a </a:t>
            </a:r>
            <a:r>
              <a:rPr lang="en-US" dirty="0" err="1"/>
              <a:t>api.local.pcfdev.io</a:t>
            </a:r>
            <a:r>
              <a:rPr lang="en-US" dirty="0"/>
              <a:t> --skip-</a:t>
            </a:r>
            <a:r>
              <a:rPr lang="en-US" dirty="0" err="1"/>
              <a:t>ssl</a:t>
            </a:r>
            <a:r>
              <a:rPr lang="en-US" dirty="0"/>
              <a:t>-validation</a:t>
            </a:r>
            <a:endParaRPr lang="en-US" dirty="0" smtClean="0"/>
          </a:p>
          <a:p>
            <a:pPr marL="0" indent="0">
              <a:buNone/>
            </a:pPr>
            <a:r>
              <a:rPr lang="en-US" dirty="0"/>
              <a:t>a</a:t>
            </a:r>
            <a:r>
              <a:rPr lang="en-US" dirty="0" smtClean="0"/>
              <a:t>dmin</a:t>
            </a:r>
          </a:p>
          <a:p>
            <a:pPr marL="0" indent="0">
              <a:buNone/>
            </a:pPr>
            <a:r>
              <a:rPr lang="en-US" dirty="0" smtClean="0"/>
              <a:t>admin</a:t>
            </a:r>
          </a:p>
          <a:p>
            <a:pPr marL="0" indent="0">
              <a:buNone/>
            </a:pPr>
            <a:r>
              <a:rPr lang="en-US" dirty="0"/>
              <a:t> </a:t>
            </a:r>
            <a:r>
              <a:rPr lang="en-US" dirty="0" smtClean="0"/>
              <a:t> </a:t>
            </a:r>
            <a:endParaRPr lang="en" dirty="0" smtClean="0"/>
          </a:p>
        </p:txBody>
      </p:sp>
      <p:pic>
        <p:nvPicPr>
          <p:cNvPr id="3" name="Picture 2"/>
          <p:cNvPicPr>
            <a:picLocks noChangeAspect="1"/>
          </p:cNvPicPr>
          <p:nvPr/>
        </p:nvPicPr>
        <p:blipFill>
          <a:blip r:embed="rId3"/>
          <a:stretch>
            <a:fillRect/>
          </a:stretch>
        </p:blipFill>
        <p:spPr>
          <a:xfrm>
            <a:off x="1885236" y="1656218"/>
            <a:ext cx="7020983" cy="2771773"/>
          </a:xfrm>
          <a:prstGeom prst="rect">
            <a:avLst/>
          </a:prstGeom>
        </p:spPr>
      </p:pic>
    </p:spTree>
    <p:extLst>
      <p:ext uri="{BB962C8B-B14F-4D97-AF65-F5344CB8AC3E}">
        <p14:creationId xmlns:p14="http://schemas.microsoft.com/office/powerpoint/2010/main" val="2539428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4</a:t>
            </a:r>
            <a:r>
              <a:rPr lang="en-US" dirty="0" smtClean="0">
                <a:solidFill>
                  <a:srgbClr val="138A7E"/>
                </a:solidFill>
              </a:rPr>
              <a:t>.</a:t>
            </a:r>
            <a:r>
              <a:rPr lang="en-US" dirty="0" smtClean="0">
                <a:solidFill>
                  <a:schemeClr val="accent1"/>
                </a:solidFill>
              </a:rPr>
              <a:t> Check </a:t>
            </a:r>
            <a:r>
              <a:rPr lang="en-US" dirty="0" err="1" smtClean="0">
                <a:solidFill>
                  <a:schemeClr val="accent1"/>
                </a:solidFill>
              </a:rPr>
              <a:t>PcfDev</a:t>
            </a:r>
            <a:r>
              <a:rPr lang="en-US" dirty="0" smtClean="0">
                <a:solidFill>
                  <a:schemeClr val="accent1"/>
                </a:solidFill>
              </a:rPr>
              <a:t> </a:t>
            </a:r>
            <a:r>
              <a:rPr lang="en-US" dirty="0" smtClean="0">
                <a:solidFill>
                  <a:schemeClr val="accent1"/>
                </a:solidFill>
              </a:rPr>
              <a:t>status</a:t>
            </a:r>
            <a:endParaRPr lang="en" dirty="0">
              <a:solidFill>
                <a:schemeClr val="accent1"/>
              </a:solidFill>
            </a:endParaRPr>
          </a:p>
        </p:txBody>
      </p:sp>
      <p:sp>
        <p:nvSpPr>
          <p:cNvPr id="5" name="Marcador de texto 2"/>
          <p:cNvSpPr>
            <a:spLocks noGrp="1"/>
          </p:cNvSpPr>
          <p:nvPr>
            <p:ph type="body" idx="1"/>
          </p:nvPr>
        </p:nvSpPr>
        <p:spPr>
          <a:xfrm>
            <a:off x="168967" y="953888"/>
            <a:ext cx="8731801" cy="702330"/>
          </a:xfrm>
        </p:spPr>
        <p:txBody>
          <a:bodyPr/>
          <a:lstStyle/>
          <a:p>
            <a:pPr marL="0" indent="0">
              <a:buNone/>
            </a:pPr>
            <a:r>
              <a:rPr lang="en-US" dirty="0" err="1"/>
              <a:t>c</a:t>
            </a:r>
            <a:r>
              <a:rPr lang="en-US" dirty="0" err="1" smtClean="0"/>
              <a:t>f</a:t>
            </a:r>
            <a:r>
              <a:rPr lang="en-US" dirty="0" smtClean="0"/>
              <a:t> apps</a:t>
            </a:r>
            <a:endParaRPr lang="en-US" dirty="0" smtClean="0"/>
          </a:p>
        </p:txBody>
      </p:sp>
      <p:pic>
        <p:nvPicPr>
          <p:cNvPr id="3" name="Picture 2"/>
          <p:cNvPicPr>
            <a:picLocks noChangeAspect="1"/>
          </p:cNvPicPr>
          <p:nvPr/>
        </p:nvPicPr>
        <p:blipFill>
          <a:blip r:embed="rId3"/>
          <a:stretch>
            <a:fillRect/>
          </a:stretch>
        </p:blipFill>
        <p:spPr>
          <a:xfrm>
            <a:off x="838269" y="2486486"/>
            <a:ext cx="8067950" cy="1273886"/>
          </a:xfrm>
          <a:prstGeom prst="rect">
            <a:avLst/>
          </a:prstGeom>
        </p:spPr>
      </p:pic>
    </p:spTree>
    <p:extLst>
      <p:ext uri="{BB962C8B-B14F-4D97-AF65-F5344CB8AC3E}">
        <p14:creationId xmlns:p14="http://schemas.microsoft.com/office/powerpoint/2010/main" val="19263185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252350"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0" i="0" u="none" strike="noStrike" cap="none" dirty="0" smtClean="0">
                <a:solidFill>
                  <a:schemeClr val="lt1"/>
                </a:solidFill>
                <a:latin typeface="Roboto"/>
                <a:ea typeface="Roboto"/>
                <a:cs typeface="Roboto"/>
                <a:sym typeface="Roboto"/>
              </a:rPr>
              <a:t>Introductions</a:t>
            </a:r>
            <a:r>
              <a:rPr lang="en-US" sz="4000" dirty="0" smtClean="0">
                <a:solidFill>
                  <a:schemeClr val="lt1"/>
                </a:solidFill>
                <a:latin typeface="Roboto"/>
                <a:ea typeface="Roboto"/>
                <a:cs typeface="Roboto"/>
                <a:sym typeface="Roboto"/>
              </a:rPr>
              <a:t>, etc.</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243727062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Need to cover</a:t>
            </a:r>
            <a:endParaRPr lang="en-US" dirty="0"/>
          </a:p>
        </p:txBody>
      </p:sp>
      <p:sp>
        <p:nvSpPr>
          <p:cNvPr id="3" name="Text Placeholder 2"/>
          <p:cNvSpPr>
            <a:spLocks noGrp="1"/>
          </p:cNvSpPr>
          <p:nvPr>
            <p:ph type="body" idx="1"/>
          </p:nvPr>
        </p:nvSpPr>
        <p:spPr/>
        <p:txBody>
          <a:bodyPr/>
          <a:lstStyle/>
          <a:p>
            <a:r>
              <a:rPr lang="en-US" dirty="0" smtClean="0"/>
              <a:t>Bosh </a:t>
            </a:r>
            <a:r>
              <a:rPr lang="en-US" dirty="0" err="1" smtClean="0"/>
              <a:t>init</a:t>
            </a:r>
            <a:endParaRPr lang="en-US" dirty="0" smtClean="0"/>
          </a:p>
          <a:p>
            <a:r>
              <a:rPr lang="en-US" dirty="0" smtClean="0"/>
              <a:t>Bosh generate jobs</a:t>
            </a:r>
          </a:p>
          <a:p>
            <a:r>
              <a:rPr lang="en-US" dirty="0" smtClean="0"/>
              <a:t>Bosh generate packages</a:t>
            </a:r>
          </a:p>
          <a:p>
            <a:r>
              <a:rPr lang="en-US" dirty="0" smtClean="0"/>
              <a:t>Bosh create Release</a:t>
            </a:r>
          </a:p>
          <a:p>
            <a:r>
              <a:rPr lang="en-US" dirty="0" smtClean="0"/>
              <a:t>Bosh upload release</a:t>
            </a:r>
          </a:p>
          <a:p>
            <a:r>
              <a:rPr lang="en-US" dirty="0" smtClean="0"/>
              <a:t>Directory Structure, versioning, template, </a:t>
            </a:r>
            <a:r>
              <a:rPr lang="en-US" dirty="0" err="1" smtClean="0"/>
              <a:t>monit</a:t>
            </a:r>
            <a:r>
              <a:rPr lang="en-US" dirty="0" smtClean="0"/>
              <a:t>, etc. </a:t>
            </a:r>
            <a:endParaRPr lang="en-US" dirty="0"/>
          </a:p>
        </p:txBody>
      </p:sp>
    </p:spTree>
    <p:extLst>
      <p:ext uri="{BB962C8B-B14F-4D97-AF65-F5344CB8AC3E}">
        <p14:creationId xmlns:p14="http://schemas.microsoft.com/office/powerpoint/2010/main" val="21210361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5" y="1487154"/>
            <a:ext cx="5603109" cy="2313509"/>
          </a:xfrm>
          <a:prstGeom prst="rect">
            <a:avLst/>
          </a:prstGeom>
          <a:noFill/>
          <a:ln>
            <a:noFill/>
          </a:ln>
        </p:spPr>
        <p:txBody>
          <a:bodyPr lIns="91425" tIns="45700" rIns="91425" bIns="45700" anchor="t" anchorCtr="0">
            <a:noAutofit/>
          </a:bodyPr>
          <a:lstStyle/>
          <a:p>
            <a:pPr lvl="0">
              <a:buClr>
                <a:schemeClr val="lt1"/>
              </a:buClr>
              <a:buSzPct val="25000"/>
            </a:pPr>
            <a:r>
              <a:rPr lang="en-US" sz="4000" dirty="0" smtClean="0">
                <a:solidFill>
                  <a:schemeClr val="lt1"/>
                </a:solidFill>
                <a:latin typeface="Roboto"/>
                <a:ea typeface="Roboto"/>
                <a:cs typeface="Roboto"/>
                <a:sym typeface="Roboto"/>
              </a:rPr>
              <a:t>LAB </a:t>
            </a:r>
            <a:r>
              <a:rPr lang="en-US" sz="4000" dirty="0">
                <a:solidFill>
                  <a:schemeClr val="lt1"/>
                </a:solidFill>
                <a:latin typeface="Roboto"/>
                <a:ea typeface="Roboto"/>
                <a:cs typeface="Roboto"/>
                <a:sym typeface="Roboto"/>
              </a:rPr>
              <a:t>1:Set up </a:t>
            </a:r>
            <a:endParaRPr lang="en-US" sz="4000" dirty="0" smtClean="0">
              <a:solidFill>
                <a:schemeClr val="lt1"/>
              </a:solidFill>
              <a:latin typeface="Roboto"/>
              <a:ea typeface="Roboto"/>
              <a:cs typeface="Roboto"/>
              <a:sym typeface="Roboto"/>
            </a:endParaRPr>
          </a:p>
          <a:p>
            <a:pPr lvl="0">
              <a:buClr>
                <a:schemeClr val="lt1"/>
              </a:buClr>
              <a:buSzPct val="25000"/>
            </a:pPr>
            <a:r>
              <a:rPr lang="en-US" sz="4000" dirty="0" smtClean="0">
                <a:solidFill>
                  <a:schemeClr val="lt1"/>
                </a:solidFill>
                <a:latin typeface="Roboto"/>
                <a:ea typeface="Roboto"/>
                <a:cs typeface="Roboto"/>
                <a:sym typeface="Roboto"/>
              </a:rPr>
              <a:t>and </a:t>
            </a:r>
            <a:r>
              <a:rPr lang="en-US" sz="4000" dirty="0">
                <a:solidFill>
                  <a:schemeClr val="lt1"/>
                </a:solidFill>
                <a:latin typeface="Roboto"/>
                <a:ea typeface="Roboto"/>
                <a:cs typeface="Roboto"/>
                <a:sym typeface="Roboto"/>
              </a:rPr>
              <a:t>Verify </a:t>
            </a:r>
            <a:endParaRPr lang="en-US" sz="4000" dirty="0" smtClean="0">
              <a:solidFill>
                <a:schemeClr val="lt1"/>
              </a:solidFill>
              <a:latin typeface="Roboto"/>
              <a:ea typeface="Roboto"/>
              <a:cs typeface="Roboto"/>
              <a:sym typeface="Roboto"/>
            </a:endParaRPr>
          </a:p>
          <a:p>
            <a:pPr lvl="0">
              <a:buClr>
                <a:schemeClr val="lt1"/>
              </a:buClr>
              <a:buSzPct val="25000"/>
            </a:pPr>
            <a:r>
              <a:rPr lang="en-US" sz="4000" dirty="0" smtClean="0">
                <a:solidFill>
                  <a:schemeClr val="lt1"/>
                </a:solidFill>
                <a:latin typeface="Roboto"/>
                <a:ea typeface="Roboto"/>
                <a:cs typeface="Roboto"/>
                <a:sym typeface="Roboto"/>
              </a:rPr>
              <a:t>bosh</a:t>
            </a:r>
            <a:r>
              <a:rPr lang="en-US" sz="4000" dirty="0">
                <a:solidFill>
                  <a:schemeClr val="lt1"/>
                </a:solidFill>
                <a:latin typeface="Roboto"/>
                <a:ea typeface="Roboto"/>
                <a:cs typeface="Roboto"/>
                <a:sym typeface="Roboto"/>
              </a:rPr>
              <a:t>-lite </a:t>
            </a:r>
            <a:endParaRPr lang="en-US" sz="4000" dirty="0" smtClean="0">
              <a:solidFill>
                <a:schemeClr val="lt1"/>
              </a:solidFill>
              <a:latin typeface="Roboto"/>
              <a:ea typeface="Roboto"/>
              <a:cs typeface="Roboto"/>
              <a:sym typeface="Roboto"/>
            </a:endParaRPr>
          </a:p>
          <a:p>
            <a:pPr lvl="0">
              <a:buClr>
                <a:schemeClr val="lt1"/>
              </a:buClr>
              <a:buSzPct val="25000"/>
            </a:pPr>
            <a:r>
              <a:rPr lang="en-US" sz="4000" dirty="0" smtClean="0">
                <a:solidFill>
                  <a:schemeClr val="lt1"/>
                </a:solidFill>
                <a:latin typeface="Roboto"/>
                <a:ea typeface="Roboto"/>
                <a:cs typeface="Roboto"/>
                <a:sym typeface="Roboto"/>
              </a:rPr>
              <a:t>and </a:t>
            </a:r>
            <a:r>
              <a:rPr lang="en-US" sz="4000" dirty="0" err="1">
                <a:solidFill>
                  <a:schemeClr val="lt1"/>
                </a:solidFill>
                <a:latin typeface="Roboto"/>
                <a:ea typeface="Roboto"/>
                <a:cs typeface="Roboto"/>
                <a:sym typeface="Roboto"/>
              </a:rPr>
              <a:t>pcfdev</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39529105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039778"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Anatomy of a BOSH deployment</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329214114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8966" y="320039"/>
            <a:ext cx="8748153" cy="363558"/>
          </a:xfrm>
        </p:spPr>
        <p:txBody>
          <a:bodyPr/>
          <a:lstStyle/>
          <a:p>
            <a:r>
              <a:rPr lang="en" dirty="0" smtClean="0">
                <a:solidFill>
                  <a:srgbClr val="138A7E"/>
                </a:solidFill>
              </a:rPr>
              <a:t>What is </a:t>
            </a:r>
            <a:r>
              <a:rPr lang="en-US" dirty="0" smtClean="0">
                <a:solidFill>
                  <a:srgbClr val="138A7E"/>
                </a:solidFill>
              </a:rPr>
              <a:t>a BOSH deployment</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68966" y="953888"/>
            <a:ext cx="8748154" cy="1041100"/>
          </a:xfrm>
        </p:spPr>
        <p:txBody>
          <a:bodyPr/>
          <a:lstStyle/>
          <a:p>
            <a:pPr marL="0" indent="0">
              <a:buNone/>
            </a:pPr>
            <a:r>
              <a:rPr lang="en" dirty="0"/>
              <a:t>An encapsulation of software and configuration </a:t>
            </a:r>
            <a:r>
              <a:rPr lang="en" dirty="0" smtClean="0"/>
              <a:t>to be deployed </a:t>
            </a:r>
            <a:r>
              <a:rPr lang="en" dirty="0"/>
              <a:t>to the </a:t>
            </a:r>
            <a:r>
              <a:rPr lang="en" dirty="0" smtClean="0"/>
              <a:t>cloud.</a:t>
            </a:r>
            <a:endParaRPr lang="en" dirty="0"/>
          </a:p>
          <a:p>
            <a:pPr marL="179388" indent="-179388"/>
            <a:endParaRPr lang="en" dirty="0" smtClean="0"/>
          </a:p>
        </p:txBody>
      </p:sp>
      <p:sp>
        <p:nvSpPr>
          <p:cNvPr id="4" name="Marcador de texto 2"/>
          <p:cNvSpPr txBox="1">
            <a:spLocks/>
          </p:cNvSpPr>
          <p:nvPr/>
        </p:nvSpPr>
        <p:spPr>
          <a:xfrm>
            <a:off x="168966" y="2163517"/>
            <a:ext cx="6110082" cy="237698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None/>
            </a:pPr>
            <a:r>
              <a:rPr lang="en" dirty="0"/>
              <a:t>In BOSH </a:t>
            </a:r>
            <a:r>
              <a:rPr lang="en" dirty="0" smtClean="0"/>
              <a:t>terminology, </a:t>
            </a:r>
            <a:r>
              <a:rPr lang="en" dirty="0"/>
              <a:t>an encapsulation of </a:t>
            </a:r>
            <a:r>
              <a:rPr lang="en" dirty="0" smtClean="0"/>
              <a:t>software </a:t>
            </a:r>
            <a:r>
              <a:rPr lang="en" dirty="0" smtClean="0">
                <a:solidFill>
                  <a:srgbClr val="138A7E"/>
                </a:solidFill>
              </a:rPr>
              <a:t>releases</a:t>
            </a:r>
            <a:r>
              <a:rPr lang="en" dirty="0" smtClean="0"/>
              <a:t> </a:t>
            </a:r>
            <a:r>
              <a:rPr lang="en" dirty="0"/>
              <a:t>and configuration declared via a </a:t>
            </a:r>
            <a:r>
              <a:rPr lang="en" dirty="0">
                <a:solidFill>
                  <a:srgbClr val="138A7E"/>
                </a:solidFill>
              </a:rPr>
              <a:t>manifest file</a:t>
            </a:r>
            <a:r>
              <a:rPr lang="en" dirty="0"/>
              <a:t> to be deployed on VMs built from </a:t>
            </a:r>
            <a:r>
              <a:rPr lang="en" dirty="0" smtClean="0">
                <a:solidFill>
                  <a:srgbClr val="138A7E"/>
                </a:solidFill>
              </a:rPr>
              <a:t>stemcells</a:t>
            </a:r>
            <a:r>
              <a:rPr lang="en" dirty="0" smtClean="0"/>
              <a:t>.</a:t>
            </a:r>
          </a:p>
        </p:txBody>
      </p:sp>
      <p:grpSp>
        <p:nvGrpSpPr>
          <p:cNvPr id="5" name="Shape 426"/>
          <p:cNvGrpSpPr/>
          <p:nvPr/>
        </p:nvGrpSpPr>
        <p:grpSpPr>
          <a:xfrm>
            <a:off x="6805466" y="2163518"/>
            <a:ext cx="1665772" cy="855716"/>
            <a:chOff x="38100" y="0"/>
            <a:chExt cx="2092499" cy="1037542"/>
          </a:xfrm>
        </p:grpSpPr>
        <p:sp>
          <p:nvSpPr>
            <p:cNvPr id="6" name="Shape 427"/>
            <p:cNvSpPr/>
            <p:nvPr/>
          </p:nvSpPr>
          <p:spPr>
            <a:xfrm>
              <a:off x="38100" y="664043"/>
              <a:ext cx="2092499" cy="373498"/>
            </a:xfrm>
            <a:prstGeom prst="rect">
              <a:avLst/>
            </a:prstGeom>
            <a:noFill/>
            <a:ln>
              <a:noFill/>
            </a:ln>
          </p:spPr>
          <p:txBody>
            <a:bodyPr lIns="0" tIns="0" rIns="0" bIns="0" anchor="t" anchorCtr="0">
              <a:noAutofit/>
            </a:bodyPr>
            <a:lstStyle/>
            <a:p>
              <a:pPr marL="0" marR="0" lvl="0" indent="0" algn="ctr" rtl="0">
                <a:spcBef>
                  <a:spcPts val="0"/>
                </a:spcBef>
                <a:buClr>
                  <a:schemeClr val="lt2"/>
                </a:buClr>
                <a:buSzPct val="25000"/>
                <a:buFont typeface="Arial"/>
                <a:buNone/>
              </a:pPr>
              <a:r>
                <a:rPr lang="en-US" sz="1300" b="0" i="0" u="none" strike="noStrike" cap="none">
                  <a:solidFill>
                    <a:schemeClr val="lt2"/>
                  </a:solidFill>
                  <a:latin typeface="Arial"/>
                  <a:ea typeface="Arial"/>
                  <a:cs typeface="Arial"/>
                  <a:sym typeface="Arial"/>
                </a:rPr>
                <a:t>Manifest</a:t>
              </a:r>
            </a:p>
          </p:txBody>
        </p:sp>
        <p:pic>
          <p:nvPicPr>
            <p:cNvPr id="7" name="Shape 428"/>
            <p:cNvPicPr preferRelativeResize="0"/>
            <p:nvPr/>
          </p:nvPicPr>
          <p:blipFill rotWithShape="1">
            <a:blip r:embed="rId3">
              <a:alphaModFix/>
            </a:blip>
            <a:srcRect/>
            <a:stretch/>
          </p:blipFill>
          <p:spPr>
            <a:xfrm>
              <a:off x="647020" y="0"/>
              <a:ext cx="798600" cy="715800"/>
            </a:xfrm>
            <a:prstGeom prst="rect">
              <a:avLst/>
            </a:prstGeom>
            <a:noFill/>
            <a:ln>
              <a:noFill/>
            </a:ln>
          </p:spPr>
        </p:pic>
      </p:grpSp>
      <p:pic>
        <p:nvPicPr>
          <p:cNvPr id="8" name="Shape 430"/>
          <p:cNvPicPr preferRelativeResize="0"/>
          <p:nvPr/>
        </p:nvPicPr>
        <p:blipFill rotWithShape="1">
          <a:blip r:embed="rId4">
            <a:alphaModFix/>
          </a:blip>
          <a:srcRect/>
          <a:stretch/>
        </p:blipFill>
        <p:spPr>
          <a:xfrm>
            <a:off x="8243708" y="3295999"/>
            <a:ext cx="579744" cy="526061"/>
          </a:xfrm>
          <a:prstGeom prst="rect">
            <a:avLst/>
          </a:prstGeom>
          <a:noFill/>
          <a:ln>
            <a:noFill/>
          </a:ln>
        </p:spPr>
      </p:pic>
      <p:pic>
        <p:nvPicPr>
          <p:cNvPr id="9" name="Shape 432"/>
          <p:cNvPicPr preferRelativeResize="0"/>
          <p:nvPr/>
        </p:nvPicPr>
        <p:blipFill rotWithShape="1">
          <a:blip r:embed="rId5">
            <a:alphaModFix/>
          </a:blip>
          <a:srcRect/>
          <a:stretch/>
        </p:blipFill>
        <p:spPr>
          <a:xfrm rot="18663868" flipV="1">
            <a:off x="6427199" y="2893559"/>
            <a:ext cx="1014346" cy="45719"/>
          </a:xfrm>
          <a:prstGeom prst="rect">
            <a:avLst/>
          </a:prstGeom>
          <a:noFill/>
          <a:ln>
            <a:noFill/>
          </a:ln>
        </p:spPr>
      </p:pic>
      <p:pic>
        <p:nvPicPr>
          <p:cNvPr id="10" name="Shape 433"/>
          <p:cNvPicPr preferRelativeResize="0"/>
          <p:nvPr/>
        </p:nvPicPr>
        <p:blipFill rotWithShape="1">
          <a:blip r:embed="rId6">
            <a:alphaModFix/>
          </a:blip>
          <a:srcRect/>
          <a:stretch/>
        </p:blipFill>
        <p:spPr>
          <a:xfrm>
            <a:off x="7018378" y="3505914"/>
            <a:ext cx="1261073" cy="45719"/>
          </a:xfrm>
          <a:prstGeom prst="rect">
            <a:avLst/>
          </a:prstGeom>
          <a:noFill/>
          <a:ln>
            <a:noFill/>
          </a:ln>
        </p:spPr>
      </p:pic>
      <p:pic>
        <p:nvPicPr>
          <p:cNvPr id="11" name="Shape 434"/>
          <p:cNvPicPr preferRelativeResize="0"/>
          <p:nvPr/>
        </p:nvPicPr>
        <p:blipFill rotWithShape="1">
          <a:blip r:embed="rId7">
            <a:alphaModFix/>
          </a:blip>
          <a:srcRect/>
          <a:stretch/>
        </p:blipFill>
        <p:spPr>
          <a:xfrm rot="3038789" flipV="1">
            <a:off x="7781678" y="2883401"/>
            <a:ext cx="908191" cy="56597"/>
          </a:xfrm>
          <a:prstGeom prst="rect">
            <a:avLst/>
          </a:prstGeom>
          <a:noFill/>
          <a:ln>
            <a:noFill/>
          </a:ln>
        </p:spPr>
      </p:pic>
      <p:sp>
        <p:nvSpPr>
          <p:cNvPr id="12" name="Shape 431"/>
          <p:cNvSpPr/>
          <p:nvPr/>
        </p:nvSpPr>
        <p:spPr>
          <a:xfrm>
            <a:off x="6139700" y="3836142"/>
            <a:ext cx="1150508" cy="269359"/>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300" b="0" i="0" u="none" strike="noStrike" cap="none" dirty="0" smtClean="0">
                <a:solidFill>
                  <a:srgbClr val="FFFFFF"/>
                </a:solidFill>
                <a:latin typeface="Arial"/>
                <a:ea typeface="Arial"/>
                <a:cs typeface="Arial"/>
                <a:sym typeface="Arial"/>
              </a:rPr>
              <a:t>Stemcell</a:t>
            </a:r>
            <a:endParaRPr lang="en-US" sz="1300" b="0" i="0" u="none" strike="noStrike" cap="none" dirty="0">
              <a:solidFill>
                <a:srgbClr val="FFFFFF"/>
              </a:solidFill>
              <a:latin typeface="Arial"/>
              <a:ea typeface="Arial"/>
              <a:cs typeface="Arial"/>
              <a:sym typeface="Arial"/>
            </a:endParaRPr>
          </a:p>
        </p:txBody>
      </p:sp>
      <p:pic>
        <p:nvPicPr>
          <p:cNvPr id="13" name="Imagen 12" descr="vmware-logo.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10464" y="3349760"/>
            <a:ext cx="519530" cy="472300"/>
          </a:xfrm>
          <a:prstGeom prst="rect">
            <a:avLst/>
          </a:prstGeom>
        </p:spPr>
      </p:pic>
      <p:sp>
        <p:nvSpPr>
          <p:cNvPr id="14" name="Shape 431"/>
          <p:cNvSpPr/>
          <p:nvPr/>
        </p:nvSpPr>
        <p:spPr>
          <a:xfrm>
            <a:off x="8047471" y="3822060"/>
            <a:ext cx="996255" cy="285712"/>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300" b="0" i="0" u="none" strike="noStrike" cap="none" dirty="0">
                <a:solidFill>
                  <a:srgbClr val="FFFFFF"/>
                </a:solidFill>
                <a:latin typeface="Arial"/>
                <a:ea typeface="Arial"/>
                <a:cs typeface="Arial"/>
                <a:sym typeface="Arial"/>
              </a:rPr>
              <a:t>Release</a:t>
            </a:r>
          </a:p>
        </p:txBody>
      </p:sp>
    </p:spTree>
    <p:extLst>
      <p:ext uri="{BB962C8B-B14F-4D97-AF65-F5344CB8AC3E}">
        <p14:creationId xmlns:p14="http://schemas.microsoft.com/office/powerpoint/2010/main" val="365850653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8968" y="320039"/>
            <a:ext cx="8731802" cy="363558"/>
          </a:xfrm>
        </p:spPr>
        <p:txBody>
          <a:bodyPr/>
          <a:lstStyle/>
          <a:p>
            <a:r>
              <a:rPr lang="en" dirty="0" smtClean="0">
                <a:solidFill>
                  <a:srgbClr val="138A7E"/>
                </a:solidFill>
              </a:rPr>
              <a:t>What is </a:t>
            </a:r>
            <a:r>
              <a:rPr lang="en-US" dirty="0" smtClean="0">
                <a:solidFill>
                  <a:srgbClr val="138A7E"/>
                </a:solidFill>
              </a:rPr>
              <a:t>a stemcell</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68967" y="953888"/>
            <a:ext cx="8731801" cy="3597520"/>
          </a:xfrm>
        </p:spPr>
        <p:txBody>
          <a:bodyPr/>
          <a:lstStyle/>
          <a:p>
            <a:pPr marL="179388" indent="-179388"/>
            <a:r>
              <a:rPr lang="en" dirty="0" smtClean="0"/>
              <a:t>A versioned Operating System image wrapped with IaaS specific packaging</a:t>
            </a:r>
          </a:p>
          <a:p>
            <a:pPr marL="179388" indent="-179388"/>
            <a:r>
              <a:rPr lang="en" dirty="0" smtClean="0"/>
              <a:t>Contains a bare minimum OS skeleton with a few common utilities, a BOSH agent, and a few configuration files to securely configure the OS </a:t>
            </a:r>
          </a:p>
          <a:p>
            <a:pPr marL="179388" indent="-179388"/>
            <a:r>
              <a:rPr lang="en" dirty="0" smtClean="0"/>
              <a:t>Stemcells do no contain any specific information about any software that will be installed</a:t>
            </a:r>
          </a:p>
        </p:txBody>
      </p:sp>
    </p:spTree>
    <p:extLst>
      <p:ext uri="{BB962C8B-B14F-4D97-AF65-F5344CB8AC3E}">
        <p14:creationId xmlns:p14="http://schemas.microsoft.com/office/powerpoint/2010/main" val="224538769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8968" y="320039"/>
            <a:ext cx="8731802" cy="363558"/>
          </a:xfrm>
        </p:spPr>
        <p:txBody>
          <a:bodyPr/>
          <a:lstStyle/>
          <a:p>
            <a:r>
              <a:rPr lang="en-US" dirty="0" smtClean="0">
                <a:solidFill>
                  <a:srgbClr val="138A7E"/>
                </a:solidFill>
              </a:rPr>
              <a:t>Available </a:t>
            </a:r>
            <a:r>
              <a:rPr lang="en-US" dirty="0" err="1" smtClean="0">
                <a:solidFill>
                  <a:srgbClr val="138A7E"/>
                </a:solidFill>
              </a:rPr>
              <a:t>stemcells</a:t>
            </a:r>
            <a:endParaRPr lang="en" dirty="0">
              <a:solidFill>
                <a:srgbClr val="138A7E"/>
              </a:solidFill>
            </a:endParaRPr>
          </a:p>
        </p:txBody>
      </p:sp>
      <p:pic>
        <p:nvPicPr>
          <p:cNvPr id="5" name="Imagen 4" descr="Screen Shot 2016-01-09 at 17.17.5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495" y="938173"/>
            <a:ext cx="3384114" cy="3508891"/>
          </a:xfrm>
          <a:prstGeom prst="rect">
            <a:avLst/>
          </a:prstGeom>
        </p:spPr>
      </p:pic>
      <p:sp>
        <p:nvSpPr>
          <p:cNvPr id="6" name="CuadroTexto 5"/>
          <p:cNvSpPr txBox="1"/>
          <p:nvPr/>
        </p:nvSpPr>
        <p:spPr>
          <a:xfrm>
            <a:off x="4191451" y="2294782"/>
            <a:ext cx="4358685" cy="584776"/>
          </a:xfrm>
          <a:prstGeom prst="rect">
            <a:avLst/>
          </a:prstGeom>
          <a:noFill/>
        </p:spPr>
        <p:txBody>
          <a:bodyPr wrap="none" rtlCol="0">
            <a:spAutoFit/>
          </a:bodyPr>
          <a:lstStyle/>
          <a:p>
            <a:r>
              <a:rPr lang="en" sz="3200" dirty="0" smtClean="0">
                <a:hlinkClick r:id="rId4"/>
              </a:rPr>
              <a:t>http</a:t>
            </a:r>
            <a:r>
              <a:rPr lang="en" sz="3200" dirty="0">
                <a:hlinkClick r:id="rId4"/>
              </a:rPr>
              <a:t>://bosh.io/stemcells</a:t>
            </a:r>
            <a:endParaRPr lang="en" sz="3200" dirty="0"/>
          </a:p>
        </p:txBody>
      </p:sp>
    </p:spTree>
    <p:extLst>
      <p:ext uri="{BB962C8B-B14F-4D97-AF65-F5344CB8AC3E}">
        <p14:creationId xmlns:p14="http://schemas.microsoft.com/office/powerpoint/2010/main" val="230557634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 dirty="0" smtClean="0">
                <a:solidFill>
                  <a:srgbClr val="138A7E"/>
                </a:solidFill>
              </a:rPr>
              <a:t>What is </a:t>
            </a:r>
            <a:r>
              <a:rPr lang="en-US" dirty="0" smtClean="0">
                <a:solidFill>
                  <a:srgbClr val="138A7E"/>
                </a:solidFill>
              </a:rPr>
              <a:t>a release</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179388" indent="-179388"/>
            <a:r>
              <a:rPr lang="en" dirty="0" smtClean="0"/>
              <a:t>A versioned collection of </a:t>
            </a:r>
            <a:r>
              <a:rPr lang="en" dirty="0"/>
              <a:t>source code, binary </a:t>
            </a:r>
            <a:r>
              <a:rPr lang="en" dirty="0" smtClean="0"/>
              <a:t>artifacts</a:t>
            </a:r>
            <a:r>
              <a:rPr lang="en-US" dirty="0" smtClean="0"/>
              <a:t>, </a:t>
            </a:r>
            <a:r>
              <a:rPr lang="en" dirty="0" smtClean="0"/>
              <a:t>configuration templates, and anything else required to build and deploy software in a reproducible way</a:t>
            </a:r>
          </a:p>
          <a:p>
            <a:pPr marL="179388" indent="-179388"/>
            <a:r>
              <a:rPr lang="en" dirty="0" smtClean="0"/>
              <a:t>Ultimatelly, a release is the layer placed on top of a stemcell</a:t>
            </a:r>
          </a:p>
          <a:p>
            <a:pPr marL="179388" indent="-179388"/>
            <a:r>
              <a:rPr lang="en" dirty="0" smtClean="0"/>
              <a:t>Releases should not be tied to a particular IaaS and stemcell and should not depend on internet access</a:t>
            </a:r>
          </a:p>
        </p:txBody>
      </p:sp>
    </p:spTree>
    <p:extLst>
      <p:ext uri="{BB962C8B-B14F-4D97-AF65-F5344CB8AC3E}">
        <p14:creationId xmlns:p14="http://schemas.microsoft.com/office/powerpoint/2010/main" val="460179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8968" y="320039"/>
            <a:ext cx="8731802" cy="363558"/>
          </a:xfrm>
        </p:spPr>
        <p:txBody>
          <a:bodyPr/>
          <a:lstStyle/>
          <a:p>
            <a:r>
              <a:rPr lang="en-US" dirty="0" smtClean="0">
                <a:solidFill>
                  <a:srgbClr val="138A7E"/>
                </a:solidFill>
              </a:rPr>
              <a:t>Available releases</a:t>
            </a:r>
            <a:endParaRPr lang="en" dirty="0">
              <a:solidFill>
                <a:srgbClr val="138A7E"/>
              </a:solidFill>
            </a:endParaRPr>
          </a:p>
        </p:txBody>
      </p:sp>
      <p:pic>
        <p:nvPicPr>
          <p:cNvPr id="3" name="Imagen 2" descr="Screen Shot 2016-01-09 at 17.19.2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69" y="922107"/>
            <a:ext cx="2485456" cy="3620788"/>
          </a:xfrm>
          <a:prstGeom prst="rect">
            <a:avLst/>
          </a:prstGeom>
        </p:spPr>
      </p:pic>
      <p:sp>
        <p:nvSpPr>
          <p:cNvPr id="4" name="CuadroTexto 3"/>
          <p:cNvSpPr txBox="1"/>
          <p:nvPr/>
        </p:nvSpPr>
        <p:spPr>
          <a:xfrm>
            <a:off x="3662746" y="2294782"/>
            <a:ext cx="4358685" cy="584776"/>
          </a:xfrm>
          <a:prstGeom prst="rect">
            <a:avLst/>
          </a:prstGeom>
          <a:noFill/>
        </p:spPr>
        <p:txBody>
          <a:bodyPr wrap="none" rtlCol="0">
            <a:spAutoFit/>
          </a:bodyPr>
          <a:lstStyle/>
          <a:p>
            <a:r>
              <a:rPr lang="en" sz="3200" dirty="0">
                <a:hlinkClick r:id="rId4"/>
              </a:rPr>
              <a:t>http://bosh.io/releases</a:t>
            </a:r>
            <a:endParaRPr lang="en" sz="3200" dirty="0"/>
          </a:p>
        </p:txBody>
      </p:sp>
    </p:spTree>
    <p:extLst>
      <p:ext uri="{BB962C8B-B14F-4D97-AF65-F5344CB8AC3E}">
        <p14:creationId xmlns:p14="http://schemas.microsoft.com/office/powerpoint/2010/main" val="292591826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 dirty="0" smtClean="0">
                <a:solidFill>
                  <a:srgbClr val="138A7E"/>
                </a:solidFill>
              </a:rPr>
              <a:t>What is </a:t>
            </a:r>
            <a:r>
              <a:rPr lang="en-US" dirty="0" smtClean="0">
                <a:solidFill>
                  <a:srgbClr val="138A7E"/>
                </a:solidFill>
              </a:rPr>
              <a:t>a deployment manifest</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179388" indent="-179388"/>
            <a:r>
              <a:rPr lang="en" dirty="0"/>
              <a:t>A YAML file that identifies one or more </a:t>
            </a:r>
            <a:r>
              <a:rPr lang="en" dirty="0" smtClean="0"/>
              <a:t>releases, </a:t>
            </a:r>
            <a:r>
              <a:rPr lang="en" dirty="0"/>
              <a:t>one or more stemcells and specifies how to </a:t>
            </a:r>
            <a:r>
              <a:rPr lang="en" dirty="0" smtClean="0"/>
              <a:t>orchestrate and configure </a:t>
            </a:r>
            <a:r>
              <a:rPr lang="en" dirty="0"/>
              <a:t>them for a given </a:t>
            </a:r>
            <a:r>
              <a:rPr lang="en" dirty="0" smtClean="0"/>
              <a:t>deployment</a:t>
            </a:r>
            <a:endParaRPr lang="en" dirty="0"/>
          </a:p>
        </p:txBody>
      </p:sp>
    </p:spTree>
    <p:extLst>
      <p:ext uri="{BB962C8B-B14F-4D97-AF65-F5344CB8AC3E}">
        <p14:creationId xmlns:p14="http://schemas.microsoft.com/office/powerpoint/2010/main" val="338959992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4418" y="320039"/>
            <a:ext cx="8737251" cy="363558"/>
          </a:xfrm>
        </p:spPr>
        <p:txBody>
          <a:bodyPr/>
          <a:lstStyle/>
          <a:p>
            <a:r>
              <a:rPr lang="en-US" dirty="0" smtClean="0">
                <a:solidFill>
                  <a:srgbClr val="138A7E"/>
                </a:solidFill>
              </a:rPr>
              <a:t>Anatomy of a deployment manifest</a:t>
            </a:r>
            <a:endParaRPr lang="en" dirty="0">
              <a:solidFill>
                <a:srgbClr val="138A7E"/>
              </a:solidFill>
            </a:endParaRPr>
          </a:p>
        </p:txBody>
      </p:sp>
      <p:sp>
        <p:nvSpPr>
          <p:cNvPr id="3" name="Marcador de texto 2"/>
          <p:cNvSpPr>
            <a:spLocks noGrp="1"/>
          </p:cNvSpPr>
          <p:nvPr>
            <p:ph type="body" idx="1"/>
          </p:nvPr>
        </p:nvSpPr>
        <p:spPr>
          <a:xfrm>
            <a:off x="174419" y="953887"/>
            <a:ext cx="4398604" cy="3592069"/>
          </a:xfrm>
        </p:spPr>
        <p:txBody>
          <a:bodyPr/>
          <a:lstStyle/>
          <a:p>
            <a:pPr marL="179388" indent="-179388"/>
            <a:r>
              <a:rPr lang="en" dirty="0" smtClean="0"/>
              <a:t>Deployment identification</a:t>
            </a:r>
          </a:p>
          <a:p>
            <a:pPr marL="179388" indent="-179388"/>
            <a:r>
              <a:rPr lang="en" dirty="0" smtClean="0"/>
              <a:t>Releases</a:t>
            </a:r>
          </a:p>
          <a:p>
            <a:pPr marL="179388" indent="-179388"/>
            <a:r>
              <a:rPr lang="en" dirty="0" smtClean="0"/>
              <a:t>Networks</a:t>
            </a:r>
          </a:p>
          <a:p>
            <a:pPr marL="179388" indent="-179388"/>
            <a:r>
              <a:rPr lang="en" dirty="0" smtClean="0"/>
              <a:t>Resource Pools</a:t>
            </a:r>
          </a:p>
          <a:p>
            <a:pPr marL="179388" indent="-179388"/>
            <a:r>
              <a:rPr lang="en" dirty="0" smtClean="0"/>
              <a:t>Disk Pools</a:t>
            </a:r>
          </a:p>
          <a:p>
            <a:pPr marL="179388" indent="-179388"/>
            <a:r>
              <a:rPr lang="en" dirty="0" smtClean="0"/>
              <a:t>Jobs</a:t>
            </a:r>
          </a:p>
        </p:txBody>
      </p:sp>
      <p:sp>
        <p:nvSpPr>
          <p:cNvPr id="4" name="Marcador de texto 2"/>
          <p:cNvSpPr txBox="1">
            <a:spLocks/>
          </p:cNvSpPr>
          <p:nvPr/>
        </p:nvSpPr>
        <p:spPr>
          <a:xfrm>
            <a:off x="4758341" y="953887"/>
            <a:ext cx="4153328" cy="3657257"/>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179388" indent="-179388"/>
            <a:r>
              <a:rPr lang="en" dirty="0" smtClean="0"/>
              <a:t>Compilation</a:t>
            </a:r>
          </a:p>
          <a:p>
            <a:pPr marL="179388" indent="-179388"/>
            <a:r>
              <a:rPr lang="en" dirty="0" smtClean="0"/>
              <a:t>Update</a:t>
            </a:r>
          </a:p>
          <a:p>
            <a:pPr marL="179388" indent="-179388"/>
            <a:r>
              <a:rPr lang="en" dirty="0" smtClean="0"/>
              <a:t>Properties</a:t>
            </a:r>
          </a:p>
        </p:txBody>
      </p:sp>
    </p:spTree>
    <p:extLst>
      <p:ext uri="{BB962C8B-B14F-4D97-AF65-F5344CB8AC3E}">
        <p14:creationId xmlns:p14="http://schemas.microsoft.com/office/powerpoint/2010/main" val="233656878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4418" y="320039"/>
            <a:ext cx="8731801" cy="363558"/>
          </a:xfrm>
        </p:spPr>
        <p:txBody>
          <a:bodyPr/>
          <a:lstStyle/>
          <a:p>
            <a:r>
              <a:rPr lang="en-US" dirty="0" smtClean="0">
                <a:solidFill>
                  <a:srgbClr val="138A7E"/>
                </a:solidFill>
              </a:rPr>
              <a:t>Introductions</a:t>
            </a:r>
            <a:endParaRPr lang="es-ES" dirty="0">
              <a:solidFill>
                <a:srgbClr val="138A7E"/>
              </a:solidFill>
            </a:endParaRPr>
          </a:p>
        </p:txBody>
      </p:sp>
      <p:sp>
        <p:nvSpPr>
          <p:cNvPr id="4" name="Rectángulo 3"/>
          <p:cNvSpPr/>
          <p:nvPr/>
        </p:nvSpPr>
        <p:spPr>
          <a:xfrm>
            <a:off x="5592375" y="2415314"/>
            <a:ext cx="184666" cy="307777"/>
          </a:xfrm>
          <a:prstGeom prst="rect">
            <a:avLst/>
          </a:prstGeom>
        </p:spPr>
        <p:txBody>
          <a:bodyPr wrap="none">
            <a:spAutoFit/>
          </a:bodyPr>
          <a:lstStyle/>
          <a:p>
            <a:r>
              <a:rPr lang="es-ES" dirty="0"/>
              <a:t> </a:t>
            </a:r>
          </a:p>
        </p:txBody>
      </p:sp>
      <p:sp>
        <p:nvSpPr>
          <p:cNvPr id="7" name="Shape 84"/>
          <p:cNvSpPr/>
          <p:nvPr/>
        </p:nvSpPr>
        <p:spPr>
          <a:xfrm>
            <a:off x="1113822" y="1778889"/>
            <a:ext cx="1828351" cy="1828351"/>
          </a:xfrm>
          <a:prstGeom prst="ellipse">
            <a:avLst/>
          </a:prstGeom>
          <a:solidFill>
            <a:srgbClr val="30928A">
              <a:alpha val="48627"/>
            </a:srgbClr>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rtl val="0"/>
            </a:endParaRPr>
          </a:p>
        </p:txBody>
      </p:sp>
      <p:sp>
        <p:nvSpPr>
          <p:cNvPr id="8" name="Shape 85"/>
          <p:cNvSpPr txBox="1"/>
          <p:nvPr/>
        </p:nvSpPr>
        <p:spPr>
          <a:xfrm>
            <a:off x="1381576" y="2046647"/>
            <a:ext cx="1292841" cy="1292841"/>
          </a:xfrm>
          <a:prstGeom prst="rect">
            <a:avLst/>
          </a:prstGeom>
          <a:noFill/>
          <a:ln>
            <a:noFill/>
          </a:ln>
        </p:spPr>
        <p:txBody>
          <a:bodyPr lIns="100600" tIns="21575" rIns="100600" bIns="21575" anchor="ctr" anchorCtr="0">
            <a:noAutofit/>
          </a:bodyPr>
          <a:lstStyle/>
          <a:p>
            <a:pPr marL="0" marR="0" lvl="0" indent="0" algn="ctr" rtl="0">
              <a:lnSpc>
                <a:spcPct val="90000"/>
              </a:lnSpc>
              <a:spcBef>
                <a:spcPts val="0"/>
              </a:spcBef>
              <a:spcAft>
                <a:spcPts val="595"/>
              </a:spcAft>
              <a:buClr>
                <a:schemeClr val="dk1"/>
              </a:buClr>
              <a:buSzPct val="25000"/>
              <a:buFont typeface="Arial"/>
              <a:buNone/>
            </a:pPr>
            <a:r>
              <a:rPr lang="en" sz="1400" b="0" i="0" u="none" strike="noStrike" cap="none">
                <a:solidFill>
                  <a:schemeClr val="lt1"/>
                </a:solidFill>
                <a:latin typeface="Arial"/>
                <a:ea typeface="Arial"/>
                <a:cs typeface="Arial"/>
                <a:sym typeface="Arial"/>
                <a:rtl val="0"/>
              </a:rPr>
              <a:t>What is your name?</a:t>
            </a:r>
          </a:p>
        </p:txBody>
      </p:sp>
      <p:sp>
        <p:nvSpPr>
          <p:cNvPr id="9" name="Shape 86"/>
          <p:cNvSpPr/>
          <p:nvPr/>
        </p:nvSpPr>
        <p:spPr>
          <a:xfrm>
            <a:off x="2576507" y="1778889"/>
            <a:ext cx="1828351" cy="1828351"/>
          </a:xfrm>
          <a:prstGeom prst="ellipse">
            <a:avLst/>
          </a:prstGeom>
          <a:solidFill>
            <a:srgbClr val="30928A">
              <a:alpha val="48627"/>
            </a:srgbClr>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rtl val="0"/>
            </a:endParaRPr>
          </a:p>
        </p:txBody>
      </p:sp>
      <p:sp>
        <p:nvSpPr>
          <p:cNvPr id="10" name="Shape 87"/>
          <p:cNvSpPr txBox="1"/>
          <p:nvPr/>
        </p:nvSpPr>
        <p:spPr>
          <a:xfrm>
            <a:off x="2787143" y="2046651"/>
            <a:ext cx="1376397" cy="1292700"/>
          </a:xfrm>
          <a:prstGeom prst="rect">
            <a:avLst/>
          </a:prstGeom>
          <a:noFill/>
          <a:ln>
            <a:noFill/>
          </a:ln>
        </p:spPr>
        <p:txBody>
          <a:bodyPr lIns="100600" tIns="21575" rIns="100600" bIns="21575" anchor="ctr" anchorCtr="0">
            <a:noAutofit/>
          </a:bodyPr>
          <a:lstStyle/>
          <a:p>
            <a:pPr marL="0" marR="0" lvl="0" indent="0" algn="ctr" rtl="0">
              <a:lnSpc>
                <a:spcPct val="90000"/>
              </a:lnSpc>
              <a:spcBef>
                <a:spcPts val="0"/>
              </a:spcBef>
              <a:spcAft>
                <a:spcPts val="0"/>
              </a:spcAft>
              <a:buClr>
                <a:schemeClr val="dk1"/>
              </a:buClr>
              <a:buSzPct val="25000"/>
              <a:buFont typeface="Arial"/>
              <a:buNone/>
            </a:pPr>
            <a:r>
              <a:rPr lang="en" sz="1400" b="0" i="0" u="none" strike="noStrike" cap="none" dirty="0" smtClean="0">
                <a:solidFill>
                  <a:schemeClr val="lt1"/>
                </a:solidFill>
                <a:latin typeface="Arial"/>
                <a:ea typeface="Arial"/>
                <a:cs typeface="Arial"/>
                <a:sym typeface="Arial"/>
                <a:rtl val="0"/>
              </a:rPr>
              <a:t>Wh</a:t>
            </a:r>
            <a:r>
              <a:rPr lang="en-US" dirty="0" smtClean="0">
                <a:solidFill>
                  <a:schemeClr val="lt1"/>
                </a:solidFill>
              </a:rPr>
              <a:t>at</a:t>
            </a:r>
            <a:r>
              <a:rPr lang="en" sz="1400" b="0" i="0" u="none" strike="noStrike" cap="none" dirty="0" smtClean="0">
                <a:solidFill>
                  <a:schemeClr val="lt1"/>
                </a:solidFill>
                <a:latin typeface="Arial"/>
                <a:ea typeface="Arial"/>
                <a:cs typeface="Arial"/>
                <a:sym typeface="Arial"/>
                <a:rtl val="0"/>
              </a:rPr>
              <a:t> departmen</a:t>
            </a:r>
            <a:r>
              <a:rPr lang="en-US" dirty="0" smtClean="0">
                <a:solidFill>
                  <a:schemeClr val="lt1"/>
                </a:solidFill>
              </a:rPr>
              <a:t>t (role) do you work in</a:t>
            </a:r>
            <a:r>
              <a:rPr lang="en" sz="1400" b="0" i="0" u="none" strike="noStrike" cap="none" dirty="0" smtClean="0">
                <a:solidFill>
                  <a:schemeClr val="lt1"/>
                </a:solidFill>
                <a:latin typeface="Arial"/>
                <a:ea typeface="Arial"/>
                <a:cs typeface="Arial"/>
                <a:sym typeface="Arial"/>
                <a:rtl val="0"/>
              </a:rPr>
              <a:t>?</a:t>
            </a:r>
            <a:endParaRPr lang="en" sz="1400" b="0" i="0" u="none" strike="noStrike" cap="none" dirty="0">
              <a:solidFill>
                <a:schemeClr val="lt1"/>
              </a:solidFill>
              <a:latin typeface="Arial"/>
              <a:ea typeface="Arial"/>
              <a:cs typeface="Arial"/>
              <a:sym typeface="Arial"/>
              <a:rtl val="0"/>
            </a:endParaRPr>
          </a:p>
        </p:txBody>
      </p:sp>
      <p:sp>
        <p:nvSpPr>
          <p:cNvPr id="11" name="Shape 88"/>
          <p:cNvSpPr/>
          <p:nvPr/>
        </p:nvSpPr>
        <p:spPr>
          <a:xfrm>
            <a:off x="4039189" y="1778889"/>
            <a:ext cx="1828351" cy="1828351"/>
          </a:xfrm>
          <a:prstGeom prst="ellipse">
            <a:avLst/>
          </a:prstGeom>
          <a:solidFill>
            <a:srgbClr val="30928A">
              <a:alpha val="48627"/>
            </a:srgbClr>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rtl val="0"/>
            </a:endParaRPr>
          </a:p>
        </p:txBody>
      </p:sp>
      <p:sp>
        <p:nvSpPr>
          <p:cNvPr id="12" name="Shape 89"/>
          <p:cNvSpPr txBox="1"/>
          <p:nvPr/>
        </p:nvSpPr>
        <p:spPr>
          <a:xfrm>
            <a:off x="4306941" y="2046647"/>
            <a:ext cx="1292841" cy="1292841"/>
          </a:xfrm>
          <a:prstGeom prst="rect">
            <a:avLst/>
          </a:prstGeom>
          <a:noFill/>
          <a:ln>
            <a:noFill/>
          </a:ln>
        </p:spPr>
        <p:txBody>
          <a:bodyPr lIns="100600" tIns="21575" rIns="100600" bIns="21575" anchor="ctr" anchorCtr="0">
            <a:noAutofit/>
          </a:bodyPr>
          <a:lstStyle/>
          <a:p>
            <a:pPr marL="0" marR="0" lvl="0" indent="0" algn="ctr" rtl="0">
              <a:lnSpc>
                <a:spcPct val="90000"/>
              </a:lnSpc>
              <a:spcBef>
                <a:spcPts val="0"/>
              </a:spcBef>
              <a:spcAft>
                <a:spcPts val="595"/>
              </a:spcAft>
              <a:buClr>
                <a:schemeClr val="dk1"/>
              </a:buClr>
              <a:buSzPct val="25000"/>
              <a:buFont typeface="Arial"/>
              <a:buNone/>
            </a:pPr>
            <a:r>
              <a:rPr lang="en" sz="1400" b="0" i="0" u="none" strike="noStrike" cap="none" dirty="0" smtClean="0">
                <a:solidFill>
                  <a:schemeClr val="lt1"/>
                </a:solidFill>
                <a:latin typeface="Arial"/>
                <a:ea typeface="Arial"/>
                <a:cs typeface="Arial"/>
                <a:sym typeface="Arial"/>
                <a:rtl val="0"/>
              </a:rPr>
              <a:t>How much do you known about CF &amp; Bosh</a:t>
            </a:r>
            <a:r>
              <a:rPr lang="es-ES_tradnl" sz="1400" b="0" i="0" u="none" strike="noStrike" cap="none" dirty="0" smtClean="0">
                <a:solidFill>
                  <a:schemeClr val="lt1"/>
                </a:solidFill>
                <a:latin typeface="Arial"/>
                <a:ea typeface="Arial"/>
                <a:cs typeface="Arial"/>
                <a:sym typeface="Arial"/>
                <a:rtl val="0"/>
              </a:rPr>
              <a:t>?</a:t>
            </a:r>
            <a:endParaRPr lang="en" sz="1400" b="0" i="0" u="none" strike="noStrike" cap="none" dirty="0">
              <a:solidFill>
                <a:schemeClr val="lt1"/>
              </a:solidFill>
              <a:latin typeface="Arial"/>
              <a:ea typeface="Arial"/>
              <a:cs typeface="Arial"/>
              <a:sym typeface="Arial"/>
              <a:rtl val="0"/>
            </a:endParaRPr>
          </a:p>
        </p:txBody>
      </p:sp>
      <p:sp>
        <p:nvSpPr>
          <p:cNvPr id="13" name="Shape 90"/>
          <p:cNvSpPr/>
          <p:nvPr/>
        </p:nvSpPr>
        <p:spPr>
          <a:xfrm>
            <a:off x="5501872" y="1778889"/>
            <a:ext cx="1828351" cy="1828351"/>
          </a:xfrm>
          <a:prstGeom prst="ellipse">
            <a:avLst/>
          </a:prstGeom>
          <a:solidFill>
            <a:srgbClr val="30928A">
              <a:alpha val="48627"/>
            </a:srgbClr>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rtl val="0"/>
            </a:endParaRPr>
          </a:p>
        </p:txBody>
      </p:sp>
      <p:sp>
        <p:nvSpPr>
          <p:cNvPr id="14" name="Shape 91"/>
          <p:cNvSpPr txBox="1"/>
          <p:nvPr/>
        </p:nvSpPr>
        <p:spPr>
          <a:xfrm>
            <a:off x="5819070" y="2046647"/>
            <a:ext cx="1292841" cy="1292841"/>
          </a:xfrm>
          <a:prstGeom prst="rect">
            <a:avLst/>
          </a:prstGeom>
          <a:noFill/>
          <a:ln>
            <a:noFill/>
          </a:ln>
        </p:spPr>
        <p:txBody>
          <a:bodyPr lIns="100600" tIns="21575" rIns="100600" bIns="21575" anchor="ctr" anchorCtr="0">
            <a:noAutofit/>
          </a:bodyPr>
          <a:lstStyle/>
          <a:p>
            <a:pPr marL="0" marR="0" lvl="0" indent="0" algn="ctr" rtl="0">
              <a:lnSpc>
                <a:spcPct val="90000"/>
              </a:lnSpc>
              <a:spcBef>
                <a:spcPts val="0"/>
              </a:spcBef>
              <a:spcAft>
                <a:spcPts val="595"/>
              </a:spcAft>
              <a:buClr>
                <a:schemeClr val="dk1"/>
              </a:buClr>
              <a:buSzPct val="25000"/>
              <a:buFont typeface="Arial"/>
              <a:buNone/>
            </a:pPr>
            <a:r>
              <a:rPr lang="en" sz="1400" b="0" i="0" u="none" strike="noStrike" cap="none" dirty="0">
                <a:solidFill>
                  <a:schemeClr val="lt1"/>
                </a:solidFill>
                <a:latin typeface="Arial"/>
                <a:ea typeface="Arial"/>
                <a:cs typeface="Arial"/>
                <a:sym typeface="Arial"/>
                <a:rtl val="0"/>
              </a:rPr>
              <a:t>What </a:t>
            </a:r>
            <a:r>
              <a:rPr lang="en-US" sz="1400" b="0" i="0" u="none" strike="noStrike" cap="none" dirty="0" smtClean="0">
                <a:solidFill>
                  <a:schemeClr val="lt1"/>
                </a:solidFill>
                <a:latin typeface="Arial"/>
                <a:ea typeface="Arial"/>
                <a:cs typeface="Arial"/>
                <a:sym typeface="Arial"/>
                <a:rtl val="0"/>
              </a:rPr>
              <a:t>are your goals</a:t>
            </a:r>
          </a:p>
          <a:p>
            <a:pPr marL="0" marR="0" lvl="0" indent="0" algn="ctr" rtl="0">
              <a:lnSpc>
                <a:spcPct val="90000"/>
              </a:lnSpc>
              <a:spcBef>
                <a:spcPts val="0"/>
              </a:spcBef>
              <a:spcAft>
                <a:spcPts val="595"/>
              </a:spcAft>
              <a:buClr>
                <a:schemeClr val="dk1"/>
              </a:buClr>
              <a:buSzPct val="25000"/>
              <a:buFont typeface="Arial"/>
              <a:buNone/>
            </a:pPr>
            <a:r>
              <a:rPr lang="en-US" sz="1400" b="0" i="0" u="none" strike="noStrike" cap="none" dirty="0" smtClean="0">
                <a:solidFill>
                  <a:schemeClr val="lt1"/>
                </a:solidFill>
                <a:latin typeface="Arial"/>
                <a:ea typeface="Arial"/>
                <a:cs typeface="Arial"/>
                <a:sym typeface="Arial"/>
                <a:rtl val="0"/>
              </a:rPr>
              <a:t>for this session</a:t>
            </a:r>
            <a:r>
              <a:rPr lang="en" sz="1400" b="0" i="0" u="none" strike="noStrike" cap="none" dirty="0" smtClean="0">
                <a:solidFill>
                  <a:schemeClr val="lt1"/>
                </a:solidFill>
                <a:latin typeface="Arial"/>
                <a:ea typeface="Arial"/>
                <a:cs typeface="Arial"/>
                <a:sym typeface="Arial"/>
                <a:rtl val="0"/>
              </a:rPr>
              <a:t>?</a:t>
            </a:r>
            <a:endParaRPr lang="en" sz="1400" b="0" i="0" u="none" strike="noStrike" cap="none" dirty="0">
              <a:solidFill>
                <a:schemeClr val="lt1"/>
              </a:solidFill>
              <a:latin typeface="Arial"/>
              <a:ea typeface="Arial"/>
              <a:cs typeface="Arial"/>
              <a:sym typeface="Arial"/>
              <a:rtl val="0"/>
            </a:endParaRPr>
          </a:p>
        </p:txBody>
      </p:sp>
      <p:sp>
        <p:nvSpPr>
          <p:cNvPr id="15" name="Rectángulo 14"/>
          <p:cNvSpPr/>
          <p:nvPr/>
        </p:nvSpPr>
        <p:spPr>
          <a:xfrm>
            <a:off x="7104661" y="2415314"/>
            <a:ext cx="184666" cy="307777"/>
          </a:xfrm>
          <a:prstGeom prst="rect">
            <a:avLst/>
          </a:prstGeom>
        </p:spPr>
        <p:txBody>
          <a:bodyPr wrap="none">
            <a:spAutoFit/>
          </a:bodyPr>
          <a:lstStyle/>
          <a:p>
            <a:r>
              <a:rPr lang="es-ES" dirty="0"/>
              <a:t> </a:t>
            </a:r>
          </a:p>
        </p:txBody>
      </p:sp>
    </p:spTree>
    <p:extLst>
      <p:ext uri="{BB962C8B-B14F-4D97-AF65-F5344CB8AC3E}">
        <p14:creationId xmlns:p14="http://schemas.microsoft.com/office/powerpoint/2010/main" val="293771685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Deployment Identification</a:t>
            </a:r>
            <a:endParaRPr lang="en" dirty="0">
              <a:solidFill>
                <a:srgbClr val="138A7E"/>
              </a:solidFill>
            </a:endParaRPr>
          </a:p>
        </p:txBody>
      </p:sp>
      <p:sp>
        <p:nvSpPr>
          <p:cNvPr id="3" name="Marcador de texto 2"/>
          <p:cNvSpPr>
            <a:spLocks noGrp="1"/>
          </p:cNvSpPr>
          <p:nvPr>
            <p:ph type="body" idx="1"/>
          </p:nvPr>
        </p:nvSpPr>
        <p:spPr>
          <a:xfrm>
            <a:off x="163517" y="959339"/>
            <a:ext cx="8742701" cy="3521209"/>
          </a:xfrm>
        </p:spPr>
        <p:txBody>
          <a:bodyPr/>
          <a:lstStyle/>
          <a:p>
            <a:pPr marL="0" indent="0">
              <a:buNone/>
            </a:pPr>
            <a:r>
              <a:rPr lang="en" dirty="0" smtClean="0"/>
              <a:t>Identifies the name of the deployment and the BOSH Director to be used</a:t>
            </a:r>
          </a:p>
        </p:txBody>
      </p:sp>
      <p:pic>
        <p:nvPicPr>
          <p:cNvPr id="5" name="Imagen 4" descr="Screen Shot 2016-01-08 at 15.02.0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597" y="2739832"/>
            <a:ext cx="5473700" cy="838200"/>
          </a:xfrm>
          <a:prstGeom prst="rect">
            <a:avLst/>
          </a:prstGeom>
        </p:spPr>
      </p:pic>
      <p:sp>
        <p:nvSpPr>
          <p:cNvPr id="6" name="CuadroTexto 5"/>
          <p:cNvSpPr txBox="1"/>
          <p:nvPr/>
        </p:nvSpPr>
        <p:spPr>
          <a:xfrm>
            <a:off x="6197324" y="2349296"/>
            <a:ext cx="1641645" cy="307777"/>
          </a:xfrm>
          <a:prstGeom prst="rect">
            <a:avLst/>
          </a:prstGeom>
          <a:noFill/>
        </p:spPr>
        <p:txBody>
          <a:bodyPr wrap="none" rtlCol="0">
            <a:spAutoFit/>
          </a:bodyPr>
          <a:lstStyle/>
          <a:p>
            <a:r>
              <a:rPr lang="en" dirty="0" smtClean="0">
                <a:solidFill>
                  <a:schemeClr val="bg1"/>
                </a:solidFill>
              </a:rPr>
              <a:t>Deployment name</a:t>
            </a:r>
            <a:endParaRPr lang="en" dirty="0">
              <a:solidFill>
                <a:schemeClr val="bg1"/>
              </a:solidFill>
            </a:endParaRPr>
          </a:p>
        </p:txBody>
      </p:sp>
      <p:sp>
        <p:nvSpPr>
          <p:cNvPr id="7" name="CuadroTexto 6"/>
          <p:cNvSpPr txBox="1"/>
          <p:nvPr/>
        </p:nvSpPr>
        <p:spPr>
          <a:xfrm>
            <a:off x="6257065" y="3467750"/>
            <a:ext cx="1870537" cy="307777"/>
          </a:xfrm>
          <a:prstGeom prst="rect">
            <a:avLst/>
          </a:prstGeom>
          <a:noFill/>
        </p:spPr>
        <p:txBody>
          <a:bodyPr wrap="none" rtlCol="0">
            <a:spAutoFit/>
          </a:bodyPr>
          <a:lstStyle/>
          <a:p>
            <a:r>
              <a:rPr lang="en" dirty="0" smtClean="0">
                <a:solidFill>
                  <a:schemeClr val="bg1"/>
                </a:solidFill>
              </a:rPr>
              <a:t>BOSH Director UUID</a:t>
            </a:r>
            <a:endParaRPr lang="en" dirty="0">
              <a:solidFill>
                <a:schemeClr val="bg1"/>
              </a:solidFill>
            </a:endParaRPr>
          </a:p>
        </p:txBody>
      </p:sp>
      <p:cxnSp>
        <p:nvCxnSpPr>
          <p:cNvPr id="9" name="Conector recto de flecha 8"/>
          <p:cNvCxnSpPr>
            <a:stCxn id="6" idx="1"/>
          </p:cNvCxnSpPr>
          <p:nvPr/>
        </p:nvCxnSpPr>
        <p:spPr>
          <a:xfrm flipH="1">
            <a:off x="3406637" y="2503185"/>
            <a:ext cx="2790687" cy="3584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flipV="1">
            <a:off x="5946599" y="3412200"/>
            <a:ext cx="310466" cy="20943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241394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Releases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smtClean="0"/>
              <a:t>Identifies a collection of releases (name and version) we want to deploy</a:t>
            </a:r>
          </a:p>
        </p:txBody>
      </p:sp>
      <p:pic>
        <p:nvPicPr>
          <p:cNvPr id="4" name="Imagen 3" descr="Screen Shot 2016-01-08 at 15.03.5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3386" y="2785896"/>
            <a:ext cx="1892300" cy="901700"/>
          </a:xfrm>
          <a:prstGeom prst="rect">
            <a:avLst/>
          </a:prstGeom>
        </p:spPr>
      </p:pic>
      <p:sp>
        <p:nvSpPr>
          <p:cNvPr id="6" name="CuadroTexto 5"/>
          <p:cNvSpPr txBox="1"/>
          <p:nvPr/>
        </p:nvSpPr>
        <p:spPr>
          <a:xfrm>
            <a:off x="4642167" y="2895410"/>
            <a:ext cx="1342360" cy="307777"/>
          </a:xfrm>
          <a:prstGeom prst="rect">
            <a:avLst/>
          </a:prstGeom>
          <a:noFill/>
        </p:spPr>
        <p:txBody>
          <a:bodyPr wrap="none" rtlCol="0">
            <a:spAutoFit/>
          </a:bodyPr>
          <a:lstStyle/>
          <a:p>
            <a:r>
              <a:rPr lang="en" dirty="0" smtClean="0">
                <a:solidFill>
                  <a:schemeClr val="bg1"/>
                </a:solidFill>
              </a:rPr>
              <a:t>Release name</a:t>
            </a:r>
            <a:endParaRPr lang="en" dirty="0">
              <a:solidFill>
                <a:schemeClr val="bg1"/>
              </a:solidFill>
            </a:endParaRPr>
          </a:p>
        </p:txBody>
      </p:sp>
      <p:sp>
        <p:nvSpPr>
          <p:cNvPr id="7" name="CuadroTexto 6"/>
          <p:cNvSpPr txBox="1"/>
          <p:nvPr/>
        </p:nvSpPr>
        <p:spPr>
          <a:xfrm>
            <a:off x="4636501" y="3435636"/>
            <a:ext cx="1472015" cy="307777"/>
          </a:xfrm>
          <a:prstGeom prst="rect">
            <a:avLst/>
          </a:prstGeom>
          <a:noFill/>
        </p:spPr>
        <p:txBody>
          <a:bodyPr wrap="none" rtlCol="0">
            <a:spAutoFit/>
          </a:bodyPr>
          <a:lstStyle/>
          <a:p>
            <a:r>
              <a:rPr lang="en" dirty="0" smtClean="0">
                <a:solidFill>
                  <a:schemeClr val="bg1"/>
                </a:solidFill>
              </a:rPr>
              <a:t>Release version</a:t>
            </a:r>
            <a:endParaRPr lang="en" dirty="0">
              <a:solidFill>
                <a:schemeClr val="bg1"/>
              </a:solidFill>
            </a:endParaRPr>
          </a:p>
        </p:txBody>
      </p:sp>
      <p:cxnSp>
        <p:nvCxnSpPr>
          <p:cNvPr id="9" name="Conector recto de flecha 8"/>
          <p:cNvCxnSpPr>
            <a:stCxn id="6" idx="1"/>
          </p:cNvCxnSpPr>
          <p:nvPr/>
        </p:nvCxnSpPr>
        <p:spPr>
          <a:xfrm flipH="1">
            <a:off x="4157283" y="3049299"/>
            <a:ext cx="484884" cy="1538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flipV="1">
            <a:off x="4157283" y="3435637"/>
            <a:ext cx="479218" cy="1538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993509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Networks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a:t>A BOSH network is an IaaS-agnostic representation of the networking </a:t>
            </a:r>
            <a:r>
              <a:rPr lang="en" dirty="0" smtClean="0"/>
              <a:t>layer. There </a:t>
            </a:r>
            <a:r>
              <a:rPr lang="en" dirty="0"/>
              <a:t>are three types of networks that BOSH supports</a:t>
            </a:r>
            <a:r>
              <a:rPr lang="en" dirty="0" smtClean="0"/>
              <a:t>:</a:t>
            </a:r>
          </a:p>
          <a:p>
            <a:pPr marL="266700" indent="-266700"/>
            <a:r>
              <a:rPr lang="en" dirty="0">
                <a:solidFill>
                  <a:schemeClr val="accent1"/>
                </a:solidFill>
              </a:rPr>
              <a:t>Manual</a:t>
            </a:r>
            <a:r>
              <a:rPr lang="en" dirty="0"/>
              <a:t>: </a:t>
            </a:r>
            <a:r>
              <a:rPr lang="en" dirty="0" smtClean="0"/>
              <a:t>BOSH decides </a:t>
            </a:r>
            <a:r>
              <a:rPr lang="en" dirty="0"/>
              <a:t>how to assign IPs </a:t>
            </a:r>
            <a:endParaRPr lang="en" dirty="0" smtClean="0"/>
          </a:p>
          <a:p>
            <a:pPr marL="266700" indent="-266700"/>
            <a:r>
              <a:rPr lang="en" dirty="0" smtClean="0">
                <a:solidFill>
                  <a:srgbClr val="138A7E"/>
                </a:solidFill>
              </a:rPr>
              <a:t>Dynamic</a:t>
            </a:r>
            <a:r>
              <a:rPr lang="en" dirty="0" smtClean="0"/>
              <a:t>: BOSH defers </a:t>
            </a:r>
            <a:r>
              <a:rPr lang="en" dirty="0"/>
              <a:t>IP selection to the IaaS</a:t>
            </a:r>
            <a:endParaRPr lang="en" dirty="0" smtClean="0"/>
          </a:p>
          <a:p>
            <a:pPr marL="266700" indent="-266700"/>
            <a:r>
              <a:rPr lang="en" dirty="0" smtClean="0">
                <a:solidFill>
                  <a:srgbClr val="138A7E"/>
                </a:solidFill>
              </a:rPr>
              <a:t>VIP</a:t>
            </a:r>
            <a:r>
              <a:rPr lang="en" dirty="0" smtClean="0"/>
              <a:t>: Virtual IP address</a:t>
            </a:r>
          </a:p>
        </p:txBody>
      </p:sp>
    </p:spTree>
    <p:extLst>
      <p:ext uri="{BB962C8B-B14F-4D97-AF65-F5344CB8AC3E}">
        <p14:creationId xmlns:p14="http://schemas.microsoft.com/office/powerpoint/2010/main" val="597741325"/>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Screen Shot 2016-01-09 at 13.37.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068" y="2322035"/>
            <a:ext cx="3276600" cy="2319525"/>
          </a:xfrm>
          <a:prstGeom prst="rect">
            <a:avLst/>
          </a:prstGeom>
        </p:spPr>
      </p:pic>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Manual networks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a:t>Manual networking allows you to specify one or more subnets and let </a:t>
            </a:r>
            <a:r>
              <a:rPr lang="en" dirty="0" smtClean="0"/>
              <a:t>BOSH choose </a:t>
            </a:r>
            <a:r>
              <a:rPr lang="en" dirty="0"/>
              <a:t>available IPs from one of the subnet ranges</a:t>
            </a:r>
            <a:endParaRPr lang="en" dirty="0" smtClean="0"/>
          </a:p>
        </p:txBody>
      </p:sp>
      <p:sp>
        <p:nvSpPr>
          <p:cNvPr id="6" name="CuadroTexto 5"/>
          <p:cNvSpPr txBox="1"/>
          <p:nvPr/>
        </p:nvSpPr>
        <p:spPr>
          <a:xfrm>
            <a:off x="4548860" y="2453896"/>
            <a:ext cx="1342097" cy="307777"/>
          </a:xfrm>
          <a:prstGeom prst="rect">
            <a:avLst/>
          </a:prstGeom>
          <a:noFill/>
        </p:spPr>
        <p:txBody>
          <a:bodyPr wrap="none" rtlCol="0">
            <a:spAutoFit/>
          </a:bodyPr>
          <a:lstStyle/>
          <a:p>
            <a:r>
              <a:rPr lang="en" dirty="0" smtClean="0">
                <a:solidFill>
                  <a:schemeClr val="bg1"/>
                </a:solidFill>
              </a:rPr>
              <a:t>Network name</a:t>
            </a:r>
            <a:endParaRPr lang="en" dirty="0">
              <a:solidFill>
                <a:schemeClr val="bg1"/>
              </a:solidFill>
            </a:endParaRPr>
          </a:p>
        </p:txBody>
      </p:sp>
      <p:sp>
        <p:nvSpPr>
          <p:cNvPr id="7" name="CuadroTexto 6"/>
          <p:cNvSpPr txBox="1"/>
          <p:nvPr/>
        </p:nvSpPr>
        <p:spPr>
          <a:xfrm>
            <a:off x="4560190" y="2669006"/>
            <a:ext cx="1232341" cy="307777"/>
          </a:xfrm>
          <a:prstGeom prst="rect">
            <a:avLst/>
          </a:prstGeom>
          <a:noFill/>
        </p:spPr>
        <p:txBody>
          <a:bodyPr wrap="none" rtlCol="0">
            <a:spAutoFit/>
          </a:bodyPr>
          <a:lstStyle/>
          <a:p>
            <a:r>
              <a:rPr lang="en" dirty="0" smtClean="0">
                <a:solidFill>
                  <a:schemeClr val="bg1"/>
                </a:solidFill>
              </a:rPr>
              <a:t>Network type</a:t>
            </a:r>
            <a:endParaRPr lang="en" dirty="0">
              <a:solidFill>
                <a:schemeClr val="bg1"/>
              </a:solidFill>
            </a:endParaRPr>
          </a:p>
        </p:txBody>
      </p:sp>
      <p:cxnSp>
        <p:nvCxnSpPr>
          <p:cNvPr id="9" name="Conector recto de flecha 8"/>
          <p:cNvCxnSpPr>
            <a:stCxn id="6" idx="1"/>
          </p:cNvCxnSpPr>
          <p:nvPr/>
        </p:nvCxnSpPr>
        <p:spPr>
          <a:xfrm flipH="1">
            <a:off x="3542866" y="2607785"/>
            <a:ext cx="100599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flipV="1">
            <a:off x="2414599" y="2761673"/>
            <a:ext cx="2145591" cy="612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CuadroTexto 9"/>
          <p:cNvSpPr txBox="1"/>
          <p:nvPr/>
        </p:nvSpPr>
        <p:spPr>
          <a:xfrm>
            <a:off x="4548860" y="3323367"/>
            <a:ext cx="2941831" cy="307777"/>
          </a:xfrm>
          <a:prstGeom prst="rect">
            <a:avLst/>
          </a:prstGeom>
          <a:noFill/>
        </p:spPr>
        <p:txBody>
          <a:bodyPr wrap="none" rtlCol="0">
            <a:spAutoFit/>
          </a:bodyPr>
          <a:lstStyle/>
          <a:p>
            <a:r>
              <a:rPr lang="en" dirty="0">
                <a:solidFill>
                  <a:schemeClr val="bg1"/>
                </a:solidFill>
              </a:rPr>
              <a:t>DNS IP addresses for this network</a:t>
            </a:r>
          </a:p>
        </p:txBody>
      </p:sp>
      <p:sp>
        <p:nvSpPr>
          <p:cNvPr id="12" name="CuadroTexto 11"/>
          <p:cNvSpPr txBox="1"/>
          <p:nvPr/>
        </p:nvSpPr>
        <p:spPr>
          <a:xfrm>
            <a:off x="4548860" y="4247359"/>
            <a:ext cx="2100655" cy="307777"/>
          </a:xfrm>
          <a:prstGeom prst="rect">
            <a:avLst/>
          </a:prstGeom>
          <a:noFill/>
        </p:spPr>
        <p:txBody>
          <a:bodyPr wrap="none" rtlCol="0">
            <a:spAutoFit/>
          </a:bodyPr>
          <a:lstStyle/>
          <a:p>
            <a:r>
              <a:rPr lang="en" dirty="0">
                <a:solidFill>
                  <a:schemeClr val="bg1"/>
                </a:solidFill>
              </a:rPr>
              <a:t>Specific IaaS Properties</a:t>
            </a:r>
          </a:p>
        </p:txBody>
      </p:sp>
      <p:sp>
        <p:nvSpPr>
          <p:cNvPr id="15" name="CuadroTexto 14"/>
          <p:cNvSpPr txBox="1"/>
          <p:nvPr/>
        </p:nvSpPr>
        <p:spPr>
          <a:xfrm>
            <a:off x="4560190" y="2871504"/>
            <a:ext cx="1571689" cy="307777"/>
          </a:xfrm>
          <a:prstGeom prst="rect">
            <a:avLst/>
          </a:prstGeom>
          <a:noFill/>
        </p:spPr>
        <p:txBody>
          <a:bodyPr wrap="none" rtlCol="0">
            <a:spAutoFit/>
          </a:bodyPr>
          <a:lstStyle/>
          <a:p>
            <a:r>
              <a:rPr lang="en-US" dirty="0" smtClean="0">
                <a:solidFill>
                  <a:schemeClr val="bg1"/>
                </a:solidFill>
              </a:rPr>
              <a:t>Network IP range</a:t>
            </a:r>
            <a:endParaRPr lang="en" dirty="0">
              <a:solidFill>
                <a:schemeClr val="bg1"/>
              </a:solidFill>
            </a:endParaRPr>
          </a:p>
        </p:txBody>
      </p:sp>
      <p:sp>
        <p:nvSpPr>
          <p:cNvPr id="16" name="CuadroTexto 15"/>
          <p:cNvSpPr txBox="1"/>
          <p:nvPr/>
        </p:nvSpPr>
        <p:spPr>
          <a:xfrm>
            <a:off x="4548860" y="3094765"/>
            <a:ext cx="2469809" cy="307777"/>
          </a:xfrm>
          <a:prstGeom prst="rect">
            <a:avLst/>
          </a:prstGeom>
          <a:noFill/>
        </p:spPr>
        <p:txBody>
          <a:bodyPr wrap="none" rtlCol="0">
            <a:spAutoFit/>
          </a:bodyPr>
          <a:lstStyle/>
          <a:p>
            <a:r>
              <a:rPr lang="en-US" dirty="0" smtClean="0">
                <a:solidFill>
                  <a:schemeClr val="bg1"/>
                </a:solidFill>
              </a:rPr>
              <a:t>Network gateway IP address</a:t>
            </a:r>
            <a:endParaRPr lang="en" dirty="0">
              <a:solidFill>
                <a:schemeClr val="bg1"/>
              </a:solidFill>
            </a:endParaRPr>
          </a:p>
        </p:txBody>
      </p:sp>
      <p:cxnSp>
        <p:nvCxnSpPr>
          <p:cNvPr id="17" name="Conector recto de flecha 16"/>
          <p:cNvCxnSpPr>
            <a:stCxn id="15" idx="1"/>
          </p:cNvCxnSpPr>
          <p:nvPr/>
        </p:nvCxnSpPr>
        <p:spPr>
          <a:xfrm flipH="1">
            <a:off x="3232184" y="3025393"/>
            <a:ext cx="132800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Conector recto de flecha 17"/>
          <p:cNvCxnSpPr>
            <a:stCxn id="16" idx="1"/>
          </p:cNvCxnSpPr>
          <p:nvPr/>
        </p:nvCxnSpPr>
        <p:spPr>
          <a:xfrm flipH="1">
            <a:off x="3128623" y="3248654"/>
            <a:ext cx="142023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Conector recto de flecha 18"/>
          <p:cNvCxnSpPr>
            <a:stCxn id="10" idx="1"/>
          </p:cNvCxnSpPr>
          <p:nvPr/>
        </p:nvCxnSpPr>
        <p:spPr>
          <a:xfrm flipH="1">
            <a:off x="2719399" y="3477256"/>
            <a:ext cx="182946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Conector recto de flecha 25"/>
          <p:cNvCxnSpPr>
            <a:stCxn id="12" idx="1"/>
          </p:cNvCxnSpPr>
          <p:nvPr/>
        </p:nvCxnSpPr>
        <p:spPr>
          <a:xfrm flipH="1">
            <a:off x="3815394" y="4401248"/>
            <a:ext cx="73346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CuadroTexto 28"/>
          <p:cNvSpPr txBox="1"/>
          <p:nvPr/>
        </p:nvSpPr>
        <p:spPr>
          <a:xfrm>
            <a:off x="4545452" y="3590234"/>
            <a:ext cx="2080843" cy="307777"/>
          </a:xfrm>
          <a:prstGeom prst="rect">
            <a:avLst/>
          </a:prstGeom>
          <a:noFill/>
        </p:spPr>
        <p:txBody>
          <a:bodyPr wrap="none" rtlCol="0">
            <a:spAutoFit/>
          </a:bodyPr>
          <a:lstStyle/>
          <a:p>
            <a:r>
              <a:rPr lang="en" dirty="0">
                <a:solidFill>
                  <a:schemeClr val="bg1"/>
                </a:solidFill>
              </a:rPr>
              <a:t>IPs that will not be used</a:t>
            </a:r>
          </a:p>
        </p:txBody>
      </p:sp>
      <p:sp>
        <p:nvSpPr>
          <p:cNvPr id="30" name="CuadroTexto 29"/>
          <p:cNvSpPr txBox="1"/>
          <p:nvPr/>
        </p:nvSpPr>
        <p:spPr>
          <a:xfrm>
            <a:off x="4548860" y="3868700"/>
            <a:ext cx="4176369" cy="307777"/>
          </a:xfrm>
          <a:prstGeom prst="rect">
            <a:avLst/>
          </a:prstGeom>
          <a:noFill/>
        </p:spPr>
        <p:txBody>
          <a:bodyPr wrap="none" rtlCol="0">
            <a:spAutoFit/>
          </a:bodyPr>
          <a:lstStyle/>
          <a:p>
            <a:r>
              <a:rPr lang="en" dirty="0">
                <a:solidFill>
                  <a:schemeClr val="bg1"/>
                </a:solidFill>
              </a:rPr>
              <a:t>IPs that can only be used for static IP reservations </a:t>
            </a:r>
          </a:p>
        </p:txBody>
      </p:sp>
      <p:cxnSp>
        <p:nvCxnSpPr>
          <p:cNvPr id="31" name="Conector recto de flecha 30"/>
          <p:cNvCxnSpPr>
            <a:stCxn id="29" idx="1"/>
          </p:cNvCxnSpPr>
          <p:nvPr/>
        </p:nvCxnSpPr>
        <p:spPr>
          <a:xfrm flipH="1">
            <a:off x="3733635" y="3744123"/>
            <a:ext cx="81181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Conector recto de flecha 33"/>
          <p:cNvCxnSpPr>
            <a:stCxn id="30" idx="1"/>
          </p:cNvCxnSpPr>
          <p:nvPr/>
        </p:nvCxnSpPr>
        <p:spPr>
          <a:xfrm flipH="1">
            <a:off x="3886036" y="4022589"/>
            <a:ext cx="66282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823655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Screen Shot 2016-01-09 at 13.37.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17" y="1046552"/>
            <a:ext cx="3276600" cy="3022676"/>
          </a:xfrm>
          <a:prstGeom prst="rect">
            <a:avLst/>
          </a:prstGeom>
        </p:spPr>
      </p:pic>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Manual networks</a:t>
            </a:r>
            <a:endParaRPr lang="en" dirty="0">
              <a:solidFill>
                <a:srgbClr val="138A7E"/>
              </a:solidFill>
            </a:endParaRPr>
          </a:p>
        </p:txBody>
      </p:sp>
      <p:sp>
        <p:nvSpPr>
          <p:cNvPr id="4" name="Rectángulo 3"/>
          <p:cNvSpPr/>
          <p:nvPr/>
        </p:nvSpPr>
        <p:spPr>
          <a:xfrm>
            <a:off x="4055219" y="1188272"/>
            <a:ext cx="1357190" cy="3052441"/>
          </a:xfrm>
          <a:prstGeom prst="rect">
            <a:avLst/>
          </a:prstGeom>
          <a:solidFill>
            <a:srgbClr val="279D8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sz="1000" dirty="0"/>
          </a:p>
        </p:txBody>
      </p:sp>
      <p:sp>
        <p:nvSpPr>
          <p:cNvPr id="8" name="CuadroTexto 7"/>
          <p:cNvSpPr txBox="1"/>
          <p:nvPr/>
        </p:nvSpPr>
        <p:spPr>
          <a:xfrm>
            <a:off x="4360446" y="1165532"/>
            <a:ext cx="719480" cy="246221"/>
          </a:xfrm>
          <a:prstGeom prst="rect">
            <a:avLst/>
          </a:prstGeom>
          <a:noFill/>
        </p:spPr>
        <p:txBody>
          <a:bodyPr wrap="none" rtlCol="0">
            <a:spAutoFit/>
          </a:bodyPr>
          <a:lstStyle/>
          <a:p>
            <a:r>
              <a:rPr lang="en" sz="1000" dirty="0" smtClean="0">
                <a:solidFill>
                  <a:schemeClr val="bg1"/>
                </a:solidFill>
              </a:rPr>
              <a:t>10.10.0.1</a:t>
            </a:r>
            <a:endParaRPr lang="en" sz="1000" dirty="0">
              <a:solidFill>
                <a:schemeClr val="bg1"/>
              </a:solidFill>
            </a:endParaRPr>
          </a:p>
        </p:txBody>
      </p:sp>
      <p:sp>
        <p:nvSpPr>
          <p:cNvPr id="23" name="CuadroTexto 22"/>
          <p:cNvSpPr txBox="1"/>
          <p:nvPr/>
        </p:nvSpPr>
        <p:spPr>
          <a:xfrm>
            <a:off x="4360446" y="1379927"/>
            <a:ext cx="719480" cy="246221"/>
          </a:xfrm>
          <a:prstGeom prst="rect">
            <a:avLst/>
          </a:prstGeom>
          <a:noFill/>
        </p:spPr>
        <p:txBody>
          <a:bodyPr wrap="none" rtlCol="0">
            <a:spAutoFit/>
          </a:bodyPr>
          <a:lstStyle/>
          <a:p>
            <a:r>
              <a:rPr lang="en" sz="1000" dirty="0" smtClean="0">
                <a:solidFill>
                  <a:schemeClr val="bg1"/>
                </a:solidFill>
              </a:rPr>
              <a:t>10.10.0.2</a:t>
            </a:r>
            <a:endParaRPr lang="en" sz="1000" dirty="0">
              <a:solidFill>
                <a:schemeClr val="bg1"/>
              </a:solidFill>
            </a:endParaRPr>
          </a:p>
        </p:txBody>
      </p:sp>
      <p:sp>
        <p:nvSpPr>
          <p:cNvPr id="24" name="CuadroTexto 23"/>
          <p:cNvSpPr txBox="1"/>
          <p:nvPr/>
        </p:nvSpPr>
        <p:spPr>
          <a:xfrm>
            <a:off x="4338642" y="1742429"/>
            <a:ext cx="790801" cy="246221"/>
          </a:xfrm>
          <a:prstGeom prst="rect">
            <a:avLst/>
          </a:prstGeom>
          <a:noFill/>
        </p:spPr>
        <p:txBody>
          <a:bodyPr wrap="none" rtlCol="0">
            <a:spAutoFit/>
          </a:bodyPr>
          <a:lstStyle/>
          <a:p>
            <a:r>
              <a:rPr lang="en" sz="1000" dirty="0" smtClean="0">
                <a:solidFill>
                  <a:schemeClr val="bg1"/>
                </a:solidFill>
              </a:rPr>
              <a:t>10.10.0.10</a:t>
            </a:r>
            <a:endParaRPr lang="en" sz="1000" dirty="0">
              <a:solidFill>
                <a:schemeClr val="bg1"/>
              </a:solidFill>
            </a:endParaRPr>
          </a:p>
        </p:txBody>
      </p:sp>
      <p:sp>
        <p:nvSpPr>
          <p:cNvPr id="25" name="CuadroTexto 24"/>
          <p:cNvSpPr txBox="1"/>
          <p:nvPr/>
        </p:nvSpPr>
        <p:spPr>
          <a:xfrm>
            <a:off x="4338642" y="1988650"/>
            <a:ext cx="790801" cy="246221"/>
          </a:xfrm>
          <a:prstGeom prst="rect">
            <a:avLst/>
          </a:prstGeom>
          <a:noFill/>
        </p:spPr>
        <p:txBody>
          <a:bodyPr wrap="none" rtlCol="0">
            <a:spAutoFit/>
          </a:bodyPr>
          <a:lstStyle/>
          <a:p>
            <a:r>
              <a:rPr lang="en" sz="1000" dirty="0" smtClean="0">
                <a:solidFill>
                  <a:schemeClr val="bg1"/>
                </a:solidFill>
              </a:rPr>
              <a:t>10.10.0.11</a:t>
            </a:r>
            <a:endParaRPr lang="en" sz="1000" dirty="0">
              <a:solidFill>
                <a:schemeClr val="bg1"/>
              </a:solidFill>
            </a:endParaRPr>
          </a:p>
        </p:txBody>
      </p:sp>
      <p:sp>
        <p:nvSpPr>
          <p:cNvPr id="27" name="CuadroTexto 26"/>
          <p:cNvSpPr txBox="1"/>
          <p:nvPr/>
        </p:nvSpPr>
        <p:spPr>
          <a:xfrm>
            <a:off x="4333191" y="2298853"/>
            <a:ext cx="790801" cy="246221"/>
          </a:xfrm>
          <a:prstGeom prst="rect">
            <a:avLst/>
          </a:prstGeom>
          <a:noFill/>
        </p:spPr>
        <p:txBody>
          <a:bodyPr wrap="none" rtlCol="0">
            <a:spAutoFit/>
          </a:bodyPr>
          <a:lstStyle/>
          <a:p>
            <a:r>
              <a:rPr lang="en" sz="1000" dirty="0" smtClean="0">
                <a:solidFill>
                  <a:schemeClr val="bg1"/>
                </a:solidFill>
              </a:rPr>
              <a:t>10.10.0.20</a:t>
            </a:r>
            <a:endParaRPr lang="en" sz="1000" dirty="0">
              <a:solidFill>
                <a:schemeClr val="bg1"/>
              </a:solidFill>
            </a:endParaRPr>
          </a:p>
        </p:txBody>
      </p:sp>
      <p:sp>
        <p:nvSpPr>
          <p:cNvPr id="28" name="CuadroTexto 27"/>
          <p:cNvSpPr txBox="1"/>
          <p:nvPr/>
        </p:nvSpPr>
        <p:spPr>
          <a:xfrm>
            <a:off x="4360446" y="3994492"/>
            <a:ext cx="862123" cy="246221"/>
          </a:xfrm>
          <a:prstGeom prst="rect">
            <a:avLst/>
          </a:prstGeom>
          <a:noFill/>
        </p:spPr>
        <p:txBody>
          <a:bodyPr wrap="none" rtlCol="0">
            <a:spAutoFit/>
          </a:bodyPr>
          <a:lstStyle/>
          <a:p>
            <a:r>
              <a:rPr lang="en" sz="1000" dirty="0" smtClean="0">
                <a:solidFill>
                  <a:schemeClr val="bg1"/>
                </a:solidFill>
              </a:rPr>
              <a:t>10.10.0.255</a:t>
            </a:r>
            <a:endParaRPr lang="en" sz="1000" dirty="0">
              <a:solidFill>
                <a:schemeClr val="bg1"/>
              </a:solidFill>
            </a:endParaRPr>
          </a:p>
        </p:txBody>
      </p:sp>
      <p:cxnSp>
        <p:nvCxnSpPr>
          <p:cNvPr id="14" name="Conector recto 13"/>
          <p:cNvCxnSpPr/>
          <p:nvPr/>
        </p:nvCxnSpPr>
        <p:spPr>
          <a:xfrm>
            <a:off x="4055219" y="3994492"/>
            <a:ext cx="135719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Conector recto 31"/>
          <p:cNvCxnSpPr/>
          <p:nvPr/>
        </p:nvCxnSpPr>
        <p:spPr>
          <a:xfrm>
            <a:off x="4055219" y="1390829"/>
            <a:ext cx="135719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Conector recto 32"/>
          <p:cNvCxnSpPr/>
          <p:nvPr/>
        </p:nvCxnSpPr>
        <p:spPr>
          <a:xfrm>
            <a:off x="4055219" y="1982041"/>
            <a:ext cx="135719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Conector recto 34"/>
          <p:cNvCxnSpPr/>
          <p:nvPr/>
        </p:nvCxnSpPr>
        <p:spPr>
          <a:xfrm>
            <a:off x="4055219" y="2533454"/>
            <a:ext cx="1357190" cy="0"/>
          </a:xfrm>
          <a:prstGeom prst="line">
            <a:avLst/>
          </a:prstGeom>
        </p:spPr>
        <p:style>
          <a:lnRef idx="2">
            <a:schemeClr val="accent1"/>
          </a:lnRef>
          <a:fillRef idx="0">
            <a:schemeClr val="accent1"/>
          </a:fillRef>
          <a:effectRef idx="1">
            <a:schemeClr val="accent1"/>
          </a:effectRef>
          <a:fontRef idx="minor">
            <a:schemeClr val="tx1"/>
          </a:fontRef>
        </p:style>
      </p:cxnSp>
      <p:sp>
        <p:nvSpPr>
          <p:cNvPr id="36" name="CuadroTexto 35"/>
          <p:cNvSpPr txBox="1"/>
          <p:nvPr/>
        </p:nvSpPr>
        <p:spPr>
          <a:xfrm>
            <a:off x="4295492" y="946344"/>
            <a:ext cx="902811" cy="246221"/>
          </a:xfrm>
          <a:prstGeom prst="rect">
            <a:avLst/>
          </a:prstGeom>
          <a:noFill/>
        </p:spPr>
        <p:txBody>
          <a:bodyPr wrap="none" rtlCol="0">
            <a:spAutoFit/>
          </a:bodyPr>
          <a:lstStyle/>
          <a:p>
            <a:r>
              <a:rPr lang="en" sz="1000" dirty="0" smtClean="0">
                <a:solidFill>
                  <a:schemeClr val="bg1"/>
                </a:solidFill>
              </a:rPr>
              <a:t>10.10.0.0/24</a:t>
            </a:r>
            <a:endParaRPr lang="en" sz="1000" dirty="0">
              <a:solidFill>
                <a:schemeClr val="bg1"/>
              </a:solidFill>
            </a:endParaRPr>
          </a:p>
        </p:txBody>
      </p:sp>
      <p:sp>
        <p:nvSpPr>
          <p:cNvPr id="37" name="CuadroTexto 36"/>
          <p:cNvSpPr txBox="1"/>
          <p:nvPr/>
        </p:nvSpPr>
        <p:spPr>
          <a:xfrm>
            <a:off x="5583227" y="1165310"/>
            <a:ext cx="3456169" cy="246221"/>
          </a:xfrm>
          <a:prstGeom prst="rect">
            <a:avLst/>
          </a:prstGeom>
          <a:noFill/>
        </p:spPr>
        <p:txBody>
          <a:bodyPr wrap="none" rtlCol="0">
            <a:spAutoFit/>
          </a:bodyPr>
          <a:lstStyle/>
          <a:p>
            <a:r>
              <a:rPr lang="en" sz="1000" dirty="0" smtClean="0">
                <a:solidFill>
                  <a:schemeClr val="bg1"/>
                </a:solidFill>
              </a:rPr>
              <a:t>Gateway: BOSH will configure each VM with this gateway</a:t>
            </a:r>
            <a:endParaRPr lang="en" sz="1000" dirty="0">
              <a:solidFill>
                <a:schemeClr val="bg1"/>
              </a:solidFill>
            </a:endParaRPr>
          </a:p>
        </p:txBody>
      </p:sp>
      <p:sp>
        <p:nvSpPr>
          <p:cNvPr id="38" name="CuadroTexto 37"/>
          <p:cNvSpPr txBox="1"/>
          <p:nvPr/>
        </p:nvSpPr>
        <p:spPr>
          <a:xfrm>
            <a:off x="5595155" y="1583249"/>
            <a:ext cx="3427679" cy="246221"/>
          </a:xfrm>
          <a:prstGeom prst="rect">
            <a:avLst/>
          </a:prstGeom>
          <a:noFill/>
        </p:spPr>
        <p:txBody>
          <a:bodyPr wrap="none" rtlCol="0">
            <a:spAutoFit/>
          </a:bodyPr>
          <a:lstStyle/>
          <a:p>
            <a:r>
              <a:rPr lang="en" sz="1000" dirty="0" smtClean="0">
                <a:solidFill>
                  <a:schemeClr val="bg1"/>
                </a:solidFill>
              </a:rPr>
              <a:t>Reserved range: BOSH will NOT use these IP addresses</a:t>
            </a:r>
            <a:endParaRPr lang="en" sz="1000" dirty="0">
              <a:solidFill>
                <a:schemeClr val="bg1"/>
              </a:solidFill>
            </a:endParaRPr>
          </a:p>
        </p:txBody>
      </p:sp>
      <p:sp>
        <p:nvSpPr>
          <p:cNvPr id="39" name="CuadroTexto 38"/>
          <p:cNvSpPr txBox="1"/>
          <p:nvPr/>
        </p:nvSpPr>
        <p:spPr>
          <a:xfrm>
            <a:off x="5600606" y="3980751"/>
            <a:ext cx="2843021" cy="246221"/>
          </a:xfrm>
          <a:prstGeom prst="rect">
            <a:avLst/>
          </a:prstGeom>
          <a:noFill/>
        </p:spPr>
        <p:txBody>
          <a:bodyPr wrap="none" rtlCol="0">
            <a:spAutoFit/>
          </a:bodyPr>
          <a:lstStyle/>
          <a:p>
            <a:r>
              <a:rPr lang="en" sz="1000" dirty="0" smtClean="0">
                <a:solidFill>
                  <a:schemeClr val="bg1"/>
                </a:solidFill>
              </a:rPr>
              <a:t>Broadcast: BOSH will NOT use this IP address</a:t>
            </a:r>
            <a:endParaRPr lang="en" sz="1000" dirty="0">
              <a:solidFill>
                <a:schemeClr val="bg1"/>
              </a:solidFill>
            </a:endParaRPr>
          </a:p>
        </p:txBody>
      </p:sp>
      <p:sp>
        <p:nvSpPr>
          <p:cNvPr id="40" name="CuadroTexto 39"/>
          <p:cNvSpPr txBox="1"/>
          <p:nvPr/>
        </p:nvSpPr>
        <p:spPr>
          <a:xfrm>
            <a:off x="5666226" y="3011090"/>
            <a:ext cx="3313715" cy="400110"/>
          </a:xfrm>
          <a:prstGeom prst="rect">
            <a:avLst/>
          </a:prstGeom>
          <a:noFill/>
        </p:spPr>
        <p:txBody>
          <a:bodyPr wrap="none" rtlCol="0">
            <a:spAutoFit/>
          </a:bodyPr>
          <a:lstStyle/>
          <a:p>
            <a:r>
              <a:rPr lang="en" sz="1000" dirty="0" smtClean="0">
                <a:solidFill>
                  <a:schemeClr val="bg1"/>
                </a:solidFill>
              </a:rPr>
              <a:t>Dynamic range: BOSH will use use these IP addresses</a:t>
            </a:r>
          </a:p>
          <a:p>
            <a:r>
              <a:rPr lang="en" sz="1000" dirty="0">
                <a:solidFill>
                  <a:schemeClr val="bg1"/>
                </a:solidFill>
              </a:rPr>
              <a:t>w</a:t>
            </a:r>
            <a:r>
              <a:rPr lang="en" sz="1000" dirty="0" smtClean="0">
                <a:solidFill>
                  <a:schemeClr val="bg1"/>
                </a:solidFill>
              </a:rPr>
              <a:t>hen the job does NOT explicitely set one </a:t>
            </a:r>
            <a:endParaRPr lang="en" sz="1000" dirty="0">
              <a:solidFill>
                <a:schemeClr val="bg1"/>
              </a:solidFill>
            </a:endParaRPr>
          </a:p>
        </p:txBody>
      </p:sp>
      <p:sp>
        <p:nvSpPr>
          <p:cNvPr id="41" name="CuadroTexto 40"/>
          <p:cNvSpPr txBox="1"/>
          <p:nvPr/>
        </p:nvSpPr>
        <p:spPr>
          <a:xfrm>
            <a:off x="5617976" y="2088526"/>
            <a:ext cx="3278086" cy="400110"/>
          </a:xfrm>
          <a:prstGeom prst="rect">
            <a:avLst/>
          </a:prstGeom>
          <a:noFill/>
        </p:spPr>
        <p:txBody>
          <a:bodyPr wrap="none" rtlCol="0">
            <a:spAutoFit/>
          </a:bodyPr>
          <a:lstStyle/>
          <a:p>
            <a:r>
              <a:rPr lang="en" sz="1000" dirty="0" smtClean="0">
                <a:solidFill>
                  <a:schemeClr val="bg1"/>
                </a:solidFill>
              </a:rPr>
              <a:t>Static range: BOSH will ONLY use these IP addresses</a:t>
            </a:r>
          </a:p>
          <a:p>
            <a:r>
              <a:rPr lang="en" sz="1000" dirty="0">
                <a:solidFill>
                  <a:schemeClr val="bg1"/>
                </a:solidFill>
              </a:rPr>
              <a:t>w</a:t>
            </a:r>
            <a:r>
              <a:rPr lang="en" sz="1000" dirty="0" smtClean="0">
                <a:solidFill>
                  <a:schemeClr val="bg1"/>
                </a:solidFill>
              </a:rPr>
              <a:t>hen the job explicitely set one</a:t>
            </a:r>
            <a:endParaRPr lang="en" sz="1000" dirty="0">
              <a:solidFill>
                <a:schemeClr val="bg1"/>
              </a:solidFill>
            </a:endParaRPr>
          </a:p>
        </p:txBody>
      </p:sp>
      <p:sp>
        <p:nvSpPr>
          <p:cNvPr id="42" name="CuadroTexto 41"/>
          <p:cNvSpPr txBox="1"/>
          <p:nvPr/>
        </p:nvSpPr>
        <p:spPr>
          <a:xfrm>
            <a:off x="4333191" y="2574363"/>
            <a:ext cx="790801" cy="246221"/>
          </a:xfrm>
          <a:prstGeom prst="rect">
            <a:avLst/>
          </a:prstGeom>
          <a:noFill/>
        </p:spPr>
        <p:txBody>
          <a:bodyPr wrap="none" rtlCol="0">
            <a:spAutoFit/>
          </a:bodyPr>
          <a:lstStyle/>
          <a:p>
            <a:r>
              <a:rPr lang="en" sz="1000" dirty="0" smtClean="0">
                <a:solidFill>
                  <a:schemeClr val="bg1"/>
                </a:solidFill>
              </a:rPr>
              <a:t>10.10.0.21</a:t>
            </a:r>
            <a:endParaRPr lang="en" sz="1000" dirty="0">
              <a:solidFill>
                <a:schemeClr val="bg1"/>
              </a:solidFill>
            </a:endParaRPr>
          </a:p>
        </p:txBody>
      </p:sp>
      <p:sp>
        <p:nvSpPr>
          <p:cNvPr id="43" name="CuadroTexto 42"/>
          <p:cNvSpPr txBox="1"/>
          <p:nvPr/>
        </p:nvSpPr>
        <p:spPr>
          <a:xfrm>
            <a:off x="4360446" y="3748271"/>
            <a:ext cx="864339" cy="246221"/>
          </a:xfrm>
          <a:prstGeom prst="rect">
            <a:avLst/>
          </a:prstGeom>
          <a:noFill/>
        </p:spPr>
        <p:txBody>
          <a:bodyPr wrap="none" rtlCol="0">
            <a:spAutoFit/>
          </a:bodyPr>
          <a:lstStyle/>
          <a:p>
            <a:r>
              <a:rPr lang="en" sz="1000" dirty="0" smtClean="0">
                <a:solidFill>
                  <a:schemeClr val="bg1"/>
                </a:solidFill>
              </a:rPr>
              <a:t>10.10.0.254</a:t>
            </a:r>
            <a:endParaRPr lang="en" sz="1000" dirty="0">
              <a:solidFill>
                <a:schemeClr val="bg1"/>
              </a:solidFill>
            </a:endParaRPr>
          </a:p>
        </p:txBody>
      </p:sp>
      <p:sp>
        <p:nvSpPr>
          <p:cNvPr id="44" name="CuadroTexto 43"/>
          <p:cNvSpPr txBox="1"/>
          <p:nvPr/>
        </p:nvSpPr>
        <p:spPr>
          <a:xfrm>
            <a:off x="4512846" y="1532327"/>
            <a:ext cx="312906" cy="246221"/>
          </a:xfrm>
          <a:prstGeom prst="rect">
            <a:avLst/>
          </a:prstGeom>
          <a:noFill/>
        </p:spPr>
        <p:txBody>
          <a:bodyPr wrap="none" rtlCol="0">
            <a:spAutoFit/>
          </a:bodyPr>
          <a:lstStyle/>
          <a:p>
            <a:r>
              <a:rPr lang="is-IS" sz="1000" dirty="0" smtClean="0">
                <a:solidFill>
                  <a:schemeClr val="bg1"/>
                </a:solidFill>
              </a:rPr>
              <a:t>…</a:t>
            </a:r>
            <a:endParaRPr lang="en" sz="1000" dirty="0">
              <a:solidFill>
                <a:schemeClr val="bg1"/>
              </a:solidFill>
            </a:endParaRPr>
          </a:p>
        </p:txBody>
      </p:sp>
      <p:cxnSp>
        <p:nvCxnSpPr>
          <p:cNvPr id="45" name="Conector recto de flecha 44"/>
          <p:cNvCxnSpPr>
            <a:stCxn id="37" idx="1"/>
            <a:endCxn id="8" idx="3"/>
          </p:cNvCxnSpPr>
          <p:nvPr/>
        </p:nvCxnSpPr>
        <p:spPr>
          <a:xfrm flipH="1">
            <a:off x="5079926" y="1288421"/>
            <a:ext cx="503301" cy="2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Conector recto de flecha 45"/>
          <p:cNvCxnSpPr>
            <a:stCxn id="38" idx="1"/>
          </p:cNvCxnSpPr>
          <p:nvPr/>
        </p:nvCxnSpPr>
        <p:spPr>
          <a:xfrm flipH="1">
            <a:off x="5079927" y="1706360"/>
            <a:ext cx="51522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9" name="Conector recto de flecha 48"/>
          <p:cNvCxnSpPr>
            <a:stCxn id="41" idx="1"/>
          </p:cNvCxnSpPr>
          <p:nvPr/>
        </p:nvCxnSpPr>
        <p:spPr>
          <a:xfrm flipH="1">
            <a:off x="5129443" y="2288581"/>
            <a:ext cx="488533" cy="102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CuadroTexto 51"/>
          <p:cNvSpPr txBox="1"/>
          <p:nvPr/>
        </p:nvSpPr>
        <p:spPr>
          <a:xfrm>
            <a:off x="4556233" y="2111760"/>
            <a:ext cx="312906" cy="246221"/>
          </a:xfrm>
          <a:prstGeom prst="rect">
            <a:avLst/>
          </a:prstGeom>
          <a:noFill/>
        </p:spPr>
        <p:txBody>
          <a:bodyPr wrap="none" rtlCol="0">
            <a:spAutoFit/>
          </a:bodyPr>
          <a:lstStyle/>
          <a:p>
            <a:r>
              <a:rPr lang="is-IS" sz="1000" dirty="0" smtClean="0">
                <a:solidFill>
                  <a:schemeClr val="bg1"/>
                </a:solidFill>
              </a:rPr>
              <a:t>…</a:t>
            </a:r>
            <a:endParaRPr lang="en" sz="1000" dirty="0">
              <a:solidFill>
                <a:schemeClr val="bg1"/>
              </a:solidFill>
            </a:endParaRPr>
          </a:p>
        </p:txBody>
      </p:sp>
      <p:cxnSp>
        <p:nvCxnSpPr>
          <p:cNvPr id="55" name="Conector recto de flecha 54"/>
          <p:cNvCxnSpPr>
            <a:stCxn id="39" idx="1"/>
            <a:endCxn id="28" idx="3"/>
          </p:cNvCxnSpPr>
          <p:nvPr/>
        </p:nvCxnSpPr>
        <p:spPr>
          <a:xfrm flipH="1">
            <a:off x="5222569" y="4103862"/>
            <a:ext cx="378037" cy="137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8" name="CuadroTexto 57"/>
          <p:cNvSpPr txBox="1"/>
          <p:nvPr/>
        </p:nvSpPr>
        <p:spPr>
          <a:xfrm>
            <a:off x="4556233" y="3032721"/>
            <a:ext cx="312906" cy="246221"/>
          </a:xfrm>
          <a:prstGeom prst="rect">
            <a:avLst/>
          </a:prstGeom>
          <a:noFill/>
        </p:spPr>
        <p:txBody>
          <a:bodyPr wrap="none" rtlCol="0">
            <a:spAutoFit/>
          </a:bodyPr>
          <a:lstStyle/>
          <a:p>
            <a:r>
              <a:rPr lang="is-IS" sz="1000" dirty="0" smtClean="0">
                <a:solidFill>
                  <a:schemeClr val="bg1"/>
                </a:solidFill>
              </a:rPr>
              <a:t>…</a:t>
            </a:r>
            <a:endParaRPr lang="en" sz="1000" dirty="0">
              <a:solidFill>
                <a:schemeClr val="bg1"/>
              </a:solidFill>
            </a:endParaRPr>
          </a:p>
        </p:txBody>
      </p:sp>
      <p:cxnSp>
        <p:nvCxnSpPr>
          <p:cNvPr id="59" name="Conector recto de flecha 58"/>
          <p:cNvCxnSpPr>
            <a:stCxn id="40" idx="1"/>
          </p:cNvCxnSpPr>
          <p:nvPr/>
        </p:nvCxnSpPr>
        <p:spPr>
          <a:xfrm flipH="1">
            <a:off x="5079927" y="3211145"/>
            <a:ext cx="58629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048496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Screen Shot 2016-01-09 at 13.30.4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3977" y="1964120"/>
            <a:ext cx="3111500" cy="1854200"/>
          </a:xfrm>
          <a:prstGeom prst="rect">
            <a:avLst/>
          </a:prstGeom>
        </p:spPr>
      </p:pic>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Dynamic networks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a:t>Dynamic networking defers IP selection to the IaaS</a:t>
            </a:r>
            <a:endParaRPr lang="en" dirty="0" smtClean="0"/>
          </a:p>
        </p:txBody>
      </p:sp>
      <p:sp>
        <p:nvSpPr>
          <p:cNvPr id="6" name="CuadroTexto 5"/>
          <p:cNvSpPr txBox="1"/>
          <p:nvPr/>
        </p:nvSpPr>
        <p:spPr>
          <a:xfrm>
            <a:off x="4620380" y="2214056"/>
            <a:ext cx="1342097" cy="307777"/>
          </a:xfrm>
          <a:prstGeom prst="rect">
            <a:avLst/>
          </a:prstGeom>
          <a:noFill/>
        </p:spPr>
        <p:txBody>
          <a:bodyPr wrap="none" rtlCol="0">
            <a:spAutoFit/>
          </a:bodyPr>
          <a:lstStyle/>
          <a:p>
            <a:r>
              <a:rPr lang="en" dirty="0" smtClean="0">
                <a:solidFill>
                  <a:schemeClr val="bg1"/>
                </a:solidFill>
              </a:rPr>
              <a:t>Network name</a:t>
            </a:r>
            <a:endParaRPr lang="en" dirty="0">
              <a:solidFill>
                <a:schemeClr val="bg1"/>
              </a:solidFill>
            </a:endParaRPr>
          </a:p>
        </p:txBody>
      </p:sp>
      <p:sp>
        <p:nvSpPr>
          <p:cNvPr id="7" name="CuadroTexto 6"/>
          <p:cNvSpPr txBox="1"/>
          <p:nvPr/>
        </p:nvSpPr>
        <p:spPr>
          <a:xfrm>
            <a:off x="4620165" y="2496217"/>
            <a:ext cx="1232341" cy="307777"/>
          </a:xfrm>
          <a:prstGeom prst="rect">
            <a:avLst/>
          </a:prstGeom>
          <a:noFill/>
        </p:spPr>
        <p:txBody>
          <a:bodyPr wrap="none" rtlCol="0">
            <a:spAutoFit/>
          </a:bodyPr>
          <a:lstStyle/>
          <a:p>
            <a:r>
              <a:rPr lang="en" dirty="0" smtClean="0">
                <a:solidFill>
                  <a:schemeClr val="bg1"/>
                </a:solidFill>
              </a:rPr>
              <a:t>Network type</a:t>
            </a:r>
            <a:endParaRPr lang="en" dirty="0">
              <a:solidFill>
                <a:schemeClr val="bg1"/>
              </a:solidFill>
            </a:endParaRPr>
          </a:p>
        </p:txBody>
      </p:sp>
      <p:cxnSp>
        <p:nvCxnSpPr>
          <p:cNvPr id="9" name="Conector recto de flecha 8"/>
          <p:cNvCxnSpPr>
            <a:stCxn id="6" idx="1"/>
          </p:cNvCxnSpPr>
          <p:nvPr/>
        </p:nvCxnSpPr>
        <p:spPr>
          <a:xfrm flipH="1">
            <a:off x="4017080" y="2367945"/>
            <a:ext cx="6033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a:off x="2926967" y="2650106"/>
            <a:ext cx="169319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CuadroTexto 11"/>
          <p:cNvSpPr txBox="1"/>
          <p:nvPr/>
        </p:nvSpPr>
        <p:spPr>
          <a:xfrm>
            <a:off x="4613516" y="2794122"/>
            <a:ext cx="2941831" cy="307777"/>
          </a:xfrm>
          <a:prstGeom prst="rect">
            <a:avLst/>
          </a:prstGeom>
          <a:noFill/>
        </p:spPr>
        <p:txBody>
          <a:bodyPr wrap="none" rtlCol="0">
            <a:spAutoFit/>
          </a:bodyPr>
          <a:lstStyle/>
          <a:p>
            <a:r>
              <a:rPr lang="en" dirty="0">
                <a:solidFill>
                  <a:schemeClr val="bg1"/>
                </a:solidFill>
              </a:rPr>
              <a:t>DNS IP addresses for this network</a:t>
            </a:r>
          </a:p>
        </p:txBody>
      </p:sp>
      <p:sp>
        <p:nvSpPr>
          <p:cNvPr id="13" name="CuadroTexto 12"/>
          <p:cNvSpPr txBox="1"/>
          <p:nvPr/>
        </p:nvSpPr>
        <p:spPr>
          <a:xfrm>
            <a:off x="4620380" y="3188016"/>
            <a:ext cx="2100655" cy="307777"/>
          </a:xfrm>
          <a:prstGeom prst="rect">
            <a:avLst/>
          </a:prstGeom>
          <a:noFill/>
        </p:spPr>
        <p:txBody>
          <a:bodyPr wrap="none" rtlCol="0">
            <a:spAutoFit/>
          </a:bodyPr>
          <a:lstStyle/>
          <a:p>
            <a:r>
              <a:rPr lang="en" dirty="0">
                <a:solidFill>
                  <a:schemeClr val="bg1"/>
                </a:solidFill>
              </a:rPr>
              <a:t>Specific IaaS Properties</a:t>
            </a:r>
          </a:p>
        </p:txBody>
      </p:sp>
      <p:cxnSp>
        <p:nvCxnSpPr>
          <p:cNvPr id="14" name="Conector recto de flecha 13"/>
          <p:cNvCxnSpPr>
            <a:stCxn id="12" idx="1"/>
          </p:cNvCxnSpPr>
          <p:nvPr/>
        </p:nvCxnSpPr>
        <p:spPr>
          <a:xfrm flipH="1">
            <a:off x="2926967" y="2948011"/>
            <a:ext cx="16865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Conector recto de flecha 16"/>
          <p:cNvCxnSpPr>
            <a:stCxn id="13" idx="1"/>
          </p:cNvCxnSpPr>
          <p:nvPr/>
        </p:nvCxnSpPr>
        <p:spPr>
          <a:xfrm flipH="1">
            <a:off x="4098838" y="3341905"/>
            <a:ext cx="52154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703128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Screen Shot 2016-01-09 at 13.29.1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6700" y="2391151"/>
            <a:ext cx="2540000" cy="927100"/>
          </a:xfrm>
          <a:prstGeom prst="rect">
            <a:avLst/>
          </a:prstGeom>
        </p:spPr>
      </p:pic>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VIP networks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a:t>VIP networking enables the association of </a:t>
            </a:r>
            <a:r>
              <a:rPr lang="en" dirty="0" smtClean="0"/>
              <a:t>a virtual </a:t>
            </a:r>
            <a:r>
              <a:rPr lang="en" dirty="0"/>
              <a:t>IP address that is not backed by any particular </a:t>
            </a:r>
            <a:r>
              <a:rPr lang="en" dirty="0" smtClean="0"/>
              <a:t>NIC </a:t>
            </a:r>
          </a:p>
        </p:txBody>
      </p:sp>
      <p:sp>
        <p:nvSpPr>
          <p:cNvPr id="6" name="CuadroTexto 5"/>
          <p:cNvSpPr txBox="1"/>
          <p:nvPr/>
        </p:nvSpPr>
        <p:spPr>
          <a:xfrm>
            <a:off x="4783666" y="2546559"/>
            <a:ext cx="1342097" cy="307777"/>
          </a:xfrm>
          <a:prstGeom prst="rect">
            <a:avLst/>
          </a:prstGeom>
          <a:noFill/>
        </p:spPr>
        <p:txBody>
          <a:bodyPr wrap="none" rtlCol="0">
            <a:spAutoFit/>
          </a:bodyPr>
          <a:lstStyle/>
          <a:p>
            <a:r>
              <a:rPr lang="en" dirty="0" smtClean="0">
                <a:solidFill>
                  <a:schemeClr val="bg1"/>
                </a:solidFill>
              </a:rPr>
              <a:t>Network name</a:t>
            </a:r>
            <a:endParaRPr lang="en" dirty="0">
              <a:solidFill>
                <a:schemeClr val="bg1"/>
              </a:solidFill>
            </a:endParaRPr>
          </a:p>
        </p:txBody>
      </p:sp>
      <p:sp>
        <p:nvSpPr>
          <p:cNvPr id="7" name="CuadroTexto 6"/>
          <p:cNvSpPr txBox="1"/>
          <p:nvPr/>
        </p:nvSpPr>
        <p:spPr>
          <a:xfrm>
            <a:off x="4865918" y="2950516"/>
            <a:ext cx="1232341" cy="307777"/>
          </a:xfrm>
          <a:prstGeom prst="rect">
            <a:avLst/>
          </a:prstGeom>
          <a:noFill/>
        </p:spPr>
        <p:txBody>
          <a:bodyPr wrap="none" rtlCol="0">
            <a:spAutoFit/>
          </a:bodyPr>
          <a:lstStyle/>
          <a:p>
            <a:r>
              <a:rPr lang="en" dirty="0" smtClean="0">
                <a:solidFill>
                  <a:schemeClr val="bg1"/>
                </a:solidFill>
              </a:rPr>
              <a:t>Network type</a:t>
            </a:r>
            <a:endParaRPr lang="en" dirty="0">
              <a:solidFill>
                <a:schemeClr val="bg1"/>
              </a:solidFill>
            </a:endParaRPr>
          </a:p>
        </p:txBody>
      </p:sp>
      <p:cxnSp>
        <p:nvCxnSpPr>
          <p:cNvPr id="9" name="Conector recto de flecha 8"/>
          <p:cNvCxnSpPr>
            <a:stCxn id="6" idx="1"/>
          </p:cNvCxnSpPr>
          <p:nvPr/>
        </p:nvCxnSpPr>
        <p:spPr>
          <a:xfrm flipH="1">
            <a:off x="4298782" y="2700448"/>
            <a:ext cx="484884" cy="849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flipV="1">
            <a:off x="3161326" y="3025187"/>
            <a:ext cx="1704592" cy="792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598992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IP reservation types</a:t>
            </a:r>
            <a:endParaRPr lang="en" dirty="0">
              <a:solidFill>
                <a:srgbClr val="138A7E"/>
              </a:solidFill>
            </a:endParaRPr>
          </a:p>
        </p:txBody>
      </p:sp>
      <p:sp>
        <p:nvSpPr>
          <p:cNvPr id="3" name="Marcador de texto 2"/>
          <p:cNvSpPr>
            <a:spLocks noGrp="1"/>
          </p:cNvSpPr>
          <p:nvPr>
            <p:ph type="body" idx="1"/>
          </p:nvPr>
        </p:nvSpPr>
        <p:spPr>
          <a:xfrm>
            <a:off x="163518" y="2341113"/>
            <a:ext cx="8742701" cy="2185766"/>
          </a:xfrm>
        </p:spPr>
        <p:txBody>
          <a:bodyPr/>
          <a:lstStyle/>
          <a:p>
            <a:pPr marL="179388" indent="-179388"/>
            <a:r>
              <a:rPr lang="en" dirty="0" smtClean="0">
                <a:solidFill>
                  <a:srgbClr val="138A7E"/>
                </a:solidFill>
              </a:rPr>
              <a:t>Static</a:t>
            </a:r>
            <a:r>
              <a:rPr lang="en" dirty="0"/>
              <a:t>: IP is explicitly requested by the user in the deployment </a:t>
            </a:r>
            <a:r>
              <a:rPr lang="en" dirty="0" smtClean="0"/>
              <a:t>manifest</a:t>
            </a:r>
          </a:p>
          <a:p>
            <a:pPr marL="179388" indent="-179388"/>
            <a:r>
              <a:rPr lang="en" dirty="0">
                <a:solidFill>
                  <a:srgbClr val="138A7E"/>
                </a:solidFill>
              </a:rPr>
              <a:t>A</a:t>
            </a:r>
            <a:r>
              <a:rPr lang="en" dirty="0" smtClean="0">
                <a:solidFill>
                  <a:srgbClr val="138A7E"/>
                </a:solidFill>
              </a:rPr>
              <a:t>utomatic</a:t>
            </a:r>
            <a:r>
              <a:rPr lang="en" dirty="0"/>
              <a:t>: IP is selected automatically based on the network type</a:t>
            </a:r>
            <a:endParaRPr lang="en" dirty="0" smtClean="0"/>
          </a:p>
        </p:txBody>
      </p:sp>
      <p:graphicFrame>
        <p:nvGraphicFramePr>
          <p:cNvPr id="4" name="Tabla 3"/>
          <p:cNvGraphicFramePr>
            <a:graphicFrameLocks noGrp="1"/>
          </p:cNvGraphicFramePr>
          <p:nvPr>
            <p:extLst>
              <p:ext uri="{D42A27DB-BD31-4B8C-83A1-F6EECF244321}">
                <p14:modId xmlns:p14="http://schemas.microsoft.com/office/powerpoint/2010/main" val="1371252725"/>
              </p:ext>
            </p:extLst>
          </p:nvPr>
        </p:nvGraphicFramePr>
        <p:xfrm>
          <a:off x="1024706" y="1049938"/>
          <a:ext cx="6159134" cy="1046479"/>
        </p:xfrm>
        <a:graphic>
          <a:graphicData uri="http://schemas.openxmlformats.org/drawingml/2006/table">
            <a:tbl>
              <a:tblPr firstRow="1" bandRow="1">
                <a:tableStyleId>{5C22544A-7EE6-4342-B048-85BDC9FD1C3A}</a:tableStyleId>
              </a:tblPr>
              <a:tblGrid>
                <a:gridCol w="2267433"/>
                <a:gridCol w="1122816"/>
                <a:gridCol w="1406245"/>
                <a:gridCol w="1362640"/>
              </a:tblGrid>
              <a:tr h="0">
                <a:tc>
                  <a:txBody>
                    <a:bodyPr/>
                    <a:lstStyle/>
                    <a:p>
                      <a:endParaRPr lang="en" dirty="0"/>
                    </a:p>
                  </a:txBody>
                  <a:tcPr/>
                </a:tc>
                <a:tc>
                  <a:txBody>
                    <a:bodyPr/>
                    <a:lstStyle/>
                    <a:p>
                      <a:pPr algn="ctr"/>
                      <a:r>
                        <a:rPr lang="en" dirty="0" smtClean="0"/>
                        <a:t>Manual</a:t>
                      </a:r>
                      <a:endParaRPr lang="en" dirty="0"/>
                    </a:p>
                  </a:txBody>
                  <a:tcPr/>
                </a:tc>
                <a:tc>
                  <a:txBody>
                    <a:bodyPr/>
                    <a:lstStyle/>
                    <a:p>
                      <a:pPr algn="ctr"/>
                      <a:r>
                        <a:rPr lang="en" dirty="0" smtClean="0"/>
                        <a:t>Dynamic</a:t>
                      </a:r>
                      <a:endParaRPr lang="en" dirty="0"/>
                    </a:p>
                  </a:txBody>
                  <a:tcPr/>
                </a:tc>
                <a:tc>
                  <a:txBody>
                    <a:bodyPr/>
                    <a:lstStyle/>
                    <a:p>
                      <a:pPr algn="ctr"/>
                      <a:r>
                        <a:rPr lang="en" dirty="0" smtClean="0"/>
                        <a:t>VIP</a:t>
                      </a:r>
                      <a:endParaRPr lang="en" dirty="0"/>
                    </a:p>
                  </a:txBody>
                  <a:tcPr/>
                </a:tc>
              </a:tr>
              <a:tr h="370840">
                <a:tc>
                  <a:txBody>
                    <a:bodyPr/>
                    <a:lstStyle/>
                    <a:p>
                      <a:r>
                        <a:rPr lang="en" dirty="0" smtClean="0"/>
                        <a:t>Static IP assignment</a:t>
                      </a:r>
                      <a:endParaRPr lang="en" dirty="0"/>
                    </a:p>
                  </a:txBody>
                  <a:tcPr/>
                </a:tc>
                <a:tc>
                  <a:txBody>
                    <a:bodyPr/>
                    <a:lstStyle/>
                    <a:p>
                      <a:pPr algn="ctr"/>
                      <a:r>
                        <a:rPr lang="en" dirty="0" smtClean="0"/>
                        <a:t>Supported</a:t>
                      </a:r>
                      <a:endParaRPr lang="en" dirty="0"/>
                    </a:p>
                  </a:txBody>
                  <a:tcPr/>
                </a:tc>
                <a:tc>
                  <a:txBody>
                    <a:bodyPr/>
                    <a:lstStyle/>
                    <a:p>
                      <a:pPr algn="ctr"/>
                      <a:r>
                        <a:rPr lang="en" dirty="0" smtClean="0"/>
                        <a:t>Not supported</a:t>
                      </a:r>
                      <a:endParaRPr lang="en" dirty="0"/>
                    </a:p>
                  </a:txBody>
                  <a:tcPr/>
                </a:tc>
                <a:tc>
                  <a:txBody>
                    <a:bodyPr/>
                    <a:lstStyle/>
                    <a:p>
                      <a:pPr algn="ctr"/>
                      <a:r>
                        <a:rPr lang="en" dirty="0" smtClean="0"/>
                        <a:t>Supported</a:t>
                      </a:r>
                      <a:endParaRPr lang="en" dirty="0"/>
                    </a:p>
                  </a:txBody>
                  <a:tcPr/>
                </a:tc>
              </a:tr>
              <a:tr h="370840">
                <a:tc>
                  <a:txBody>
                    <a:bodyPr/>
                    <a:lstStyle/>
                    <a:p>
                      <a:r>
                        <a:rPr lang="en" dirty="0" smtClean="0"/>
                        <a:t>Automatic IP assignment</a:t>
                      </a:r>
                      <a:endParaRPr lang="en" dirty="0"/>
                    </a:p>
                  </a:txBody>
                  <a:tcPr/>
                </a:tc>
                <a:tc>
                  <a:txBody>
                    <a:bodyPr/>
                    <a:lstStyle/>
                    <a:p>
                      <a:pPr algn="ctr"/>
                      <a:r>
                        <a:rPr lang="en" dirty="0" smtClean="0"/>
                        <a:t>Supported</a:t>
                      </a:r>
                      <a:endParaRPr lang="en" dirty="0"/>
                    </a:p>
                  </a:txBody>
                  <a:tcPr/>
                </a:tc>
                <a:tc>
                  <a:txBody>
                    <a:bodyPr/>
                    <a:lstStyle/>
                    <a:p>
                      <a:pPr algn="ctr"/>
                      <a:r>
                        <a:rPr lang="en" dirty="0" smtClean="0"/>
                        <a:t>Supported</a:t>
                      </a:r>
                      <a:endParaRPr lang="en" dirty="0"/>
                    </a:p>
                  </a:txBody>
                  <a:tcPr/>
                </a:tc>
                <a:tc>
                  <a:txBody>
                    <a:bodyPr/>
                    <a:lstStyle/>
                    <a:p>
                      <a:pPr algn="ctr"/>
                      <a:r>
                        <a:rPr lang="en" dirty="0" smtClean="0"/>
                        <a:t>Not Supported</a:t>
                      </a:r>
                      <a:endParaRPr lang="en" dirty="0"/>
                    </a:p>
                  </a:txBody>
                  <a:tcPr/>
                </a:tc>
              </a:tr>
            </a:tbl>
          </a:graphicData>
        </a:graphic>
      </p:graphicFrame>
    </p:spTree>
    <p:extLst>
      <p:ext uri="{BB962C8B-B14F-4D97-AF65-F5344CB8AC3E}">
        <p14:creationId xmlns:p14="http://schemas.microsoft.com/office/powerpoint/2010/main" val="358790573"/>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Multi-networks</a:t>
            </a:r>
            <a:endParaRPr lang="en" dirty="0">
              <a:solidFill>
                <a:srgbClr val="138A7E"/>
              </a:solidFill>
            </a:endParaRPr>
          </a:p>
        </p:txBody>
      </p:sp>
      <p:graphicFrame>
        <p:nvGraphicFramePr>
          <p:cNvPr id="4" name="Tabla 3"/>
          <p:cNvGraphicFramePr>
            <a:graphicFrameLocks noGrp="1"/>
          </p:cNvGraphicFramePr>
          <p:nvPr>
            <p:extLst>
              <p:ext uri="{D42A27DB-BD31-4B8C-83A1-F6EECF244321}">
                <p14:modId xmlns:p14="http://schemas.microsoft.com/office/powerpoint/2010/main" val="382811973"/>
              </p:ext>
            </p:extLst>
          </p:nvPr>
        </p:nvGraphicFramePr>
        <p:xfrm>
          <a:off x="724924" y="1654975"/>
          <a:ext cx="7592634" cy="1788159"/>
        </p:xfrm>
        <a:graphic>
          <a:graphicData uri="http://schemas.openxmlformats.org/drawingml/2006/table">
            <a:tbl>
              <a:tblPr firstRow="1" bandRow="1">
                <a:tableStyleId>{5C22544A-7EE6-4342-B048-85BDC9FD1C3A}</a:tableStyleId>
              </a:tblPr>
              <a:tblGrid>
                <a:gridCol w="1128267"/>
                <a:gridCol w="2185676"/>
                <a:gridCol w="2049411"/>
                <a:gridCol w="2229280"/>
              </a:tblGrid>
              <a:tr h="0">
                <a:tc>
                  <a:txBody>
                    <a:bodyPr/>
                    <a:lstStyle/>
                    <a:p>
                      <a:r>
                        <a:rPr lang="en" dirty="0" smtClean="0"/>
                        <a:t>IaaS</a:t>
                      </a:r>
                      <a:endParaRPr lang="en" dirty="0"/>
                    </a:p>
                  </a:txBody>
                  <a:tcPr/>
                </a:tc>
                <a:tc>
                  <a:txBody>
                    <a:bodyPr/>
                    <a:lstStyle/>
                    <a:p>
                      <a:pPr algn="ctr"/>
                      <a:r>
                        <a:rPr lang="en" dirty="0" smtClean="0"/>
                        <a:t>Manual</a:t>
                      </a:r>
                      <a:endParaRPr lang="en" dirty="0"/>
                    </a:p>
                  </a:txBody>
                  <a:tcPr/>
                </a:tc>
                <a:tc>
                  <a:txBody>
                    <a:bodyPr/>
                    <a:lstStyle/>
                    <a:p>
                      <a:pPr algn="ctr"/>
                      <a:r>
                        <a:rPr lang="en" dirty="0" smtClean="0"/>
                        <a:t>Dynamic</a:t>
                      </a:r>
                      <a:endParaRPr lang="en" dirty="0"/>
                    </a:p>
                  </a:txBody>
                  <a:tcPr/>
                </a:tc>
                <a:tc>
                  <a:txBody>
                    <a:bodyPr/>
                    <a:lstStyle/>
                    <a:p>
                      <a:pPr algn="ctr"/>
                      <a:r>
                        <a:rPr lang="en" dirty="0" smtClean="0"/>
                        <a:t>VIP</a:t>
                      </a:r>
                      <a:endParaRPr lang="en" dirty="0"/>
                    </a:p>
                  </a:txBody>
                  <a:tcPr/>
                </a:tc>
              </a:tr>
              <a:tr h="370840">
                <a:tc>
                  <a:txBody>
                    <a:bodyPr/>
                    <a:lstStyle/>
                    <a:p>
                      <a:r>
                        <a:rPr lang="en" dirty="0" smtClean="0"/>
                        <a:t>AWS</a:t>
                      </a:r>
                      <a:endParaRPr lang="en" dirty="0"/>
                    </a:p>
                  </a:txBody>
                  <a:tcPr/>
                </a:tc>
                <a:tc>
                  <a:txBody>
                    <a:bodyPr/>
                    <a:lstStyle/>
                    <a:p>
                      <a:pPr algn="ctr"/>
                      <a:r>
                        <a:rPr lang="en" dirty="0" smtClean="0"/>
                        <a:t>Single per job instance</a:t>
                      </a:r>
                      <a:endParaRPr lang="en" dirty="0"/>
                    </a:p>
                  </a:txBody>
                  <a:tcPr/>
                </a:tc>
                <a:tc>
                  <a:txBody>
                    <a:bodyPr/>
                    <a:lstStyle/>
                    <a:p>
                      <a:pPr algn="ctr"/>
                      <a:r>
                        <a:rPr lang="en" dirty="0" smtClean="0"/>
                        <a:t>Single per job</a:t>
                      </a:r>
                      <a:r>
                        <a:rPr lang="en" baseline="0" dirty="0" smtClean="0"/>
                        <a:t> instance</a:t>
                      </a:r>
                      <a:endParaRPr lang="en" dirty="0"/>
                    </a:p>
                  </a:txBody>
                  <a:tcPr/>
                </a:tc>
                <a:tc>
                  <a:txBody>
                    <a:bodyPr/>
                    <a:lstStyle/>
                    <a:p>
                      <a:pPr algn="ctr"/>
                      <a:r>
                        <a:rPr lang="en" dirty="0" smtClean="0"/>
                        <a:t>Single per job instance</a:t>
                      </a:r>
                      <a:endParaRPr lang="en" dirty="0"/>
                    </a:p>
                  </a:txBody>
                  <a:tcPr/>
                </a:tc>
              </a:tr>
              <a:tr h="370840">
                <a:tc>
                  <a:txBody>
                    <a:bodyPr/>
                    <a:lstStyle/>
                    <a:p>
                      <a:r>
                        <a:rPr lang="en" dirty="0" smtClean="0"/>
                        <a:t>OpenStack</a:t>
                      </a:r>
                      <a:endParaRPr lang="en" dirty="0"/>
                    </a:p>
                  </a:txBody>
                  <a:tcPr/>
                </a:tc>
                <a:tc>
                  <a:txBody>
                    <a:bodyPr/>
                    <a:lstStyle/>
                    <a:p>
                      <a:pPr algn="ctr"/>
                      <a:r>
                        <a:rPr lang="en" dirty="0" smtClean="0"/>
                        <a:t>Multiple per job instance</a:t>
                      </a:r>
                      <a:endParaRPr lang="en" dirty="0"/>
                    </a:p>
                  </a:txBody>
                  <a:tcPr/>
                </a:tc>
                <a:tc>
                  <a:txBody>
                    <a:bodyPr/>
                    <a:lstStyle/>
                    <a:p>
                      <a:pPr algn="ctr"/>
                      <a:r>
                        <a:rPr lang="en" dirty="0" smtClean="0"/>
                        <a:t>Single per job instance</a:t>
                      </a:r>
                      <a:endParaRPr lang="en" dirty="0"/>
                    </a:p>
                  </a:txBody>
                  <a:tcPr/>
                </a:tc>
                <a:tc>
                  <a:txBody>
                    <a:bodyPr/>
                    <a:lstStyle/>
                    <a:p>
                      <a:pPr algn="ctr"/>
                      <a:r>
                        <a:rPr lang="en" dirty="0" smtClean="0"/>
                        <a:t>Single per job instance</a:t>
                      </a:r>
                      <a:endParaRPr lang="en" dirty="0"/>
                    </a:p>
                  </a:txBody>
                  <a:tcPr/>
                </a:tc>
              </a:tr>
              <a:tr h="370840">
                <a:tc>
                  <a:txBody>
                    <a:bodyPr/>
                    <a:lstStyle/>
                    <a:p>
                      <a:r>
                        <a:rPr lang="en" dirty="0" smtClean="0"/>
                        <a:t>vSphere</a:t>
                      </a:r>
                      <a:endParaRPr lang="en" dirty="0"/>
                    </a:p>
                  </a:txBody>
                  <a:tcPr/>
                </a:tc>
                <a:tc>
                  <a:txBody>
                    <a:bodyPr/>
                    <a:lstStyle/>
                    <a:p>
                      <a:pPr algn="ctr"/>
                      <a:r>
                        <a:rPr lang="en" dirty="0" smtClean="0"/>
                        <a:t>Multiple per job instance</a:t>
                      </a:r>
                      <a:endParaRPr lang="en" dirty="0"/>
                    </a:p>
                  </a:txBody>
                  <a:tcPr/>
                </a:tc>
                <a:tc>
                  <a:txBody>
                    <a:bodyPr/>
                    <a:lstStyle/>
                    <a:p>
                      <a:pPr algn="ctr"/>
                      <a:r>
                        <a:rPr lang="en" dirty="0" smtClean="0"/>
                        <a:t>Not supported</a:t>
                      </a:r>
                      <a:endParaRPr lang="en" dirty="0"/>
                    </a:p>
                  </a:txBody>
                  <a:tcPr/>
                </a:tc>
                <a:tc>
                  <a:txBody>
                    <a:bodyPr/>
                    <a:lstStyle/>
                    <a:p>
                      <a:pPr algn="ctr"/>
                      <a:r>
                        <a:rPr lang="en" dirty="0" smtClean="0"/>
                        <a:t>Not supported</a:t>
                      </a:r>
                      <a:endParaRPr lang="en" dirty="0"/>
                    </a:p>
                  </a:txBody>
                  <a:tcPr/>
                </a:tc>
              </a:tr>
              <a:tr h="370840">
                <a:tc>
                  <a:txBody>
                    <a:bodyPr/>
                    <a:lstStyle/>
                    <a:p>
                      <a:r>
                        <a:rPr lang="en" dirty="0" smtClean="0"/>
                        <a:t>vCloud</a:t>
                      </a:r>
                      <a:endParaRPr lang="en" dirty="0"/>
                    </a:p>
                  </a:txBody>
                  <a:tcPr/>
                </a:tc>
                <a:tc>
                  <a:txBody>
                    <a:bodyPr/>
                    <a:lstStyle/>
                    <a:p>
                      <a:pPr algn="ctr"/>
                      <a:r>
                        <a:rPr lang="en" dirty="0" smtClean="0"/>
                        <a:t>Multiple per job instance</a:t>
                      </a:r>
                      <a:endParaRPr lang="en" dirty="0"/>
                    </a:p>
                  </a:txBody>
                  <a:tcPr/>
                </a:tc>
                <a:tc>
                  <a:txBody>
                    <a:bodyPr/>
                    <a:lstStyle/>
                    <a:p>
                      <a:pPr algn="ctr"/>
                      <a:r>
                        <a:rPr lang="en" dirty="0" smtClean="0"/>
                        <a:t>Not supported</a:t>
                      </a:r>
                      <a:endParaRPr lang="en" dirty="0"/>
                    </a:p>
                  </a:txBody>
                  <a:tcPr/>
                </a:tc>
                <a:tc>
                  <a:txBody>
                    <a:bodyPr/>
                    <a:lstStyle/>
                    <a:p>
                      <a:pPr algn="ctr"/>
                      <a:r>
                        <a:rPr lang="en" dirty="0" smtClean="0"/>
                        <a:t>Not Supported</a:t>
                      </a:r>
                      <a:endParaRPr lang="en" dirty="0"/>
                    </a:p>
                  </a:txBody>
                  <a:tcPr/>
                </a:tc>
              </a:tr>
            </a:tbl>
          </a:graphicData>
        </a:graphic>
      </p:graphicFrame>
    </p:spTree>
    <p:extLst>
      <p:ext uri="{BB962C8B-B14F-4D97-AF65-F5344CB8AC3E}">
        <p14:creationId xmlns:p14="http://schemas.microsoft.com/office/powerpoint/2010/main" val="3989679007"/>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Resource Pools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smtClean="0"/>
              <a:t>Identifies a collection of VM specifications</a:t>
            </a:r>
          </a:p>
        </p:txBody>
      </p:sp>
      <p:sp>
        <p:nvSpPr>
          <p:cNvPr id="6" name="CuadroTexto 5"/>
          <p:cNvSpPr txBox="1"/>
          <p:nvPr/>
        </p:nvSpPr>
        <p:spPr>
          <a:xfrm>
            <a:off x="6039269" y="1998332"/>
            <a:ext cx="1861244" cy="307777"/>
          </a:xfrm>
          <a:prstGeom prst="rect">
            <a:avLst/>
          </a:prstGeom>
          <a:noFill/>
        </p:spPr>
        <p:txBody>
          <a:bodyPr wrap="none" rtlCol="0">
            <a:spAutoFit/>
          </a:bodyPr>
          <a:lstStyle/>
          <a:p>
            <a:r>
              <a:rPr lang="en" dirty="0" smtClean="0">
                <a:solidFill>
                  <a:schemeClr val="bg1"/>
                </a:solidFill>
              </a:rPr>
              <a:t>Resource Pool name</a:t>
            </a:r>
            <a:endParaRPr lang="en" dirty="0">
              <a:solidFill>
                <a:schemeClr val="bg1"/>
              </a:solidFill>
            </a:endParaRPr>
          </a:p>
        </p:txBody>
      </p:sp>
      <p:sp>
        <p:nvSpPr>
          <p:cNvPr id="7" name="CuadroTexto 6"/>
          <p:cNvSpPr txBox="1"/>
          <p:nvPr/>
        </p:nvSpPr>
        <p:spPr>
          <a:xfrm>
            <a:off x="6010005" y="2691550"/>
            <a:ext cx="2469722" cy="307777"/>
          </a:xfrm>
          <a:prstGeom prst="rect">
            <a:avLst/>
          </a:prstGeom>
          <a:noFill/>
        </p:spPr>
        <p:txBody>
          <a:bodyPr wrap="none" rtlCol="0">
            <a:spAutoFit/>
          </a:bodyPr>
          <a:lstStyle/>
          <a:p>
            <a:r>
              <a:rPr lang="en" dirty="0" smtClean="0">
                <a:solidFill>
                  <a:schemeClr val="bg1"/>
                </a:solidFill>
              </a:rPr>
              <a:t>Stemcell (name and version)</a:t>
            </a:r>
            <a:endParaRPr lang="en" dirty="0">
              <a:solidFill>
                <a:schemeClr val="bg1"/>
              </a:solidFill>
            </a:endParaRPr>
          </a:p>
        </p:txBody>
      </p:sp>
      <p:sp>
        <p:nvSpPr>
          <p:cNvPr id="10" name="CuadroTexto 9"/>
          <p:cNvSpPr txBox="1"/>
          <p:nvPr/>
        </p:nvSpPr>
        <p:spPr>
          <a:xfrm>
            <a:off x="6048657" y="3404656"/>
            <a:ext cx="2100655" cy="307777"/>
          </a:xfrm>
          <a:prstGeom prst="rect">
            <a:avLst/>
          </a:prstGeom>
          <a:noFill/>
        </p:spPr>
        <p:txBody>
          <a:bodyPr wrap="none" rtlCol="0">
            <a:spAutoFit/>
          </a:bodyPr>
          <a:lstStyle/>
          <a:p>
            <a:r>
              <a:rPr lang="en" dirty="0" smtClean="0">
                <a:solidFill>
                  <a:schemeClr val="bg1"/>
                </a:solidFill>
              </a:rPr>
              <a:t>Specific IaaS Properties</a:t>
            </a:r>
            <a:endParaRPr lang="en" dirty="0">
              <a:solidFill>
                <a:schemeClr val="bg1"/>
              </a:solidFill>
            </a:endParaRPr>
          </a:p>
        </p:txBody>
      </p:sp>
      <p:pic>
        <p:nvPicPr>
          <p:cNvPr id="4" name="Imagen 3" descr="Screen Shot 2016-01-08 at 15.15.4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735" y="1747537"/>
            <a:ext cx="5232400" cy="2273300"/>
          </a:xfrm>
          <a:prstGeom prst="rect">
            <a:avLst/>
          </a:prstGeom>
        </p:spPr>
      </p:pic>
      <p:cxnSp>
        <p:nvCxnSpPr>
          <p:cNvPr id="9" name="Conector recto de flecha 8"/>
          <p:cNvCxnSpPr>
            <a:stCxn id="6" idx="1"/>
          </p:cNvCxnSpPr>
          <p:nvPr/>
        </p:nvCxnSpPr>
        <p:spPr>
          <a:xfrm flipH="1">
            <a:off x="3069905" y="2152221"/>
            <a:ext cx="2969364" cy="450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a:off x="5596871" y="2845439"/>
            <a:ext cx="41313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Conector recto de flecha 15"/>
          <p:cNvCxnSpPr>
            <a:stCxn id="10" idx="1"/>
          </p:cNvCxnSpPr>
          <p:nvPr/>
        </p:nvCxnSpPr>
        <p:spPr>
          <a:xfrm flipH="1">
            <a:off x="4459392" y="3558545"/>
            <a:ext cx="158926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CuadroTexto 14"/>
          <p:cNvSpPr txBox="1"/>
          <p:nvPr/>
        </p:nvSpPr>
        <p:spPr>
          <a:xfrm>
            <a:off x="6048657" y="2236559"/>
            <a:ext cx="1382072" cy="307777"/>
          </a:xfrm>
          <a:prstGeom prst="rect">
            <a:avLst/>
          </a:prstGeom>
          <a:noFill/>
        </p:spPr>
        <p:txBody>
          <a:bodyPr wrap="none" rtlCol="0">
            <a:spAutoFit/>
          </a:bodyPr>
          <a:lstStyle/>
          <a:p>
            <a:r>
              <a:rPr lang="en" dirty="0" smtClean="0">
                <a:solidFill>
                  <a:schemeClr val="bg1"/>
                </a:solidFill>
              </a:rPr>
              <a:t>Network to use</a:t>
            </a:r>
            <a:endParaRPr lang="en" dirty="0">
              <a:solidFill>
                <a:schemeClr val="bg1"/>
              </a:solidFill>
            </a:endParaRPr>
          </a:p>
        </p:txBody>
      </p:sp>
      <p:cxnSp>
        <p:nvCxnSpPr>
          <p:cNvPr id="17" name="Conector recto de flecha 16"/>
          <p:cNvCxnSpPr>
            <a:stCxn id="15" idx="1"/>
          </p:cNvCxnSpPr>
          <p:nvPr/>
        </p:nvCxnSpPr>
        <p:spPr>
          <a:xfrm flipH="1">
            <a:off x="2933647" y="2390448"/>
            <a:ext cx="311501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614156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6" y="320039"/>
            <a:ext cx="8748153" cy="363558"/>
          </a:xfrm>
        </p:spPr>
        <p:txBody>
          <a:bodyPr/>
          <a:lstStyle/>
          <a:p>
            <a:r>
              <a:rPr lang="en-US" dirty="0" smtClean="0">
                <a:solidFill>
                  <a:schemeClr val="accent1"/>
                </a:solidFill>
              </a:rPr>
              <a:t>Goals</a:t>
            </a:r>
            <a:endParaRPr lang="en" dirty="0">
              <a:solidFill>
                <a:schemeClr val="accent1"/>
              </a:solidFill>
            </a:endParaRPr>
          </a:p>
        </p:txBody>
      </p:sp>
      <p:sp>
        <p:nvSpPr>
          <p:cNvPr id="3" name="Marcador de texto 2"/>
          <p:cNvSpPr>
            <a:spLocks noGrp="1"/>
          </p:cNvSpPr>
          <p:nvPr>
            <p:ph type="body" idx="1"/>
          </p:nvPr>
        </p:nvSpPr>
        <p:spPr>
          <a:xfrm>
            <a:off x="163515" y="953887"/>
            <a:ext cx="8748153" cy="3602971"/>
          </a:xfrm>
        </p:spPr>
        <p:txBody>
          <a:bodyPr/>
          <a:lstStyle/>
          <a:p>
            <a:pPr marL="179388" indent="-179388"/>
            <a:r>
              <a:rPr lang="en" dirty="0"/>
              <a:t>Understand the basic concepts of BOSH and how it differs from </a:t>
            </a:r>
            <a:r>
              <a:rPr lang="en" dirty="0" smtClean="0"/>
              <a:t>other tools</a:t>
            </a:r>
          </a:p>
          <a:p>
            <a:pPr marL="179388" indent="-179388"/>
            <a:r>
              <a:rPr lang="en" dirty="0" smtClean="0"/>
              <a:t>Gain </a:t>
            </a:r>
            <a:r>
              <a:rPr lang="en" dirty="0"/>
              <a:t>hands on experience working directly with BOSH from a user </a:t>
            </a:r>
            <a:r>
              <a:rPr lang="en" dirty="0" smtClean="0"/>
              <a:t>perspective</a:t>
            </a:r>
            <a:endParaRPr lang="en-US" dirty="0"/>
          </a:p>
          <a:p>
            <a:pPr marL="179388" indent="-179388"/>
            <a:r>
              <a:rPr lang="en-US" dirty="0" smtClean="0"/>
              <a:t>Build, Deploy, Test:</a:t>
            </a:r>
          </a:p>
          <a:p>
            <a:pPr marL="579438" lvl="1" indent="-179388"/>
            <a:r>
              <a:rPr lang="en-US" dirty="0" smtClean="0"/>
              <a:t>Release</a:t>
            </a:r>
          </a:p>
          <a:p>
            <a:pPr marL="579438" lvl="1" indent="-179388"/>
            <a:r>
              <a:rPr lang="en-US" dirty="0" smtClean="0"/>
              <a:t>Deployment</a:t>
            </a:r>
          </a:p>
          <a:p>
            <a:pPr marL="579438" lvl="1" indent="-179388"/>
            <a:r>
              <a:rPr lang="en-US" dirty="0" smtClean="0"/>
              <a:t>CF Service Broker</a:t>
            </a:r>
            <a:endParaRPr lang="en" dirty="0"/>
          </a:p>
        </p:txBody>
      </p:sp>
    </p:spTree>
    <p:extLst>
      <p:ext uri="{BB962C8B-B14F-4D97-AF65-F5344CB8AC3E}">
        <p14:creationId xmlns:p14="http://schemas.microsoft.com/office/powerpoint/2010/main" val="197077339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Disk Pools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smtClean="0"/>
              <a:t>Identifies a collection of disk specifications</a:t>
            </a:r>
          </a:p>
        </p:txBody>
      </p:sp>
      <p:sp>
        <p:nvSpPr>
          <p:cNvPr id="6" name="CuadroTexto 5"/>
          <p:cNvSpPr txBox="1"/>
          <p:nvPr/>
        </p:nvSpPr>
        <p:spPr>
          <a:xfrm>
            <a:off x="4785022" y="2338127"/>
            <a:ext cx="1441946" cy="307777"/>
          </a:xfrm>
          <a:prstGeom prst="rect">
            <a:avLst/>
          </a:prstGeom>
          <a:noFill/>
        </p:spPr>
        <p:txBody>
          <a:bodyPr wrap="none" rtlCol="0">
            <a:spAutoFit/>
          </a:bodyPr>
          <a:lstStyle/>
          <a:p>
            <a:r>
              <a:rPr lang="en" dirty="0" smtClean="0">
                <a:solidFill>
                  <a:schemeClr val="bg1"/>
                </a:solidFill>
              </a:rPr>
              <a:t>Disk Pool name</a:t>
            </a:r>
            <a:endParaRPr lang="en" dirty="0">
              <a:solidFill>
                <a:schemeClr val="bg1"/>
              </a:solidFill>
            </a:endParaRPr>
          </a:p>
        </p:txBody>
      </p:sp>
      <p:sp>
        <p:nvSpPr>
          <p:cNvPr id="7" name="CuadroTexto 6"/>
          <p:cNvSpPr txBox="1"/>
          <p:nvPr/>
        </p:nvSpPr>
        <p:spPr>
          <a:xfrm>
            <a:off x="4787098" y="2707952"/>
            <a:ext cx="1321759" cy="307777"/>
          </a:xfrm>
          <a:prstGeom prst="rect">
            <a:avLst/>
          </a:prstGeom>
          <a:noFill/>
        </p:spPr>
        <p:txBody>
          <a:bodyPr wrap="none" rtlCol="0">
            <a:spAutoFit/>
          </a:bodyPr>
          <a:lstStyle/>
          <a:p>
            <a:r>
              <a:rPr lang="en" dirty="0" smtClean="0">
                <a:solidFill>
                  <a:schemeClr val="bg1"/>
                </a:solidFill>
              </a:rPr>
              <a:t>Disk size (Mb)</a:t>
            </a:r>
            <a:endParaRPr lang="en" dirty="0">
              <a:solidFill>
                <a:schemeClr val="bg1"/>
              </a:solidFill>
            </a:endParaRPr>
          </a:p>
        </p:txBody>
      </p:sp>
      <p:pic>
        <p:nvPicPr>
          <p:cNvPr id="5" name="Imagen 4" descr="Screen Shot 2016-01-08 at 15.07.4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3635" y="2225398"/>
            <a:ext cx="2387600" cy="1270000"/>
          </a:xfrm>
          <a:prstGeom prst="rect">
            <a:avLst/>
          </a:prstGeom>
        </p:spPr>
      </p:pic>
      <p:sp>
        <p:nvSpPr>
          <p:cNvPr id="10" name="CuadroTexto 9"/>
          <p:cNvSpPr txBox="1"/>
          <p:nvPr/>
        </p:nvSpPr>
        <p:spPr>
          <a:xfrm>
            <a:off x="4787098" y="3133111"/>
            <a:ext cx="2100655" cy="307777"/>
          </a:xfrm>
          <a:prstGeom prst="rect">
            <a:avLst/>
          </a:prstGeom>
          <a:noFill/>
        </p:spPr>
        <p:txBody>
          <a:bodyPr wrap="none" rtlCol="0">
            <a:spAutoFit/>
          </a:bodyPr>
          <a:lstStyle/>
          <a:p>
            <a:r>
              <a:rPr lang="en" dirty="0" smtClean="0">
                <a:solidFill>
                  <a:schemeClr val="bg1"/>
                </a:solidFill>
              </a:rPr>
              <a:t>Specific IaaS Properties</a:t>
            </a:r>
            <a:endParaRPr lang="en" dirty="0">
              <a:solidFill>
                <a:schemeClr val="bg1"/>
              </a:solidFill>
            </a:endParaRPr>
          </a:p>
        </p:txBody>
      </p:sp>
      <p:cxnSp>
        <p:nvCxnSpPr>
          <p:cNvPr id="9" name="Conector recto de flecha 8"/>
          <p:cNvCxnSpPr>
            <a:stCxn id="6" idx="1"/>
          </p:cNvCxnSpPr>
          <p:nvPr/>
        </p:nvCxnSpPr>
        <p:spPr>
          <a:xfrm flipH="1">
            <a:off x="3902603" y="2492016"/>
            <a:ext cx="882419" cy="1538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a:off x="3733635" y="2861841"/>
            <a:ext cx="105346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Conector recto de flecha 15"/>
          <p:cNvCxnSpPr>
            <a:stCxn id="10" idx="1"/>
          </p:cNvCxnSpPr>
          <p:nvPr/>
        </p:nvCxnSpPr>
        <p:spPr>
          <a:xfrm flipH="1" flipV="1">
            <a:off x="4077021" y="3245940"/>
            <a:ext cx="710077" cy="410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206922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Screen Shot 2016-01-08 at 17.29.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55" y="1853267"/>
            <a:ext cx="3238543" cy="2725394"/>
          </a:xfrm>
          <a:prstGeom prst="rect">
            <a:avLst/>
          </a:prstGeom>
        </p:spPr>
      </p:pic>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Jobs</a:t>
            </a:r>
            <a:endParaRPr lang="en" dirty="0">
              <a:solidFill>
                <a:srgbClr val="138A7E"/>
              </a:solidFill>
            </a:endParaRPr>
          </a:p>
        </p:txBody>
      </p:sp>
      <p:sp>
        <p:nvSpPr>
          <p:cNvPr id="3" name="Marcador de texto 2"/>
          <p:cNvSpPr>
            <a:spLocks noGrp="1"/>
          </p:cNvSpPr>
          <p:nvPr>
            <p:ph type="body" idx="1"/>
          </p:nvPr>
        </p:nvSpPr>
        <p:spPr>
          <a:xfrm>
            <a:off x="163517" y="942986"/>
            <a:ext cx="8742701" cy="3537562"/>
          </a:xfrm>
        </p:spPr>
        <p:txBody>
          <a:bodyPr/>
          <a:lstStyle/>
          <a:p>
            <a:pPr marL="0" indent="0">
              <a:buNone/>
            </a:pPr>
            <a:r>
              <a:rPr lang="en" dirty="0"/>
              <a:t>A job is a composition of configuration and installed software on a </a:t>
            </a:r>
            <a:r>
              <a:rPr lang="en" dirty="0" smtClean="0"/>
              <a:t>particular VM</a:t>
            </a:r>
          </a:p>
        </p:txBody>
      </p:sp>
      <p:sp>
        <p:nvSpPr>
          <p:cNvPr id="6" name="CuadroTexto 5"/>
          <p:cNvSpPr txBox="1"/>
          <p:nvPr/>
        </p:nvSpPr>
        <p:spPr>
          <a:xfrm>
            <a:off x="4781201" y="1928042"/>
            <a:ext cx="1541883" cy="307777"/>
          </a:xfrm>
          <a:prstGeom prst="rect">
            <a:avLst/>
          </a:prstGeom>
          <a:noFill/>
        </p:spPr>
        <p:txBody>
          <a:bodyPr wrap="none" rtlCol="0">
            <a:spAutoFit/>
          </a:bodyPr>
          <a:lstStyle/>
          <a:p>
            <a:r>
              <a:rPr lang="en" dirty="0" smtClean="0">
                <a:solidFill>
                  <a:schemeClr val="bg1"/>
                </a:solidFill>
              </a:rPr>
              <a:t>Name of the jobs</a:t>
            </a:r>
            <a:endParaRPr lang="en" dirty="0">
              <a:solidFill>
                <a:schemeClr val="bg1"/>
              </a:solidFill>
            </a:endParaRPr>
          </a:p>
        </p:txBody>
      </p:sp>
      <p:sp>
        <p:nvSpPr>
          <p:cNvPr id="7" name="CuadroTexto 6"/>
          <p:cNvSpPr txBox="1"/>
          <p:nvPr/>
        </p:nvSpPr>
        <p:spPr>
          <a:xfrm>
            <a:off x="4798605" y="2414636"/>
            <a:ext cx="3737872" cy="307777"/>
          </a:xfrm>
          <a:prstGeom prst="rect">
            <a:avLst/>
          </a:prstGeom>
          <a:noFill/>
        </p:spPr>
        <p:txBody>
          <a:bodyPr wrap="none" rtlCol="0">
            <a:spAutoFit/>
          </a:bodyPr>
          <a:lstStyle/>
          <a:p>
            <a:r>
              <a:rPr lang="en" dirty="0" smtClean="0">
                <a:solidFill>
                  <a:schemeClr val="bg1"/>
                </a:solidFill>
              </a:rPr>
              <a:t>Release to be deployed and </a:t>
            </a:r>
            <a:r>
              <a:rPr lang="es-ES_tradnl" dirty="0" err="1" smtClean="0">
                <a:solidFill>
                  <a:schemeClr val="bg1"/>
                </a:solidFill>
              </a:rPr>
              <a:t>release</a:t>
            </a:r>
            <a:r>
              <a:rPr lang="es-ES_tradnl" dirty="0" smtClean="0">
                <a:solidFill>
                  <a:schemeClr val="bg1"/>
                </a:solidFill>
              </a:rPr>
              <a:t> </a:t>
            </a:r>
            <a:r>
              <a:rPr lang="es-ES_tradnl" dirty="0" err="1" smtClean="0">
                <a:solidFill>
                  <a:schemeClr val="bg1"/>
                </a:solidFill>
              </a:rPr>
              <a:t>process</a:t>
            </a:r>
            <a:endParaRPr lang="en" dirty="0">
              <a:solidFill>
                <a:schemeClr val="bg1"/>
              </a:solidFill>
            </a:endParaRPr>
          </a:p>
        </p:txBody>
      </p:sp>
      <p:sp>
        <p:nvSpPr>
          <p:cNvPr id="10" name="CuadroTexto 9"/>
          <p:cNvSpPr txBox="1"/>
          <p:nvPr/>
        </p:nvSpPr>
        <p:spPr>
          <a:xfrm>
            <a:off x="4814341" y="2619452"/>
            <a:ext cx="2320079" cy="307777"/>
          </a:xfrm>
          <a:prstGeom prst="rect">
            <a:avLst/>
          </a:prstGeom>
          <a:noFill/>
        </p:spPr>
        <p:txBody>
          <a:bodyPr wrap="none" rtlCol="0">
            <a:spAutoFit/>
          </a:bodyPr>
          <a:lstStyle/>
          <a:p>
            <a:r>
              <a:rPr lang="en" dirty="0" smtClean="0">
                <a:solidFill>
                  <a:schemeClr val="bg1"/>
                </a:solidFill>
              </a:rPr>
              <a:t>Persistent disk or disk pool</a:t>
            </a:r>
            <a:endParaRPr lang="en" dirty="0">
              <a:solidFill>
                <a:schemeClr val="bg1"/>
              </a:solidFill>
            </a:endParaRPr>
          </a:p>
        </p:txBody>
      </p:sp>
      <p:sp>
        <p:nvSpPr>
          <p:cNvPr id="12" name="CuadroTexto 11"/>
          <p:cNvSpPr txBox="1"/>
          <p:nvPr/>
        </p:nvSpPr>
        <p:spPr>
          <a:xfrm>
            <a:off x="4803002" y="2161369"/>
            <a:ext cx="2899101" cy="307777"/>
          </a:xfrm>
          <a:prstGeom prst="rect">
            <a:avLst/>
          </a:prstGeom>
          <a:noFill/>
        </p:spPr>
        <p:txBody>
          <a:bodyPr wrap="none" rtlCol="0">
            <a:spAutoFit/>
          </a:bodyPr>
          <a:lstStyle/>
          <a:p>
            <a:r>
              <a:rPr lang="en" dirty="0" smtClean="0">
                <a:solidFill>
                  <a:schemeClr val="bg1"/>
                </a:solidFill>
              </a:rPr>
              <a:t># of instances of this particular job</a:t>
            </a:r>
            <a:endParaRPr lang="en" dirty="0">
              <a:solidFill>
                <a:schemeClr val="bg1"/>
              </a:solidFill>
            </a:endParaRPr>
          </a:p>
        </p:txBody>
      </p:sp>
      <p:cxnSp>
        <p:nvCxnSpPr>
          <p:cNvPr id="9" name="Conector recto de flecha 8"/>
          <p:cNvCxnSpPr>
            <a:stCxn id="6" idx="1"/>
          </p:cNvCxnSpPr>
          <p:nvPr/>
        </p:nvCxnSpPr>
        <p:spPr>
          <a:xfrm flipH="1">
            <a:off x="2163873" y="2081931"/>
            <a:ext cx="261732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Conector recto de flecha 15"/>
          <p:cNvCxnSpPr>
            <a:stCxn id="10" idx="1"/>
          </p:cNvCxnSpPr>
          <p:nvPr/>
        </p:nvCxnSpPr>
        <p:spPr>
          <a:xfrm flipH="1" flipV="1">
            <a:off x="2599918" y="2722413"/>
            <a:ext cx="2214423" cy="509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a:off x="2338291" y="2568525"/>
            <a:ext cx="246031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Conector recto de flecha 19"/>
          <p:cNvCxnSpPr>
            <a:stCxn id="12" idx="1"/>
          </p:cNvCxnSpPr>
          <p:nvPr/>
        </p:nvCxnSpPr>
        <p:spPr>
          <a:xfrm flipH="1" flipV="1">
            <a:off x="1662422" y="2235819"/>
            <a:ext cx="3140580" cy="7943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CuadroTexto 14"/>
          <p:cNvSpPr txBox="1"/>
          <p:nvPr/>
        </p:nvSpPr>
        <p:spPr>
          <a:xfrm>
            <a:off x="4830699" y="3088003"/>
            <a:ext cx="851515" cy="307777"/>
          </a:xfrm>
          <a:prstGeom prst="rect">
            <a:avLst/>
          </a:prstGeom>
          <a:noFill/>
        </p:spPr>
        <p:txBody>
          <a:bodyPr wrap="none" rtlCol="0">
            <a:spAutoFit/>
          </a:bodyPr>
          <a:lstStyle/>
          <a:p>
            <a:r>
              <a:rPr lang="en" dirty="0" smtClean="0">
                <a:solidFill>
                  <a:schemeClr val="bg1"/>
                </a:solidFill>
              </a:rPr>
              <a:t>Network</a:t>
            </a:r>
            <a:endParaRPr lang="en" dirty="0">
              <a:solidFill>
                <a:schemeClr val="bg1"/>
              </a:solidFill>
            </a:endParaRPr>
          </a:p>
        </p:txBody>
      </p:sp>
      <p:sp>
        <p:nvSpPr>
          <p:cNvPr id="17" name="CuadroTexto 16"/>
          <p:cNvSpPr txBox="1"/>
          <p:nvPr/>
        </p:nvSpPr>
        <p:spPr>
          <a:xfrm>
            <a:off x="4814341" y="2859064"/>
            <a:ext cx="1342360" cy="307777"/>
          </a:xfrm>
          <a:prstGeom prst="rect">
            <a:avLst/>
          </a:prstGeom>
          <a:noFill/>
        </p:spPr>
        <p:txBody>
          <a:bodyPr wrap="none" rtlCol="0">
            <a:spAutoFit/>
          </a:bodyPr>
          <a:lstStyle/>
          <a:p>
            <a:r>
              <a:rPr lang="en" dirty="0" smtClean="0">
                <a:solidFill>
                  <a:schemeClr val="bg1"/>
                </a:solidFill>
              </a:rPr>
              <a:t>Resource pool</a:t>
            </a:r>
            <a:endParaRPr lang="en" dirty="0">
              <a:solidFill>
                <a:schemeClr val="bg1"/>
              </a:solidFill>
            </a:endParaRPr>
          </a:p>
        </p:txBody>
      </p:sp>
      <p:cxnSp>
        <p:nvCxnSpPr>
          <p:cNvPr id="21" name="Conector recto de flecha 20"/>
          <p:cNvCxnSpPr>
            <a:stCxn id="17" idx="1"/>
          </p:cNvCxnSpPr>
          <p:nvPr/>
        </p:nvCxnSpPr>
        <p:spPr>
          <a:xfrm flipH="1" flipV="1">
            <a:off x="2899699" y="2874813"/>
            <a:ext cx="1914642" cy="1381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Conector recto de flecha 21"/>
          <p:cNvCxnSpPr>
            <a:stCxn id="15" idx="1"/>
          </p:cNvCxnSpPr>
          <p:nvPr/>
        </p:nvCxnSpPr>
        <p:spPr>
          <a:xfrm flipH="1" flipV="1">
            <a:off x="2120269" y="3088003"/>
            <a:ext cx="2710430" cy="1538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8282503"/>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Screen Shot 2016-01-08 at 19.35.1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17" y="1960378"/>
            <a:ext cx="2844169" cy="2508998"/>
          </a:xfrm>
          <a:prstGeom prst="rect">
            <a:avLst/>
          </a:prstGeom>
        </p:spPr>
      </p:pic>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Job’s networks</a:t>
            </a:r>
            <a:endParaRPr lang="en" dirty="0">
              <a:solidFill>
                <a:srgbClr val="138A7E"/>
              </a:solidFill>
            </a:endParaRPr>
          </a:p>
        </p:txBody>
      </p:sp>
      <p:sp>
        <p:nvSpPr>
          <p:cNvPr id="3" name="Marcador de texto 2"/>
          <p:cNvSpPr>
            <a:spLocks noGrp="1"/>
          </p:cNvSpPr>
          <p:nvPr>
            <p:ph type="body" idx="1"/>
          </p:nvPr>
        </p:nvSpPr>
        <p:spPr>
          <a:xfrm>
            <a:off x="163517" y="942986"/>
            <a:ext cx="8742701" cy="3537562"/>
          </a:xfrm>
        </p:spPr>
        <p:txBody>
          <a:bodyPr/>
          <a:lstStyle/>
          <a:p>
            <a:pPr marL="0" indent="0">
              <a:buNone/>
            </a:pPr>
            <a:r>
              <a:rPr lang="en" dirty="0" smtClean="0"/>
              <a:t>Depending on the job’s network, additional properties might be configured</a:t>
            </a:r>
          </a:p>
        </p:txBody>
      </p:sp>
      <p:sp>
        <p:nvSpPr>
          <p:cNvPr id="6" name="CuadroTexto 5"/>
          <p:cNvSpPr txBox="1"/>
          <p:nvPr/>
        </p:nvSpPr>
        <p:spPr>
          <a:xfrm>
            <a:off x="3337854" y="3606884"/>
            <a:ext cx="5593198" cy="307777"/>
          </a:xfrm>
          <a:prstGeom prst="rect">
            <a:avLst/>
          </a:prstGeom>
          <a:noFill/>
        </p:spPr>
        <p:txBody>
          <a:bodyPr wrap="none" rtlCol="0">
            <a:spAutoFit/>
          </a:bodyPr>
          <a:lstStyle/>
          <a:p>
            <a:r>
              <a:rPr lang="en" dirty="0" smtClean="0">
                <a:solidFill>
                  <a:schemeClr val="bg1"/>
                </a:solidFill>
              </a:rPr>
              <a:t>Manual networks allows to specify the desired private IP address(es)</a:t>
            </a:r>
            <a:endParaRPr lang="en" dirty="0">
              <a:solidFill>
                <a:schemeClr val="bg1"/>
              </a:solidFill>
            </a:endParaRPr>
          </a:p>
        </p:txBody>
      </p:sp>
      <p:sp>
        <p:nvSpPr>
          <p:cNvPr id="7" name="CuadroTexto 6"/>
          <p:cNvSpPr txBox="1"/>
          <p:nvPr/>
        </p:nvSpPr>
        <p:spPr>
          <a:xfrm>
            <a:off x="3337854" y="4088028"/>
            <a:ext cx="4707902" cy="307777"/>
          </a:xfrm>
          <a:prstGeom prst="rect">
            <a:avLst/>
          </a:prstGeom>
          <a:noFill/>
        </p:spPr>
        <p:txBody>
          <a:bodyPr wrap="none" rtlCol="0">
            <a:spAutoFit/>
          </a:bodyPr>
          <a:lstStyle/>
          <a:p>
            <a:r>
              <a:rPr lang="en" dirty="0" smtClean="0">
                <a:solidFill>
                  <a:schemeClr val="bg1"/>
                </a:solidFill>
              </a:rPr>
              <a:t>VIP networks require to specify the public IP address(es)</a:t>
            </a:r>
            <a:endParaRPr lang="en" dirty="0">
              <a:solidFill>
                <a:schemeClr val="bg1"/>
              </a:solidFill>
            </a:endParaRPr>
          </a:p>
        </p:txBody>
      </p:sp>
      <p:cxnSp>
        <p:nvCxnSpPr>
          <p:cNvPr id="9" name="Conector recto de flecha 8"/>
          <p:cNvCxnSpPr>
            <a:stCxn id="6" idx="1"/>
          </p:cNvCxnSpPr>
          <p:nvPr/>
        </p:nvCxnSpPr>
        <p:spPr>
          <a:xfrm flipH="1">
            <a:off x="1831390" y="3760773"/>
            <a:ext cx="15064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a:off x="1967653" y="4241917"/>
            <a:ext cx="137020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13211683"/>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ángulo 23"/>
          <p:cNvSpPr/>
          <p:nvPr/>
        </p:nvSpPr>
        <p:spPr>
          <a:xfrm>
            <a:off x="3799042" y="1291837"/>
            <a:ext cx="2539415" cy="2196668"/>
          </a:xfrm>
          <a:prstGeom prst="rect">
            <a:avLst/>
          </a:prstGeom>
          <a:pattFill prst="pct20">
            <a:fgClr>
              <a:prstClr val="black"/>
            </a:fgClr>
            <a:bgClr>
              <a:schemeClr val="accent1">
                <a:lumMod val="20000"/>
                <a:lumOff val="80000"/>
              </a:schemeClr>
            </a:bgClr>
          </a:patt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a:p>
        </p:txBody>
      </p:sp>
      <p:sp>
        <p:nvSpPr>
          <p:cNvPr id="22" name="Rectángulo 21"/>
          <p:cNvSpPr/>
          <p:nvPr/>
        </p:nvSpPr>
        <p:spPr>
          <a:xfrm>
            <a:off x="4022516" y="1433557"/>
            <a:ext cx="1980906" cy="1482615"/>
          </a:xfrm>
          <a:prstGeom prst="rect">
            <a:avLst/>
          </a:prstGeom>
          <a:pattFill prst="diagBrick">
            <a:fgClr>
              <a:prstClr val="black"/>
            </a:fgClr>
            <a:bgClr>
              <a:schemeClr val="accent1">
                <a:lumMod val="40000"/>
                <a:lumOff val="60000"/>
              </a:schemeClr>
            </a:bgClr>
          </a:pattFill>
          <a:ln w="38100" cmpd="sng">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dirty="0"/>
          </a:p>
        </p:txBody>
      </p:sp>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Jobs</a:t>
            </a:r>
            <a:endParaRPr lang="en" dirty="0">
              <a:solidFill>
                <a:srgbClr val="138A7E"/>
              </a:solidFill>
            </a:endParaRPr>
          </a:p>
        </p:txBody>
      </p:sp>
      <p:sp>
        <p:nvSpPr>
          <p:cNvPr id="8" name="Rectángulo 7"/>
          <p:cNvSpPr/>
          <p:nvPr/>
        </p:nvSpPr>
        <p:spPr>
          <a:xfrm>
            <a:off x="4169678" y="1575277"/>
            <a:ext cx="1635169"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dirty="0" smtClean="0">
                <a:solidFill>
                  <a:srgbClr val="138A7E"/>
                </a:solidFill>
              </a:rPr>
              <a:t>Job</a:t>
            </a:r>
          </a:p>
          <a:p>
            <a:pPr algn="ctr"/>
            <a:r>
              <a:rPr lang="en" dirty="0" smtClean="0">
                <a:solidFill>
                  <a:srgbClr val="138A7E"/>
                </a:solidFill>
              </a:rPr>
              <a:t>redis-servers</a:t>
            </a:r>
          </a:p>
          <a:p>
            <a:pPr algn="ctr"/>
            <a:r>
              <a:rPr lang="en" dirty="0" smtClean="0">
                <a:solidFill>
                  <a:srgbClr val="138A7E"/>
                </a:solidFill>
              </a:rPr>
              <a:t>Instance 1</a:t>
            </a:r>
            <a:endParaRPr lang="en" dirty="0">
              <a:solidFill>
                <a:srgbClr val="138A7E"/>
              </a:solidFill>
            </a:endParaRPr>
          </a:p>
        </p:txBody>
      </p:sp>
      <p:pic>
        <p:nvPicPr>
          <p:cNvPr id="21" name="Imagen 20" descr="Screen Shot 2016-01-09 at 17.05.2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17" y="921376"/>
            <a:ext cx="2928605" cy="3557712"/>
          </a:xfrm>
          <a:prstGeom prst="rect">
            <a:avLst/>
          </a:prstGeom>
        </p:spPr>
      </p:pic>
      <p:sp>
        <p:nvSpPr>
          <p:cNvPr id="23" name="CuadroTexto 22"/>
          <p:cNvSpPr txBox="1"/>
          <p:nvPr/>
        </p:nvSpPr>
        <p:spPr>
          <a:xfrm>
            <a:off x="4022516" y="2545517"/>
            <a:ext cx="1980906" cy="307777"/>
          </a:xfrm>
          <a:prstGeom prst="rect">
            <a:avLst/>
          </a:prstGeom>
          <a:noFill/>
        </p:spPr>
        <p:txBody>
          <a:bodyPr wrap="none" rtlCol="0">
            <a:spAutoFit/>
          </a:bodyPr>
          <a:lstStyle/>
          <a:p>
            <a:r>
              <a:rPr lang="en" dirty="0" smtClean="0">
                <a:solidFill>
                  <a:schemeClr val="accent1"/>
                </a:solidFill>
              </a:rPr>
              <a:t>Ubuntu Trusty (23173)</a:t>
            </a:r>
            <a:endParaRPr lang="en" dirty="0">
              <a:solidFill>
                <a:schemeClr val="accent1"/>
              </a:solidFill>
            </a:endParaRPr>
          </a:p>
        </p:txBody>
      </p:sp>
      <p:sp>
        <p:nvSpPr>
          <p:cNvPr id="25" name="CuadroTexto 24"/>
          <p:cNvSpPr txBox="1"/>
          <p:nvPr/>
        </p:nvSpPr>
        <p:spPr>
          <a:xfrm>
            <a:off x="3799042" y="2916172"/>
            <a:ext cx="2539415" cy="523220"/>
          </a:xfrm>
          <a:prstGeom prst="rect">
            <a:avLst/>
          </a:prstGeom>
          <a:noFill/>
        </p:spPr>
        <p:txBody>
          <a:bodyPr wrap="none" rtlCol="0">
            <a:spAutoFit/>
          </a:bodyPr>
          <a:lstStyle/>
          <a:p>
            <a:pPr algn="ctr"/>
            <a:r>
              <a:rPr lang="en" dirty="0" smtClean="0">
                <a:solidFill>
                  <a:srgbClr val="138A7E"/>
                </a:solidFill>
              </a:rPr>
              <a:t>m1.medium VM at us-east-1a</a:t>
            </a:r>
          </a:p>
          <a:p>
            <a:pPr algn="ctr"/>
            <a:r>
              <a:rPr lang="en" dirty="0">
                <a:solidFill>
                  <a:srgbClr val="138A7E"/>
                </a:solidFill>
              </a:rPr>
              <a:t>w</a:t>
            </a:r>
            <a:r>
              <a:rPr lang="en" dirty="0" smtClean="0">
                <a:solidFill>
                  <a:srgbClr val="138A7E"/>
                </a:solidFill>
              </a:rPr>
              <a:t>ith IP address 10.10.0.20</a:t>
            </a:r>
          </a:p>
        </p:txBody>
      </p:sp>
      <p:sp>
        <p:nvSpPr>
          <p:cNvPr id="26" name="Disco magnético 25"/>
          <p:cNvSpPr/>
          <p:nvPr/>
        </p:nvSpPr>
        <p:spPr>
          <a:xfrm>
            <a:off x="6851357" y="1850352"/>
            <a:ext cx="893892" cy="1073805"/>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1200" dirty="0" smtClean="0">
                <a:solidFill>
                  <a:srgbClr val="138A7E"/>
                </a:solidFill>
              </a:rPr>
              <a:t>2Mb</a:t>
            </a:r>
          </a:p>
          <a:p>
            <a:pPr algn="ctr"/>
            <a:r>
              <a:rPr lang="en" sz="1200" dirty="0" smtClean="0">
                <a:solidFill>
                  <a:srgbClr val="138A7E"/>
                </a:solidFill>
              </a:rPr>
              <a:t>SSD Disk</a:t>
            </a:r>
            <a:endParaRPr lang="en" sz="1200" dirty="0">
              <a:solidFill>
                <a:srgbClr val="138A7E"/>
              </a:solidFill>
            </a:endParaRPr>
          </a:p>
        </p:txBody>
      </p:sp>
      <p:cxnSp>
        <p:nvCxnSpPr>
          <p:cNvPr id="28" name="Conector recto 27"/>
          <p:cNvCxnSpPr>
            <a:stCxn id="24" idx="3"/>
            <a:endCxn id="26" idx="2"/>
          </p:cNvCxnSpPr>
          <p:nvPr/>
        </p:nvCxnSpPr>
        <p:spPr>
          <a:xfrm flipV="1">
            <a:off x="6338457" y="2387255"/>
            <a:ext cx="512900" cy="2916"/>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4303633"/>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Job types</a:t>
            </a:r>
            <a:endParaRPr lang="en" dirty="0">
              <a:solidFill>
                <a:srgbClr val="138A7E"/>
              </a:solidFill>
            </a:endParaRPr>
          </a:p>
        </p:txBody>
      </p:sp>
      <p:sp>
        <p:nvSpPr>
          <p:cNvPr id="3" name="Marcador de texto 2"/>
          <p:cNvSpPr>
            <a:spLocks noGrp="1"/>
          </p:cNvSpPr>
          <p:nvPr>
            <p:ph type="body" idx="1"/>
          </p:nvPr>
        </p:nvSpPr>
        <p:spPr>
          <a:xfrm>
            <a:off x="163517" y="942986"/>
            <a:ext cx="8742701" cy="3537562"/>
          </a:xfrm>
        </p:spPr>
        <p:txBody>
          <a:bodyPr/>
          <a:lstStyle/>
          <a:p>
            <a:pPr marL="457200" indent="-457200"/>
            <a:r>
              <a:rPr lang="en" dirty="0" smtClean="0">
                <a:solidFill>
                  <a:srgbClr val="138A7E"/>
                </a:solidFill>
              </a:rPr>
              <a:t>Service</a:t>
            </a:r>
            <a:r>
              <a:rPr lang="en" dirty="0">
                <a:sym typeface="Wingdings"/>
              </a:rPr>
              <a:t> </a:t>
            </a:r>
            <a:r>
              <a:rPr lang="en" dirty="0" smtClean="0">
                <a:sym typeface="Wingdings"/>
              </a:rPr>
              <a:t>(default):</a:t>
            </a:r>
            <a:r>
              <a:rPr lang="en" dirty="0" smtClean="0"/>
              <a:t> </a:t>
            </a:r>
            <a:r>
              <a:rPr lang="en" dirty="0"/>
              <a:t>runs indefinitely and restarts if it </a:t>
            </a:r>
            <a:r>
              <a:rPr lang="en" dirty="0" smtClean="0"/>
              <a:t>fails</a:t>
            </a:r>
          </a:p>
          <a:p>
            <a:pPr marL="457200" indent="-457200"/>
            <a:r>
              <a:rPr lang="en" dirty="0" smtClean="0">
                <a:solidFill>
                  <a:srgbClr val="138A7E"/>
                </a:solidFill>
              </a:rPr>
              <a:t>Errand</a:t>
            </a:r>
            <a:r>
              <a:rPr lang="en" dirty="0" smtClean="0"/>
              <a:t>: </a:t>
            </a:r>
            <a:r>
              <a:rPr lang="en" dirty="0"/>
              <a:t>starts with a manual trigger and does not restart if it </a:t>
            </a:r>
            <a:r>
              <a:rPr lang="en" dirty="0" smtClean="0"/>
              <a:t>fails</a:t>
            </a:r>
          </a:p>
        </p:txBody>
      </p:sp>
      <p:pic>
        <p:nvPicPr>
          <p:cNvPr id="5" name="Imagen 4" descr="Screen Shot 2016-01-10 at 11.39.3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152" y="3052440"/>
            <a:ext cx="3251200" cy="1428107"/>
          </a:xfrm>
          <a:prstGeom prst="rect">
            <a:avLst/>
          </a:prstGeom>
        </p:spPr>
      </p:pic>
      <p:sp>
        <p:nvSpPr>
          <p:cNvPr id="18" name="CuadroTexto 17"/>
          <p:cNvSpPr txBox="1"/>
          <p:nvPr/>
        </p:nvSpPr>
        <p:spPr>
          <a:xfrm>
            <a:off x="4064049" y="3744432"/>
            <a:ext cx="863362" cy="307777"/>
          </a:xfrm>
          <a:prstGeom prst="rect">
            <a:avLst/>
          </a:prstGeom>
          <a:noFill/>
        </p:spPr>
        <p:txBody>
          <a:bodyPr wrap="none" rtlCol="0">
            <a:spAutoFit/>
          </a:bodyPr>
          <a:lstStyle/>
          <a:p>
            <a:r>
              <a:rPr lang="en" dirty="0" smtClean="0">
                <a:solidFill>
                  <a:schemeClr val="bg1"/>
                </a:solidFill>
              </a:rPr>
              <a:t>Job type</a:t>
            </a:r>
            <a:endParaRPr lang="en" dirty="0">
              <a:solidFill>
                <a:schemeClr val="bg1"/>
              </a:solidFill>
            </a:endParaRPr>
          </a:p>
        </p:txBody>
      </p:sp>
      <p:cxnSp>
        <p:nvCxnSpPr>
          <p:cNvPr id="13" name="Conector recto de flecha 12"/>
          <p:cNvCxnSpPr>
            <a:stCxn id="18" idx="1"/>
          </p:cNvCxnSpPr>
          <p:nvPr/>
        </p:nvCxnSpPr>
        <p:spPr>
          <a:xfrm flipH="1">
            <a:off x="2687127" y="3898321"/>
            <a:ext cx="137692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4071907"/>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Compilation</a:t>
            </a:r>
            <a:endParaRPr lang="en" dirty="0">
              <a:solidFill>
                <a:srgbClr val="138A7E"/>
              </a:solidFill>
            </a:endParaRPr>
          </a:p>
        </p:txBody>
      </p:sp>
      <p:sp>
        <p:nvSpPr>
          <p:cNvPr id="3" name="Marcador de texto 2"/>
          <p:cNvSpPr>
            <a:spLocks noGrp="1"/>
          </p:cNvSpPr>
          <p:nvPr>
            <p:ph type="body" idx="1"/>
          </p:nvPr>
        </p:nvSpPr>
        <p:spPr>
          <a:xfrm>
            <a:off x="163517" y="959339"/>
            <a:ext cx="8742702" cy="3521209"/>
          </a:xfrm>
        </p:spPr>
        <p:txBody>
          <a:bodyPr/>
          <a:lstStyle/>
          <a:p>
            <a:pPr marL="0" indent="0">
              <a:buNone/>
            </a:pPr>
            <a:r>
              <a:rPr lang="en" sz="2400" dirty="0" smtClean="0"/>
              <a:t>Compilation VMs are ephemeral instances where the source code from a release package is converted to a binary compatible with the stemcell</a:t>
            </a:r>
          </a:p>
        </p:txBody>
      </p:sp>
      <p:sp>
        <p:nvSpPr>
          <p:cNvPr id="6" name="CuadroTexto 5"/>
          <p:cNvSpPr txBox="1"/>
          <p:nvPr/>
        </p:nvSpPr>
        <p:spPr>
          <a:xfrm>
            <a:off x="4405113" y="2738672"/>
            <a:ext cx="1851075" cy="307777"/>
          </a:xfrm>
          <a:prstGeom prst="rect">
            <a:avLst/>
          </a:prstGeom>
          <a:noFill/>
        </p:spPr>
        <p:txBody>
          <a:bodyPr wrap="none" rtlCol="0">
            <a:spAutoFit/>
          </a:bodyPr>
          <a:lstStyle/>
          <a:p>
            <a:r>
              <a:rPr lang="en" dirty="0" smtClean="0">
                <a:solidFill>
                  <a:schemeClr val="bg1"/>
                </a:solidFill>
              </a:rPr>
              <a:t># of compilation VMs</a:t>
            </a:r>
            <a:endParaRPr lang="en" dirty="0">
              <a:solidFill>
                <a:schemeClr val="bg1"/>
              </a:solidFill>
            </a:endParaRPr>
          </a:p>
        </p:txBody>
      </p:sp>
      <p:sp>
        <p:nvSpPr>
          <p:cNvPr id="7" name="CuadroTexto 6"/>
          <p:cNvSpPr txBox="1"/>
          <p:nvPr/>
        </p:nvSpPr>
        <p:spPr>
          <a:xfrm>
            <a:off x="4460064" y="3339735"/>
            <a:ext cx="851515" cy="307777"/>
          </a:xfrm>
          <a:prstGeom prst="rect">
            <a:avLst/>
          </a:prstGeom>
          <a:noFill/>
        </p:spPr>
        <p:txBody>
          <a:bodyPr wrap="none" rtlCol="0">
            <a:spAutoFit/>
          </a:bodyPr>
          <a:lstStyle/>
          <a:p>
            <a:r>
              <a:rPr lang="en" dirty="0" smtClean="0">
                <a:solidFill>
                  <a:schemeClr val="bg1"/>
                </a:solidFill>
              </a:rPr>
              <a:t>Network</a:t>
            </a:r>
            <a:endParaRPr lang="en" dirty="0">
              <a:solidFill>
                <a:schemeClr val="bg1"/>
              </a:solidFill>
            </a:endParaRPr>
          </a:p>
        </p:txBody>
      </p:sp>
      <p:sp>
        <p:nvSpPr>
          <p:cNvPr id="9" name="CuadroTexto 8"/>
          <p:cNvSpPr txBox="1"/>
          <p:nvPr/>
        </p:nvSpPr>
        <p:spPr>
          <a:xfrm>
            <a:off x="4460064" y="3740782"/>
            <a:ext cx="2100655" cy="307777"/>
          </a:xfrm>
          <a:prstGeom prst="rect">
            <a:avLst/>
          </a:prstGeom>
          <a:noFill/>
        </p:spPr>
        <p:txBody>
          <a:bodyPr wrap="none" rtlCol="0">
            <a:spAutoFit/>
          </a:bodyPr>
          <a:lstStyle/>
          <a:p>
            <a:r>
              <a:rPr lang="en" dirty="0" smtClean="0">
                <a:solidFill>
                  <a:schemeClr val="bg1"/>
                </a:solidFill>
              </a:rPr>
              <a:t>Specific IaaS Properties</a:t>
            </a:r>
            <a:endParaRPr lang="en" dirty="0">
              <a:solidFill>
                <a:schemeClr val="bg1"/>
              </a:solidFill>
            </a:endParaRPr>
          </a:p>
        </p:txBody>
      </p:sp>
      <p:sp>
        <p:nvSpPr>
          <p:cNvPr id="10" name="CuadroTexto 9"/>
          <p:cNvSpPr txBox="1"/>
          <p:nvPr/>
        </p:nvSpPr>
        <p:spPr>
          <a:xfrm>
            <a:off x="4405113" y="3037409"/>
            <a:ext cx="4226250" cy="307777"/>
          </a:xfrm>
          <a:prstGeom prst="rect">
            <a:avLst/>
          </a:prstGeom>
          <a:noFill/>
        </p:spPr>
        <p:txBody>
          <a:bodyPr wrap="none" rtlCol="0">
            <a:spAutoFit/>
          </a:bodyPr>
          <a:lstStyle/>
          <a:p>
            <a:r>
              <a:rPr lang="en" dirty="0" smtClean="0">
                <a:solidFill>
                  <a:schemeClr val="bg1"/>
                </a:solidFill>
              </a:rPr>
              <a:t>If VMs are re-used when compiling other packages</a:t>
            </a:r>
            <a:endParaRPr lang="en" dirty="0">
              <a:solidFill>
                <a:schemeClr val="bg1"/>
              </a:solidFill>
            </a:endParaRPr>
          </a:p>
        </p:txBody>
      </p:sp>
      <p:pic>
        <p:nvPicPr>
          <p:cNvPr id="11" name="Imagen 10" descr="Screen Shot 2016-01-08 at 15.22.3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805" y="2535476"/>
            <a:ext cx="3695700" cy="1816100"/>
          </a:xfrm>
          <a:prstGeom prst="rect">
            <a:avLst/>
          </a:prstGeom>
        </p:spPr>
      </p:pic>
      <p:cxnSp>
        <p:nvCxnSpPr>
          <p:cNvPr id="12" name="Conector recto de flecha 11"/>
          <p:cNvCxnSpPr>
            <a:stCxn id="6" idx="1"/>
          </p:cNvCxnSpPr>
          <p:nvPr/>
        </p:nvCxnSpPr>
        <p:spPr>
          <a:xfrm flipH="1">
            <a:off x="1787784" y="2892561"/>
            <a:ext cx="261732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Conector recto de flecha 12"/>
          <p:cNvCxnSpPr>
            <a:stCxn id="9" idx="1"/>
          </p:cNvCxnSpPr>
          <p:nvPr/>
        </p:nvCxnSpPr>
        <p:spPr>
          <a:xfrm flipH="1">
            <a:off x="3831745" y="3894671"/>
            <a:ext cx="62831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Conector recto de flecha 13"/>
          <p:cNvCxnSpPr>
            <a:stCxn id="7" idx="1"/>
          </p:cNvCxnSpPr>
          <p:nvPr/>
        </p:nvCxnSpPr>
        <p:spPr>
          <a:xfrm flipH="1" flipV="1">
            <a:off x="2441852" y="3394303"/>
            <a:ext cx="2018212" cy="993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Conector recto de flecha 14"/>
          <p:cNvCxnSpPr>
            <a:stCxn id="10" idx="1"/>
          </p:cNvCxnSpPr>
          <p:nvPr/>
        </p:nvCxnSpPr>
        <p:spPr>
          <a:xfrm flipH="1" flipV="1">
            <a:off x="3559217" y="3170822"/>
            <a:ext cx="845896" cy="204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3652780"/>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n 21" descr="Screen Shot 2016-01-08 at 16.04.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21" y="2358258"/>
            <a:ext cx="3530600" cy="1562100"/>
          </a:xfrm>
          <a:prstGeom prst="rect">
            <a:avLst/>
          </a:prstGeom>
        </p:spPr>
      </p:pic>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Update</a:t>
            </a:r>
            <a:endParaRPr lang="en" dirty="0">
              <a:solidFill>
                <a:srgbClr val="138A7E"/>
              </a:solidFill>
            </a:endParaRPr>
          </a:p>
        </p:txBody>
      </p:sp>
      <p:sp>
        <p:nvSpPr>
          <p:cNvPr id="3" name="Marcador de texto 2"/>
          <p:cNvSpPr>
            <a:spLocks noGrp="1"/>
          </p:cNvSpPr>
          <p:nvPr>
            <p:ph type="body" idx="1"/>
          </p:nvPr>
        </p:nvSpPr>
        <p:spPr>
          <a:xfrm>
            <a:off x="163517" y="942986"/>
            <a:ext cx="8742701" cy="3537562"/>
          </a:xfrm>
        </p:spPr>
        <p:txBody>
          <a:bodyPr/>
          <a:lstStyle/>
          <a:p>
            <a:pPr marL="0" indent="0">
              <a:buNone/>
            </a:pPr>
            <a:r>
              <a:rPr lang="en" dirty="0" smtClean="0"/>
              <a:t>Describes how </a:t>
            </a:r>
            <a:r>
              <a:rPr lang="en" dirty="0"/>
              <a:t>BOSH updates job instances during the </a:t>
            </a:r>
            <a:r>
              <a:rPr lang="en" dirty="0" smtClean="0"/>
              <a:t>deployment</a:t>
            </a:r>
          </a:p>
        </p:txBody>
      </p:sp>
      <p:sp>
        <p:nvSpPr>
          <p:cNvPr id="6" name="CuadroTexto 5"/>
          <p:cNvSpPr txBox="1"/>
          <p:nvPr/>
        </p:nvSpPr>
        <p:spPr>
          <a:xfrm>
            <a:off x="3979939" y="2406444"/>
            <a:ext cx="1881232" cy="307777"/>
          </a:xfrm>
          <a:prstGeom prst="rect">
            <a:avLst/>
          </a:prstGeom>
          <a:noFill/>
        </p:spPr>
        <p:txBody>
          <a:bodyPr wrap="none" rtlCol="0">
            <a:spAutoFit/>
          </a:bodyPr>
          <a:lstStyle/>
          <a:p>
            <a:r>
              <a:rPr lang="en" dirty="0" smtClean="0">
                <a:solidFill>
                  <a:schemeClr val="bg1"/>
                </a:solidFill>
              </a:rPr>
              <a:t># of canary instances</a:t>
            </a:r>
            <a:endParaRPr lang="en" dirty="0">
              <a:solidFill>
                <a:schemeClr val="bg1"/>
              </a:solidFill>
            </a:endParaRPr>
          </a:p>
        </p:txBody>
      </p:sp>
      <p:sp>
        <p:nvSpPr>
          <p:cNvPr id="7" name="CuadroTexto 6"/>
          <p:cNvSpPr txBox="1"/>
          <p:nvPr/>
        </p:nvSpPr>
        <p:spPr>
          <a:xfrm>
            <a:off x="3979939" y="2985419"/>
            <a:ext cx="5096267" cy="307777"/>
          </a:xfrm>
          <a:prstGeom prst="rect">
            <a:avLst/>
          </a:prstGeom>
          <a:noFill/>
        </p:spPr>
        <p:txBody>
          <a:bodyPr wrap="none" rtlCol="0">
            <a:spAutoFit/>
          </a:bodyPr>
          <a:lstStyle/>
          <a:p>
            <a:r>
              <a:rPr lang="en" dirty="0" smtClean="0">
                <a:solidFill>
                  <a:schemeClr val="bg1"/>
                </a:solidFill>
              </a:rPr>
              <a:t>Wait time (ms) </a:t>
            </a:r>
            <a:r>
              <a:rPr lang="en" dirty="0">
                <a:solidFill>
                  <a:schemeClr val="bg1"/>
                </a:solidFill>
              </a:rPr>
              <a:t>to check whether </a:t>
            </a:r>
            <a:r>
              <a:rPr lang="en-US" dirty="0" smtClean="0">
                <a:solidFill>
                  <a:schemeClr val="bg1"/>
                </a:solidFill>
              </a:rPr>
              <a:t>canary</a:t>
            </a:r>
            <a:r>
              <a:rPr lang="en" dirty="0" smtClean="0">
                <a:solidFill>
                  <a:schemeClr val="bg1"/>
                </a:solidFill>
              </a:rPr>
              <a:t> instance</a:t>
            </a:r>
            <a:r>
              <a:rPr lang="en-US" dirty="0" smtClean="0">
                <a:solidFill>
                  <a:schemeClr val="bg1"/>
                </a:solidFill>
              </a:rPr>
              <a:t>s</a:t>
            </a:r>
            <a:r>
              <a:rPr lang="en" dirty="0" smtClean="0">
                <a:solidFill>
                  <a:schemeClr val="bg1"/>
                </a:solidFill>
              </a:rPr>
              <a:t> </a:t>
            </a:r>
            <a:r>
              <a:rPr lang="en" dirty="0">
                <a:solidFill>
                  <a:schemeClr val="bg1"/>
                </a:solidFill>
              </a:rPr>
              <a:t>are healthy </a:t>
            </a:r>
          </a:p>
        </p:txBody>
      </p:sp>
      <p:sp>
        <p:nvSpPr>
          <p:cNvPr id="10" name="CuadroTexto 9"/>
          <p:cNvSpPr txBox="1"/>
          <p:nvPr/>
        </p:nvSpPr>
        <p:spPr>
          <a:xfrm>
            <a:off x="4029369" y="3552321"/>
            <a:ext cx="3368017" cy="307777"/>
          </a:xfrm>
          <a:prstGeom prst="rect">
            <a:avLst/>
          </a:prstGeom>
          <a:noFill/>
        </p:spPr>
        <p:txBody>
          <a:bodyPr wrap="none" rtlCol="0">
            <a:spAutoFit/>
          </a:bodyPr>
          <a:lstStyle/>
          <a:p>
            <a:r>
              <a:rPr lang="en" dirty="0" smtClean="0">
                <a:solidFill>
                  <a:schemeClr val="bg1"/>
                </a:solidFill>
              </a:rPr>
              <a:t>How jobs are updated (serial or parallel)</a:t>
            </a:r>
            <a:endParaRPr lang="en" dirty="0">
              <a:solidFill>
                <a:schemeClr val="bg1"/>
              </a:solidFill>
            </a:endParaRPr>
          </a:p>
        </p:txBody>
      </p:sp>
      <p:sp>
        <p:nvSpPr>
          <p:cNvPr id="12" name="CuadroTexto 11"/>
          <p:cNvSpPr txBox="1"/>
          <p:nvPr/>
        </p:nvSpPr>
        <p:spPr>
          <a:xfrm>
            <a:off x="3979939" y="2714221"/>
            <a:ext cx="4296469" cy="307777"/>
          </a:xfrm>
          <a:prstGeom prst="rect">
            <a:avLst/>
          </a:prstGeom>
          <a:noFill/>
        </p:spPr>
        <p:txBody>
          <a:bodyPr wrap="none" rtlCol="0">
            <a:spAutoFit/>
          </a:bodyPr>
          <a:lstStyle/>
          <a:p>
            <a:r>
              <a:rPr lang="en" dirty="0" smtClean="0">
                <a:solidFill>
                  <a:schemeClr val="bg1"/>
                </a:solidFill>
              </a:rPr>
              <a:t>Max # of </a:t>
            </a:r>
            <a:r>
              <a:rPr lang="en" dirty="0">
                <a:solidFill>
                  <a:schemeClr val="bg1"/>
                </a:solidFill>
              </a:rPr>
              <a:t>non-canary instances to update in </a:t>
            </a:r>
            <a:r>
              <a:rPr lang="en" dirty="0" smtClean="0">
                <a:solidFill>
                  <a:schemeClr val="bg1"/>
                </a:solidFill>
              </a:rPr>
              <a:t>parallel</a:t>
            </a:r>
            <a:endParaRPr lang="en" dirty="0">
              <a:solidFill>
                <a:schemeClr val="bg1"/>
              </a:solidFill>
            </a:endParaRPr>
          </a:p>
        </p:txBody>
      </p:sp>
      <p:cxnSp>
        <p:nvCxnSpPr>
          <p:cNvPr id="9" name="Conector recto de flecha 8"/>
          <p:cNvCxnSpPr>
            <a:stCxn id="6" idx="1"/>
          </p:cNvCxnSpPr>
          <p:nvPr/>
        </p:nvCxnSpPr>
        <p:spPr>
          <a:xfrm flipH="1">
            <a:off x="1639957" y="2560333"/>
            <a:ext cx="2339982" cy="2086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Conector recto de flecha 15"/>
          <p:cNvCxnSpPr>
            <a:stCxn id="10" idx="1"/>
          </p:cNvCxnSpPr>
          <p:nvPr/>
        </p:nvCxnSpPr>
        <p:spPr>
          <a:xfrm flipH="1" flipV="1">
            <a:off x="1910522" y="3641127"/>
            <a:ext cx="2118847" cy="6508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a:off x="3467654" y="3139308"/>
            <a:ext cx="51228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Conector recto de flecha 19"/>
          <p:cNvCxnSpPr>
            <a:stCxn id="12" idx="1"/>
          </p:cNvCxnSpPr>
          <p:nvPr/>
        </p:nvCxnSpPr>
        <p:spPr>
          <a:xfrm flipH="1">
            <a:off x="2147522" y="2868110"/>
            <a:ext cx="1832417" cy="1173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CuadroTexto 16"/>
          <p:cNvSpPr txBox="1"/>
          <p:nvPr/>
        </p:nvSpPr>
        <p:spPr>
          <a:xfrm>
            <a:off x="3972210" y="3254666"/>
            <a:ext cx="4506362" cy="307777"/>
          </a:xfrm>
          <a:prstGeom prst="rect">
            <a:avLst/>
          </a:prstGeom>
          <a:noFill/>
        </p:spPr>
        <p:txBody>
          <a:bodyPr wrap="none" rtlCol="0">
            <a:spAutoFit/>
          </a:bodyPr>
          <a:lstStyle/>
          <a:p>
            <a:r>
              <a:rPr lang="en" dirty="0" smtClean="0">
                <a:solidFill>
                  <a:schemeClr val="bg1"/>
                </a:solidFill>
              </a:rPr>
              <a:t>Wait time (ms) to check whether instances are healthy </a:t>
            </a:r>
            <a:endParaRPr lang="en" dirty="0">
              <a:solidFill>
                <a:schemeClr val="bg1"/>
              </a:solidFill>
            </a:endParaRPr>
          </a:p>
        </p:txBody>
      </p:sp>
      <p:cxnSp>
        <p:nvCxnSpPr>
          <p:cNvPr id="21" name="Conector recto de flecha 20"/>
          <p:cNvCxnSpPr>
            <a:stCxn id="17" idx="1"/>
          </p:cNvCxnSpPr>
          <p:nvPr/>
        </p:nvCxnSpPr>
        <p:spPr>
          <a:xfrm flipH="1">
            <a:off x="3467654" y="3408555"/>
            <a:ext cx="50455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9230761"/>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Canary Instances</a:t>
            </a:r>
            <a:endParaRPr lang="en" dirty="0">
              <a:solidFill>
                <a:srgbClr val="138A7E"/>
              </a:solidFill>
            </a:endParaRPr>
          </a:p>
        </p:txBody>
      </p:sp>
      <p:sp>
        <p:nvSpPr>
          <p:cNvPr id="3" name="Marcador de texto 2"/>
          <p:cNvSpPr>
            <a:spLocks noGrp="1"/>
          </p:cNvSpPr>
          <p:nvPr>
            <p:ph type="body" idx="1"/>
          </p:nvPr>
        </p:nvSpPr>
        <p:spPr>
          <a:xfrm>
            <a:off x="163517" y="953888"/>
            <a:ext cx="6069677" cy="3526660"/>
          </a:xfrm>
        </p:spPr>
        <p:txBody>
          <a:bodyPr/>
          <a:lstStyle/>
          <a:p>
            <a:pPr marL="0" indent="0">
              <a:buNone/>
            </a:pPr>
            <a:r>
              <a:rPr lang="en" sz="2400" dirty="0"/>
              <a:t>Canary instances are instances updated before other instances. Any update error in a canary instance causes the deployment to stop. Since only canaries </a:t>
            </a:r>
            <a:r>
              <a:rPr lang="en" sz="2400" dirty="0" smtClean="0"/>
              <a:t>instances are </a:t>
            </a:r>
            <a:r>
              <a:rPr lang="en" sz="2400" dirty="0"/>
              <a:t>affected before an update stops, </a:t>
            </a:r>
            <a:r>
              <a:rPr lang="en" sz="2400" dirty="0" smtClean="0"/>
              <a:t>problematic </a:t>
            </a:r>
            <a:r>
              <a:rPr lang="en" sz="2400" dirty="0"/>
              <a:t>packages or jobs are prevented from taking over all job instances.</a:t>
            </a:r>
            <a:endParaRPr lang="en" sz="2400" dirty="0" smtClean="0"/>
          </a:p>
        </p:txBody>
      </p:sp>
      <p:pic>
        <p:nvPicPr>
          <p:cNvPr id="5" name="Imagen 4" descr="canary_coal_mine-300x264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3194" y="1412276"/>
            <a:ext cx="2761966" cy="2430530"/>
          </a:xfrm>
          <a:prstGeom prst="rect">
            <a:avLst/>
          </a:prstGeom>
        </p:spPr>
      </p:pic>
      <p:sp>
        <p:nvSpPr>
          <p:cNvPr id="8" name="CuadroTexto 7"/>
          <p:cNvSpPr txBox="1"/>
          <p:nvPr/>
        </p:nvSpPr>
        <p:spPr>
          <a:xfrm>
            <a:off x="163495" y="4317020"/>
            <a:ext cx="7532831" cy="307777"/>
          </a:xfrm>
          <a:prstGeom prst="rect">
            <a:avLst/>
          </a:prstGeom>
          <a:noFill/>
        </p:spPr>
        <p:txBody>
          <a:bodyPr wrap="none" rtlCol="0">
            <a:spAutoFit/>
          </a:bodyPr>
          <a:lstStyle/>
          <a:p>
            <a:r>
              <a:rPr lang="en" dirty="0">
                <a:solidFill>
                  <a:srgbClr val="FFFFFF"/>
                </a:solidFill>
              </a:rPr>
              <a:t>Canaries are Great! - </a:t>
            </a:r>
            <a:r>
              <a:rPr lang="en" dirty="0">
                <a:solidFill>
                  <a:srgbClr val="FFFFFF"/>
                </a:solidFill>
                <a:hlinkClick r:id="rId4"/>
              </a:rPr>
              <a:t>https://blog.pivotal.io/pivotal-cloud-foundry/products/canaries-are-great</a:t>
            </a:r>
            <a:endParaRPr lang="en" dirty="0">
              <a:solidFill>
                <a:srgbClr val="FFFFFF"/>
              </a:solidFill>
            </a:endParaRPr>
          </a:p>
        </p:txBody>
      </p:sp>
    </p:spTree>
    <p:extLst>
      <p:ext uri="{BB962C8B-B14F-4D97-AF65-F5344CB8AC3E}">
        <p14:creationId xmlns:p14="http://schemas.microsoft.com/office/powerpoint/2010/main" val="331082774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How do the Canary deployment works?</a:t>
            </a:r>
            <a:endParaRPr lang="en" dirty="0">
              <a:solidFill>
                <a:srgbClr val="138A7E"/>
              </a:solidFill>
            </a:endParaRPr>
          </a:p>
        </p:txBody>
      </p:sp>
      <p:pic>
        <p:nvPicPr>
          <p:cNvPr id="18" name="Imagen 17" descr="Screen Shot 2016-01-08 at 16.04.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3800"/>
            <a:ext cx="2120269" cy="938105"/>
          </a:xfrm>
          <a:prstGeom prst="rect">
            <a:avLst/>
          </a:prstGeom>
        </p:spPr>
      </p:pic>
      <p:pic>
        <p:nvPicPr>
          <p:cNvPr id="19" name="Shape 1212"/>
          <p:cNvPicPr preferRelativeResize="0"/>
          <p:nvPr/>
        </p:nvPicPr>
        <p:blipFill rotWithShape="1">
          <a:blip r:embed="rId4">
            <a:alphaModFix/>
          </a:blip>
          <a:srcRect/>
          <a:stretch/>
        </p:blipFill>
        <p:spPr>
          <a:xfrm>
            <a:off x="7208972" y="1484074"/>
            <a:ext cx="1935026" cy="2652599"/>
          </a:xfrm>
          <a:prstGeom prst="rect">
            <a:avLst/>
          </a:prstGeom>
          <a:noFill/>
          <a:ln>
            <a:noFill/>
          </a:ln>
        </p:spPr>
      </p:pic>
      <p:pic>
        <p:nvPicPr>
          <p:cNvPr id="22" name="Shape 1190"/>
          <p:cNvPicPr preferRelativeResize="0"/>
          <p:nvPr/>
        </p:nvPicPr>
        <p:blipFill rotWithShape="1">
          <a:blip r:embed="rId5">
            <a:alphaModFix/>
          </a:blip>
          <a:srcRect/>
          <a:stretch/>
        </p:blipFill>
        <p:spPr>
          <a:xfrm>
            <a:off x="3585637" y="2105480"/>
            <a:ext cx="478500" cy="560700"/>
          </a:xfrm>
          <a:prstGeom prst="rect">
            <a:avLst/>
          </a:prstGeom>
          <a:noFill/>
          <a:ln>
            <a:noFill/>
          </a:ln>
        </p:spPr>
      </p:pic>
      <p:pic>
        <p:nvPicPr>
          <p:cNvPr id="23" name="Shape 1191"/>
          <p:cNvPicPr preferRelativeResize="0"/>
          <p:nvPr/>
        </p:nvPicPr>
        <p:blipFill rotWithShape="1">
          <a:blip r:embed="rId5">
            <a:alphaModFix/>
          </a:blip>
          <a:srcRect/>
          <a:stretch/>
        </p:blipFill>
        <p:spPr>
          <a:xfrm>
            <a:off x="3841356" y="2259082"/>
            <a:ext cx="478500" cy="560700"/>
          </a:xfrm>
          <a:prstGeom prst="rect">
            <a:avLst/>
          </a:prstGeom>
          <a:noFill/>
          <a:ln>
            <a:noFill/>
          </a:ln>
        </p:spPr>
      </p:pic>
      <p:pic>
        <p:nvPicPr>
          <p:cNvPr id="24" name="Shape 1192"/>
          <p:cNvPicPr preferRelativeResize="0"/>
          <p:nvPr/>
        </p:nvPicPr>
        <p:blipFill rotWithShape="1">
          <a:blip r:embed="rId5">
            <a:alphaModFix/>
          </a:blip>
          <a:srcRect/>
          <a:stretch/>
        </p:blipFill>
        <p:spPr>
          <a:xfrm>
            <a:off x="4097075" y="2412684"/>
            <a:ext cx="478500" cy="560700"/>
          </a:xfrm>
          <a:prstGeom prst="rect">
            <a:avLst/>
          </a:prstGeom>
          <a:noFill/>
          <a:ln>
            <a:noFill/>
          </a:ln>
        </p:spPr>
      </p:pic>
      <p:pic>
        <p:nvPicPr>
          <p:cNvPr id="25" name="Shape 1193"/>
          <p:cNvPicPr preferRelativeResize="0"/>
          <p:nvPr/>
        </p:nvPicPr>
        <p:blipFill rotWithShape="1">
          <a:blip r:embed="rId5">
            <a:alphaModFix/>
          </a:blip>
          <a:srcRect/>
          <a:stretch/>
        </p:blipFill>
        <p:spPr>
          <a:xfrm>
            <a:off x="4352793" y="2566284"/>
            <a:ext cx="478500" cy="560700"/>
          </a:xfrm>
          <a:prstGeom prst="rect">
            <a:avLst/>
          </a:prstGeom>
          <a:noFill/>
          <a:ln>
            <a:noFill/>
          </a:ln>
        </p:spPr>
      </p:pic>
      <p:pic>
        <p:nvPicPr>
          <p:cNvPr id="26" name="Shape 1194"/>
          <p:cNvPicPr preferRelativeResize="0"/>
          <p:nvPr/>
        </p:nvPicPr>
        <p:blipFill rotWithShape="1">
          <a:blip r:embed="rId5">
            <a:alphaModFix/>
          </a:blip>
          <a:srcRect/>
          <a:stretch/>
        </p:blipFill>
        <p:spPr>
          <a:xfrm>
            <a:off x="4608511" y="2719889"/>
            <a:ext cx="478500" cy="560700"/>
          </a:xfrm>
          <a:prstGeom prst="rect">
            <a:avLst/>
          </a:prstGeom>
          <a:noFill/>
          <a:ln>
            <a:noFill/>
          </a:ln>
        </p:spPr>
      </p:pic>
      <p:pic>
        <p:nvPicPr>
          <p:cNvPr id="27" name="Shape 1195"/>
          <p:cNvPicPr preferRelativeResize="0"/>
          <p:nvPr/>
        </p:nvPicPr>
        <p:blipFill rotWithShape="1">
          <a:blip r:embed="rId5">
            <a:alphaModFix/>
          </a:blip>
          <a:srcRect/>
          <a:stretch/>
        </p:blipFill>
        <p:spPr>
          <a:xfrm>
            <a:off x="3589059" y="1822089"/>
            <a:ext cx="478500" cy="560700"/>
          </a:xfrm>
          <a:prstGeom prst="rect">
            <a:avLst/>
          </a:prstGeom>
          <a:noFill/>
          <a:ln>
            <a:noFill/>
          </a:ln>
        </p:spPr>
      </p:pic>
      <p:pic>
        <p:nvPicPr>
          <p:cNvPr id="28" name="Shape 1196"/>
          <p:cNvPicPr preferRelativeResize="0"/>
          <p:nvPr/>
        </p:nvPicPr>
        <p:blipFill rotWithShape="1">
          <a:blip r:embed="rId5">
            <a:alphaModFix/>
          </a:blip>
          <a:srcRect/>
          <a:stretch/>
        </p:blipFill>
        <p:spPr>
          <a:xfrm>
            <a:off x="3844778" y="1975691"/>
            <a:ext cx="478500" cy="560700"/>
          </a:xfrm>
          <a:prstGeom prst="rect">
            <a:avLst/>
          </a:prstGeom>
          <a:noFill/>
          <a:ln>
            <a:noFill/>
          </a:ln>
        </p:spPr>
      </p:pic>
      <p:pic>
        <p:nvPicPr>
          <p:cNvPr id="29" name="Shape 1197"/>
          <p:cNvPicPr preferRelativeResize="0"/>
          <p:nvPr/>
        </p:nvPicPr>
        <p:blipFill rotWithShape="1">
          <a:blip r:embed="rId5">
            <a:alphaModFix/>
          </a:blip>
          <a:srcRect/>
          <a:stretch/>
        </p:blipFill>
        <p:spPr>
          <a:xfrm>
            <a:off x="4100499" y="2129292"/>
            <a:ext cx="478500" cy="560700"/>
          </a:xfrm>
          <a:prstGeom prst="rect">
            <a:avLst/>
          </a:prstGeom>
          <a:noFill/>
          <a:ln>
            <a:noFill/>
          </a:ln>
        </p:spPr>
      </p:pic>
      <p:pic>
        <p:nvPicPr>
          <p:cNvPr id="30" name="Shape 1198"/>
          <p:cNvPicPr preferRelativeResize="0"/>
          <p:nvPr/>
        </p:nvPicPr>
        <p:blipFill rotWithShape="1">
          <a:blip r:embed="rId5">
            <a:alphaModFix/>
          </a:blip>
          <a:srcRect/>
          <a:stretch/>
        </p:blipFill>
        <p:spPr>
          <a:xfrm>
            <a:off x="4356218" y="2282893"/>
            <a:ext cx="478500" cy="560700"/>
          </a:xfrm>
          <a:prstGeom prst="rect">
            <a:avLst/>
          </a:prstGeom>
          <a:noFill/>
          <a:ln>
            <a:noFill/>
          </a:ln>
        </p:spPr>
      </p:pic>
      <p:pic>
        <p:nvPicPr>
          <p:cNvPr id="31" name="Shape 1199"/>
          <p:cNvPicPr preferRelativeResize="0"/>
          <p:nvPr/>
        </p:nvPicPr>
        <p:blipFill rotWithShape="1">
          <a:blip r:embed="rId5">
            <a:alphaModFix/>
          </a:blip>
          <a:srcRect/>
          <a:stretch/>
        </p:blipFill>
        <p:spPr>
          <a:xfrm>
            <a:off x="4611935" y="2436497"/>
            <a:ext cx="478500" cy="560700"/>
          </a:xfrm>
          <a:prstGeom prst="rect">
            <a:avLst/>
          </a:prstGeom>
          <a:noFill/>
          <a:ln>
            <a:noFill/>
          </a:ln>
        </p:spPr>
      </p:pic>
      <p:sp>
        <p:nvSpPr>
          <p:cNvPr id="8" name="CuadroTexto 7"/>
          <p:cNvSpPr txBox="1"/>
          <p:nvPr/>
        </p:nvSpPr>
        <p:spPr>
          <a:xfrm>
            <a:off x="3618865" y="3383576"/>
            <a:ext cx="1511815" cy="307777"/>
          </a:xfrm>
          <a:prstGeom prst="rect">
            <a:avLst/>
          </a:prstGeom>
          <a:noFill/>
        </p:spPr>
        <p:txBody>
          <a:bodyPr wrap="none" rtlCol="0">
            <a:spAutoFit/>
          </a:bodyPr>
          <a:lstStyle/>
          <a:p>
            <a:r>
              <a:rPr lang="en" dirty="0" smtClean="0">
                <a:solidFill>
                  <a:srgbClr val="FFFFFF"/>
                </a:solidFill>
              </a:rPr>
              <a:t>Current state: v1</a:t>
            </a:r>
            <a:endParaRPr lang="en" dirty="0">
              <a:solidFill>
                <a:srgbClr val="FFFFFF"/>
              </a:solidFill>
            </a:endParaRPr>
          </a:p>
        </p:txBody>
      </p:sp>
    </p:spTree>
    <p:extLst>
      <p:ext uri="{BB962C8B-B14F-4D97-AF65-F5344CB8AC3E}">
        <p14:creationId xmlns:p14="http://schemas.microsoft.com/office/powerpoint/2010/main" val="3889863830"/>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How do the Canary deployment works?</a:t>
            </a:r>
            <a:endParaRPr lang="en" dirty="0">
              <a:solidFill>
                <a:srgbClr val="138A7E"/>
              </a:solidFill>
            </a:endParaRPr>
          </a:p>
        </p:txBody>
      </p:sp>
      <p:pic>
        <p:nvPicPr>
          <p:cNvPr id="18" name="Imagen 17" descr="Screen Shot 2016-01-08 at 16.04.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3800"/>
            <a:ext cx="2120269" cy="938105"/>
          </a:xfrm>
          <a:prstGeom prst="rect">
            <a:avLst/>
          </a:prstGeom>
        </p:spPr>
      </p:pic>
      <p:pic>
        <p:nvPicPr>
          <p:cNvPr id="19" name="Shape 1212"/>
          <p:cNvPicPr preferRelativeResize="0"/>
          <p:nvPr/>
        </p:nvPicPr>
        <p:blipFill rotWithShape="1">
          <a:blip r:embed="rId4">
            <a:alphaModFix/>
          </a:blip>
          <a:srcRect/>
          <a:stretch/>
        </p:blipFill>
        <p:spPr>
          <a:xfrm>
            <a:off x="7208972" y="1484074"/>
            <a:ext cx="1935026" cy="2652599"/>
          </a:xfrm>
          <a:prstGeom prst="rect">
            <a:avLst/>
          </a:prstGeom>
          <a:noFill/>
          <a:ln>
            <a:noFill/>
          </a:ln>
        </p:spPr>
      </p:pic>
      <p:pic>
        <p:nvPicPr>
          <p:cNvPr id="22" name="Shape 1190"/>
          <p:cNvPicPr preferRelativeResize="0"/>
          <p:nvPr/>
        </p:nvPicPr>
        <p:blipFill rotWithShape="1">
          <a:blip r:embed="rId5">
            <a:alphaModFix/>
          </a:blip>
          <a:srcRect/>
          <a:stretch/>
        </p:blipFill>
        <p:spPr>
          <a:xfrm>
            <a:off x="3585637" y="2105480"/>
            <a:ext cx="478500" cy="560700"/>
          </a:xfrm>
          <a:prstGeom prst="rect">
            <a:avLst/>
          </a:prstGeom>
          <a:noFill/>
          <a:ln>
            <a:noFill/>
          </a:ln>
        </p:spPr>
      </p:pic>
      <p:pic>
        <p:nvPicPr>
          <p:cNvPr id="23" name="Shape 1191"/>
          <p:cNvPicPr preferRelativeResize="0"/>
          <p:nvPr/>
        </p:nvPicPr>
        <p:blipFill rotWithShape="1">
          <a:blip r:embed="rId5">
            <a:alphaModFix/>
          </a:blip>
          <a:srcRect/>
          <a:stretch/>
        </p:blipFill>
        <p:spPr>
          <a:xfrm>
            <a:off x="3841356" y="2259082"/>
            <a:ext cx="478500" cy="560700"/>
          </a:xfrm>
          <a:prstGeom prst="rect">
            <a:avLst/>
          </a:prstGeom>
          <a:noFill/>
          <a:ln>
            <a:noFill/>
          </a:ln>
        </p:spPr>
      </p:pic>
      <p:pic>
        <p:nvPicPr>
          <p:cNvPr id="24" name="Shape 1192"/>
          <p:cNvPicPr preferRelativeResize="0"/>
          <p:nvPr/>
        </p:nvPicPr>
        <p:blipFill rotWithShape="1">
          <a:blip r:embed="rId5">
            <a:alphaModFix/>
          </a:blip>
          <a:srcRect/>
          <a:stretch/>
        </p:blipFill>
        <p:spPr>
          <a:xfrm>
            <a:off x="4097075" y="2412684"/>
            <a:ext cx="478500" cy="560700"/>
          </a:xfrm>
          <a:prstGeom prst="rect">
            <a:avLst/>
          </a:prstGeom>
          <a:noFill/>
          <a:ln>
            <a:noFill/>
          </a:ln>
        </p:spPr>
      </p:pic>
      <p:pic>
        <p:nvPicPr>
          <p:cNvPr id="25" name="Shape 1193"/>
          <p:cNvPicPr preferRelativeResize="0"/>
          <p:nvPr/>
        </p:nvPicPr>
        <p:blipFill rotWithShape="1">
          <a:blip r:embed="rId5">
            <a:alphaModFix/>
          </a:blip>
          <a:srcRect/>
          <a:stretch/>
        </p:blipFill>
        <p:spPr>
          <a:xfrm>
            <a:off x="4352793" y="2566284"/>
            <a:ext cx="478500" cy="560700"/>
          </a:xfrm>
          <a:prstGeom prst="rect">
            <a:avLst/>
          </a:prstGeom>
          <a:noFill/>
          <a:ln>
            <a:noFill/>
          </a:ln>
        </p:spPr>
      </p:pic>
      <p:pic>
        <p:nvPicPr>
          <p:cNvPr id="26" name="Shape 1194"/>
          <p:cNvPicPr preferRelativeResize="0"/>
          <p:nvPr/>
        </p:nvPicPr>
        <p:blipFill rotWithShape="1">
          <a:blip r:embed="rId5">
            <a:alphaModFix/>
          </a:blip>
          <a:srcRect/>
          <a:stretch/>
        </p:blipFill>
        <p:spPr>
          <a:xfrm>
            <a:off x="4608511" y="2719889"/>
            <a:ext cx="478500" cy="560700"/>
          </a:xfrm>
          <a:prstGeom prst="rect">
            <a:avLst/>
          </a:prstGeom>
          <a:noFill/>
          <a:ln>
            <a:noFill/>
          </a:ln>
        </p:spPr>
      </p:pic>
      <p:pic>
        <p:nvPicPr>
          <p:cNvPr id="27" name="Shape 1195"/>
          <p:cNvPicPr preferRelativeResize="0"/>
          <p:nvPr/>
        </p:nvPicPr>
        <p:blipFill rotWithShape="1">
          <a:blip r:embed="rId5">
            <a:alphaModFix/>
          </a:blip>
          <a:srcRect/>
          <a:stretch/>
        </p:blipFill>
        <p:spPr>
          <a:xfrm>
            <a:off x="3589059" y="1822089"/>
            <a:ext cx="478500" cy="560700"/>
          </a:xfrm>
          <a:prstGeom prst="rect">
            <a:avLst/>
          </a:prstGeom>
          <a:noFill/>
          <a:ln>
            <a:noFill/>
          </a:ln>
        </p:spPr>
      </p:pic>
      <p:pic>
        <p:nvPicPr>
          <p:cNvPr id="28" name="Shape 1196"/>
          <p:cNvPicPr preferRelativeResize="0"/>
          <p:nvPr/>
        </p:nvPicPr>
        <p:blipFill rotWithShape="1">
          <a:blip r:embed="rId5">
            <a:alphaModFix/>
          </a:blip>
          <a:srcRect/>
          <a:stretch/>
        </p:blipFill>
        <p:spPr>
          <a:xfrm>
            <a:off x="3844778" y="1975691"/>
            <a:ext cx="478500" cy="560700"/>
          </a:xfrm>
          <a:prstGeom prst="rect">
            <a:avLst/>
          </a:prstGeom>
          <a:noFill/>
          <a:ln>
            <a:noFill/>
          </a:ln>
        </p:spPr>
      </p:pic>
      <p:pic>
        <p:nvPicPr>
          <p:cNvPr id="29" name="Shape 1197"/>
          <p:cNvPicPr preferRelativeResize="0"/>
          <p:nvPr/>
        </p:nvPicPr>
        <p:blipFill rotWithShape="1">
          <a:blip r:embed="rId5">
            <a:alphaModFix/>
          </a:blip>
          <a:srcRect/>
          <a:stretch/>
        </p:blipFill>
        <p:spPr>
          <a:xfrm>
            <a:off x="4100499" y="2129292"/>
            <a:ext cx="478500" cy="560700"/>
          </a:xfrm>
          <a:prstGeom prst="rect">
            <a:avLst/>
          </a:prstGeom>
          <a:noFill/>
          <a:ln>
            <a:noFill/>
          </a:ln>
        </p:spPr>
      </p:pic>
      <p:pic>
        <p:nvPicPr>
          <p:cNvPr id="30" name="Shape 1198"/>
          <p:cNvPicPr preferRelativeResize="0"/>
          <p:nvPr/>
        </p:nvPicPr>
        <p:blipFill rotWithShape="1">
          <a:blip r:embed="rId5">
            <a:alphaModFix/>
          </a:blip>
          <a:srcRect/>
          <a:stretch/>
        </p:blipFill>
        <p:spPr>
          <a:xfrm>
            <a:off x="4356218" y="2282893"/>
            <a:ext cx="478500" cy="560700"/>
          </a:xfrm>
          <a:prstGeom prst="rect">
            <a:avLst/>
          </a:prstGeom>
          <a:noFill/>
          <a:ln>
            <a:noFill/>
          </a:ln>
        </p:spPr>
      </p:pic>
      <p:pic>
        <p:nvPicPr>
          <p:cNvPr id="31" name="Shape 1199"/>
          <p:cNvPicPr preferRelativeResize="0"/>
          <p:nvPr/>
        </p:nvPicPr>
        <p:blipFill rotWithShape="1">
          <a:blip r:embed="rId5">
            <a:alphaModFix/>
          </a:blip>
          <a:srcRect/>
          <a:stretch/>
        </p:blipFill>
        <p:spPr>
          <a:xfrm>
            <a:off x="4611935" y="2436497"/>
            <a:ext cx="478500" cy="560700"/>
          </a:xfrm>
          <a:prstGeom prst="rect">
            <a:avLst/>
          </a:prstGeom>
          <a:noFill/>
          <a:ln>
            <a:noFill/>
          </a:ln>
        </p:spPr>
      </p:pic>
      <p:sp>
        <p:nvSpPr>
          <p:cNvPr id="8" name="CuadroTexto 7"/>
          <p:cNvSpPr txBox="1"/>
          <p:nvPr/>
        </p:nvSpPr>
        <p:spPr>
          <a:xfrm>
            <a:off x="3268744" y="3383576"/>
            <a:ext cx="3168844" cy="523220"/>
          </a:xfrm>
          <a:prstGeom prst="rect">
            <a:avLst/>
          </a:prstGeom>
          <a:noFill/>
        </p:spPr>
        <p:txBody>
          <a:bodyPr wrap="none" rtlCol="0">
            <a:spAutoFit/>
          </a:bodyPr>
          <a:lstStyle/>
          <a:p>
            <a:pPr algn="ctr"/>
            <a:r>
              <a:rPr lang="en" dirty="0" smtClean="0">
                <a:solidFill>
                  <a:srgbClr val="FFFFFF"/>
                </a:solidFill>
              </a:rPr>
              <a:t>Canary instances are updated to v1.1</a:t>
            </a:r>
          </a:p>
          <a:p>
            <a:pPr algn="ctr"/>
            <a:r>
              <a:rPr lang="en" dirty="0" smtClean="0">
                <a:solidFill>
                  <a:srgbClr val="FFFFFF"/>
                </a:solidFill>
              </a:rPr>
              <a:t>The rest of instances are still on v1.0</a:t>
            </a:r>
            <a:endParaRPr lang="en" dirty="0">
              <a:solidFill>
                <a:srgbClr val="FFFFFF"/>
              </a:solidFill>
            </a:endParaRPr>
          </a:p>
        </p:txBody>
      </p:sp>
      <p:grpSp>
        <p:nvGrpSpPr>
          <p:cNvPr id="16" name="Shape 1249"/>
          <p:cNvGrpSpPr/>
          <p:nvPr/>
        </p:nvGrpSpPr>
        <p:grpSpPr>
          <a:xfrm>
            <a:off x="4546293" y="2161812"/>
            <a:ext cx="612457" cy="1143191"/>
            <a:chOff x="-25400" y="0"/>
            <a:chExt cx="612457" cy="1143191"/>
          </a:xfrm>
        </p:grpSpPr>
        <p:pic>
          <p:nvPicPr>
            <p:cNvPr id="17" name="Shape 1250"/>
            <p:cNvPicPr preferRelativeResize="0"/>
            <p:nvPr/>
          </p:nvPicPr>
          <p:blipFill rotWithShape="1">
            <a:blip r:embed="rId6">
              <a:alphaModFix/>
            </a:blip>
            <a:srcRect/>
            <a:stretch/>
          </p:blipFill>
          <p:spPr>
            <a:xfrm>
              <a:off x="-25400" y="191591"/>
              <a:ext cx="606899" cy="951600"/>
            </a:xfrm>
            <a:prstGeom prst="rect">
              <a:avLst/>
            </a:prstGeom>
            <a:noFill/>
            <a:ln>
              <a:noFill/>
            </a:ln>
          </p:spPr>
        </p:pic>
        <p:sp>
          <p:nvSpPr>
            <p:cNvPr id="20" name="Shape 1251"/>
            <p:cNvSpPr/>
            <p:nvPr/>
          </p:nvSpPr>
          <p:spPr>
            <a:xfrm>
              <a:off x="42257" y="0"/>
              <a:ext cx="544800" cy="177900"/>
            </a:xfrm>
            <a:prstGeom prst="rect">
              <a:avLst/>
            </a:prstGeom>
            <a:noFill/>
            <a:ln>
              <a:noFill/>
            </a:ln>
          </p:spPr>
          <p:txBody>
            <a:bodyPr lIns="19050" tIns="19050" rIns="19050" bIns="19050" anchor="ctr" anchorCtr="0">
              <a:noAutofit/>
            </a:bodyPr>
            <a:lstStyle/>
            <a:p>
              <a:pPr marL="0" marR="0" lvl="0" indent="0" algn="l" rtl="0">
                <a:spcBef>
                  <a:spcPts val="0"/>
                </a:spcBef>
                <a:buClr>
                  <a:srgbClr val="53585F"/>
                </a:buClr>
                <a:buSzPct val="25000"/>
                <a:buFont typeface="Helvetica Neue"/>
                <a:buNone/>
              </a:pPr>
              <a:r>
                <a:rPr lang="en-US" sz="900" b="1" i="0" u="none" strike="noStrike" cap="small" dirty="0">
                  <a:solidFill>
                    <a:srgbClr val="FFFFFF"/>
                  </a:solidFill>
                  <a:latin typeface="Helvetica Neue"/>
                  <a:ea typeface="Helvetica Neue"/>
                  <a:cs typeface="Helvetica Neue"/>
                  <a:sym typeface="Helvetica Neue"/>
                </a:rPr>
                <a:t>Canaries</a:t>
              </a:r>
            </a:p>
          </p:txBody>
        </p:sp>
      </p:grpSp>
    </p:spTree>
    <p:extLst>
      <p:ext uri="{BB962C8B-B14F-4D97-AF65-F5344CB8AC3E}">
        <p14:creationId xmlns:p14="http://schemas.microsoft.com/office/powerpoint/2010/main" val="319790874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in the Environment for the Labs</a:t>
            </a:r>
            <a:endParaRPr lang="en-US" dirty="0"/>
          </a:p>
        </p:txBody>
      </p:sp>
      <p:sp>
        <p:nvSpPr>
          <p:cNvPr id="3" name="Text Placeholder 2"/>
          <p:cNvSpPr>
            <a:spLocks noGrp="1"/>
          </p:cNvSpPr>
          <p:nvPr>
            <p:ph type="body" idx="1"/>
          </p:nvPr>
        </p:nvSpPr>
        <p:spPr/>
        <p:txBody>
          <a:bodyPr/>
          <a:lstStyle/>
          <a:p>
            <a:r>
              <a:rPr lang="en-US" dirty="0" smtClean="0"/>
              <a:t>Download bosh-lite</a:t>
            </a:r>
          </a:p>
          <a:p>
            <a:r>
              <a:rPr lang="en-US" dirty="0" smtClean="0"/>
              <a:t>Download </a:t>
            </a:r>
            <a:r>
              <a:rPr lang="en-US" dirty="0" err="1" smtClean="0"/>
              <a:t>PcfDev</a:t>
            </a:r>
            <a:endParaRPr lang="en-US" dirty="0" smtClean="0"/>
          </a:p>
          <a:p>
            <a:r>
              <a:rPr lang="en-US" dirty="0" smtClean="0"/>
              <a:t>Install “Tree”</a:t>
            </a:r>
          </a:p>
          <a:p>
            <a:r>
              <a:rPr lang="en-US" dirty="0" err="1" smtClean="0"/>
              <a:t>Git</a:t>
            </a:r>
            <a:r>
              <a:rPr lang="en-US" dirty="0" smtClean="0"/>
              <a:t> clone</a:t>
            </a:r>
          </a:p>
          <a:p>
            <a:pPr lvl="1"/>
            <a:r>
              <a:rPr lang="en-US" sz="2000" dirty="0">
                <a:hlinkClick r:id="rId2"/>
              </a:rPr>
              <a:t>https://github.com/mgunter-pivotal/cf-bosh-</a:t>
            </a:r>
            <a:r>
              <a:rPr lang="en-US" sz="2000" dirty="0" smtClean="0">
                <a:hlinkClick r:id="rId2"/>
              </a:rPr>
              <a:t>workshop.git</a:t>
            </a:r>
            <a:endParaRPr lang="en-US" sz="2000" dirty="0" smtClean="0"/>
          </a:p>
          <a:p>
            <a:pPr lvl="1"/>
            <a:r>
              <a:rPr lang="en-US" sz="2000" dirty="0"/>
              <a:t>https://</a:t>
            </a:r>
            <a:r>
              <a:rPr lang="en-US" sz="2000" dirty="0" err="1"/>
              <a:t>github.com</a:t>
            </a:r>
            <a:r>
              <a:rPr lang="en-US" sz="2000" dirty="0"/>
              <a:t>/</a:t>
            </a:r>
            <a:r>
              <a:rPr lang="en-US" sz="2000" dirty="0" err="1"/>
              <a:t>cloudfoundry</a:t>
            </a:r>
            <a:r>
              <a:rPr lang="en-US" sz="2000" dirty="0"/>
              <a:t>-samples/spring-</a:t>
            </a:r>
            <a:r>
              <a:rPr lang="en-US" sz="2000" dirty="0" err="1"/>
              <a:t>music.git</a:t>
            </a:r>
            <a:endParaRPr lang="en-US" sz="2000" dirty="0"/>
          </a:p>
        </p:txBody>
      </p:sp>
    </p:spTree>
    <p:extLst>
      <p:ext uri="{BB962C8B-B14F-4D97-AF65-F5344CB8AC3E}">
        <p14:creationId xmlns:p14="http://schemas.microsoft.com/office/powerpoint/2010/main" val="24110142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How do the Canary deployment works?</a:t>
            </a:r>
            <a:endParaRPr lang="en" dirty="0">
              <a:solidFill>
                <a:srgbClr val="138A7E"/>
              </a:solidFill>
            </a:endParaRPr>
          </a:p>
        </p:txBody>
      </p:sp>
      <p:pic>
        <p:nvPicPr>
          <p:cNvPr id="18" name="Imagen 17" descr="Screen Shot 2016-01-08 at 16.04.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3800"/>
            <a:ext cx="2120269" cy="938105"/>
          </a:xfrm>
          <a:prstGeom prst="rect">
            <a:avLst/>
          </a:prstGeom>
        </p:spPr>
      </p:pic>
      <p:pic>
        <p:nvPicPr>
          <p:cNvPr id="19" name="Shape 1212"/>
          <p:cNvPicPr preferRelativeResize="0"/>
          <p:nvPr/>
        </p:nvPicPr>
        <p:blipFill rotWithShape="1">
          <a:blip r:embed="rId4">
            <a:alphaModFix/>
          </a:blip>
          <a:srcRect/>
          <a:stretch/>
        </p:blipFill>
        <p:spPr>
          <a:xfrm>
            <a:off x="7208972" y="1484074"/>
            <a:ext cx="1935026" cy="2652599"/>
          </a:xfrm>
          <a:prstGeom prst="rect">
            <a:avLst/>
          </a:prstGeom>
          <a:noFill/>
          <a:ln>
            <a:noFill/>
          </a:ln>
        </p:spPr>
      </p:pic>
      <p:pic>
        <p:nvPicPr>
          <p:cNvPr id="22" name="Shape 1190"/>
          <p:cNvPicPr preferRelativeResize="0"/>
          <p:nvPr/>
        </p:nvPicPr>
        <p:blipFill rotWithShape="1">
          <a:blip r:embed="rId5">
            <a:alphaModFix/>
          </a:blip>
          <a:srcRect/>
          <a:stretch/>
        </p:blipFill>
        <p:spPr>
          <a:xfrm>
            <a:off x="3585637" y="2105480"/>
            <a:ext cx="478500" cy="560700"/>
          </a:xfrm>
          <a:prstGeom prst="rect">
            <a:avLst/>
          </a:prstGeom>
          <a:noFill/>
          <a:ln>
            <a:noFill/>
          </a:ln>
        </p:spPr>
      </p:pic>
      <p:pic>
        <p:nvPicPr>
          <p:cNvPr id="23" name="Shape 1191"/>
          <p:cNvPicPr preferRelativeResize="0"/>
          <p:nvPr/>
        </p:nvPicPr>
        <p:blipFill rotWithShape="1">
          <a:blip r:embed="rId5">
            <a:alphaModFix/>
          </a:blip>
          <a:srcRect/>
          <a:stretch/>
        </p:blipFill>
        <p:spPr>
          <a:xfrm>
            <a:off x="3841356" y="2259082"/>
            <a:ext cx="478500" cy="560700"/>
          </a:xfrm>
          <a:prstGeom prst="rect">
            <a:avLst/>
          </a:prstGeom>
          <a:noFill/>
          <a:ln>
            <a:noFill/>
          </a:ln>
        </p:spPr>
      </p:pic>
      <p:pic>
        <p:nvPicPr>
          <p:cNvPr id="24" name="Shape 1192"/>
          <p:cNvPicPr preferRelativeResize="0"/>
          <p:nvPr/>
        </p:nvPicPr>
        <p:blipFill rotWithShape="1">
          <a:blip r:embed="rId5">
            <a:alphaModFix/>
          </a:blip>
          <a:srcRect/>
          <a:stretch/>
        </p:blipFill>
        <p:spPr>
          <a:xfrm>
            <a:off x="4097075" y="2412684"/>
            <a:ext cx="478500" cy="560700"/>
          </a:xfrm>
          <a:prstGeom prst="rect">
            <a:avLst/>
          </a:prstGeom>
          <a:noFill/>
          <a:ln>
            <a:noFill/>
          </a:ln>
        </p:spPr>
      </p:pic>
      <p:pic>
        <p:nvPicPr>
          <p:cNvPr id="25" name="Shape 1193"/>
          <p:cNvPicPr preferRelativeResize="0"/>
          <p:nvPr/>
        </p:nvPicPr>
        <p:blipFill rotWithShape="1">
          <a:blip r:embed="rId5">
            <a:alphaModFix/>
          </a:blip>
          <a:srcRect/>
          <a:stretch/>
        </p:blipFill>
        <p:spPr>
          <a:xfrm>
            <a:off x="4352793" y="2566284"/>
            <a:ext cx="478500" cy="560700"/>
          </a:xfrm>
          <a:prstGeom prst="rect">
            <a:avLst/>
          </a:prstGeom>
          <a:noFill/>
          <a:ln>
            <a:noFill/>
          </a:ln>
        </p:spPr>
      </p:pic>
      <p:pic>
        <p:nvPicPr>
          <p:cNvPr id="26" name="Shape 1194"/>
          <p:cNvPicPr preferRelativeResize="0"/>
          <p:nvPr/>
        </p:nvPicPr>
        <p:blipFill rotWithShape="1">
          <a:blip r:embed="rId5">
            <a:alphaModFix/>
          </a:blip>
          <a:srcRect/>
          <a:stretch/>
        </p:blipFill>
        <p:spPr>
          <a:xfrm>
            <a:off x="4608511" y="2719889"/>
            <a:ext cx="478500" cy="560700"/>
          </a:xfrm>
          <a:prstGeom prst="rect">
            <a:avLst/>
          </a:prstGeom>
          <a:noFill/>
          <a:ln>
            <a:noFill/>
          </a:ln>
        </p:spPr>
      </p:pic>
      <p:pic>
        <p:nvPicPr>
          <p:cNvPr id="27" name="Shape 1195"/>
          <p:cNvPicPr preferRelativeResize="0"/>
          <p:nvPr/>
        </p:nvPicPr>
        <p:blipFill rotWithShape="1">
          <a:blip r:embed="rId5">
            <a:alphaModFix/>
          </a:blip>
          <a:srcRect/>
          <a:stretch/>
        </p:blipFill>
        <p:spPr>
          <a:xfrm>
            <a:off x="3589059" y="1822089"/>
            <a:ext cx="478500" cy="560700"/>
          </a:xfrm>
          <a:prstGeom prst="rect">
            <a:avLst/>
          </a:prstGeom>
          <a:noFill/>
          <a:ln>
            <a:noFill/>
          </a:ln>
        </p:spPr>
      </p:pic>
      <p:pic>
        <p:nvPicPr>
          <p:cNvPr id="28" name="Shape 1196"/>
          <p:cNvPicPr preferRelativeResize="0"/>
          <p:nvPr/>
        </p:nvPicPr>
        <p:blipFill rotWithShape="1">
          <a:blip r:embed="rId5">
            <a:alphaModFix/>
          </a:blip>
          <a:srcRect/>
          <a:stretch/>
        </p:blipFill>
        <p:spPr>
          <a:xfrm>
            <a:off x="3844778" y="1975691"/>
            <a:ext cx="478500" cy="560700"/>
          </a:xfrm>
          <a:prstGeom prst="rect">
            <a:avLst/>
          </a:prstGeom>
          <a:noFill/>
          <a:ln>
            <a:noFill/>
          </a:ln>
        </p:spPr>
      </p:pic>
      <p:pic>
        <p:nvPicPr>
          <p:cNvPr id="29" name="Shape 1197"/>
          <p:cNvPicPr preferRelativeResize="0"/>
          <p:nvPr/>
        </p:nvPicPr>
        <p:blipFill rotWithShape="1">
          <a:blip r:embed="rId5">
            <a:alphaModFix/>
          </a:blip>
          <a:srcRect/>
          <a:stretch/>
        </p:blipFill>
        <p:spPr>
          <a:xfrm>
            <a:off x="4100499" y="2129292"/>
            <a:ext cx="478500" cy="560700"/>
          </a:xfrm>
          <a:prstGeom prst="rect">
            <a:avLst/>
          </a:prstGeom>
          <a:noFill/>
          <a:ln>
            <a:noFill/>
          </a:ln>
        </p:spPr>
      </p:pic>
      <p:pic>
        <p:nvPicPr>
          <p:cNvPr id="30" name="Shape 1198"/>
          <p:cNvPicPr preferRelativeResize="0"/>
          <p:nvPr/>
        </p:nvPicPr>
        <p:blipFill rotWithShape="1">
          <a:blip r:embed="rId5">
            <a:alphaModFix/>
          </a:blip>
          <a:srcRect/>
          <a:stretch/>
        </p:blipFill>
        <p:spPr>
          <a:xfrm>
            <a:off x="4356218" y="2282893"/>
            <a:ext cx="478500" cy="560700"/>
          </a:xfrm>
          <a:prstGeom prst="rect">
            <a:avLst/>
          </a:prstGeom>
          <a:noFill/>
          <a:ln>
            <a:noFill/>
          </a:ln>
        </p:spPr>
      </p:pic>
      <p:pic>
        <p:nvPicPr>
          <p:cNvPr id="31" name="Shape 1199"/>
          <p:cNvPicPr preferRelativeResize="0"/>
          <p:nvPr/>
        </p:nvPicPr>
        <p:blipFill rotWithShape="1">
          <a:blip r:embed="rId5">
            <a:alphaModFix/>
          </a:blip>
          <a:srcRect/>
          <a:stretch/>
        </p:blipFill>
        <p:spPr>
          <a:xfrm>
            <a:off x="4611935" y="2436497"/>
            <a:ext cx="478500" cy="560700"/>
          </a:xfrm>
          <a:prstGeom prst="rect">
            <a:avLst/>
          </a:prstGeom>
          <a:noFill/>
          <a:ln>
            <a:noFill/>
          </a:ln>
        </p:spPr>
      </p:pic>
      <p:sp>
        <p:nvSpPr>
          <p:cNvPr id="8" name="CuadroTexto 7"/>
          <p:cNvSpPr txBox="1"/>
          <p:nvPr/>
        </p:nvSpPr>
        <p:spPr>
          <a:xfrm>
            <a:off x="2573593" y="3492592"/>
            <a:ext cx="5044858" cy="523220"/>
          </a:xfrm>
          <a:prstGeom prst="rect">
            <a:avLst/>
          </a:prstGeom>
          <a:noFill/>
        </p:spPr>
        <p:txBody>
          <a:bodyPr wrap="none" rtlCol="0">
            <a:spAutoFit/>
          </a:bodyPr>
          <a:lstStyle/>
          <a:p>
            <a:pPr algn="ctr"/>
            <a:r>
              <a:rPr lang="en" dirty="0" smtClean="0">
                <a:solidFill>
                  <a:srgbClr val="FFFFFF"/>
                </a:solidFill>
              </a:rPr>
              <a:t>If canary instances fail, the rest of instances are not affected</a:t>
            </a:r>
          </a:p>
          <a:p>
            <a:pPr algn="ctr"/>
            <a:r>
              <a:rPr lang="en" dirty="0" smtClean="0">
                <a:solidFill>
                  <a:srgbClr val="FFFFFF"/>
                </a:solidFill>
              </a:rPr>
              <a:t>Failed canary instances are kept for troubleshotting purposes</a:t>
            </a:r>
            <a:endParaRPr lang="en" dirty="0">
              <a:solidFill>
                <a:srgbClr val="FFFFFF"/>
              </a:solidFill>
            </a:endParaRPr>
          </a:p>
        </p:txBody>
      </p:sp>
      <p:grpSp>
        <p:nvGrpSpPr>
          <p:cNvPr id="16" name="Shape 1249"/>
          <p:cNvGrpSpPr/>
          <p:nvPr/>
        </p:nvGrpSpPr>
        <p:grpSpPr>
          <a:xfrm>
            <a:off x="4540842" y="2161812"/>
            <a:ext cx="612457" cy="1143191"/>
            <a:chOff x="-25400" y="0"/>
            <a:chExt cx="612457" cy="1143191"/>
          </a:xfrm>
        </p:grpSpPr>
        <p:pic>
          <p:nvPicPr>
            <p:cNvPr id="17" name="Shape 1250"/>
            <p:cNvPicPr preferRelativeResize="0"/>
            <p:nvPr/>
          </p:nvPicPr>
          <p:blipFill rotWithShape="1">
            <a:blip r:embed="rId6">
              <a:alphaModFix/>
            </a:blip>
            <a:srcRect/>
            <a:stretch/>
          </p:blipFill>
          <p:spPr>
            <a:xfrm>
              <a:off x="-25400" y="191591"/>
              <a:ext cx="606899" cy="951600"/>
            </a:xfrm>
            <a:prstGeom prst="rect">
              <a:avLst/>
            </a:prstGeom>
            <a:noFill/>
            <a:ln>
              <a:noFill/>
            </a:ln>
          </p:spPr>
        </p:pic>
        <p:sp>
          <p:nvSpPr>
            <p:cNvPr id="20" name="Shape 1251"/>
            <p:cNvSpPr/>
            <p:nvPr/>
          </p:nvSpPr>
          <p:spPr>
            <a:xfrm>
              <a:off x="42257" y="0"/>
              <a:ext cx="544800" cy="177900"/>
            </a:xfrm>
            <a:prstGeom prst="rect">
              <a:avLst/>
            </a:prstGeom>
            <a:noFill/>
            <a:ln>
              <a:noFill/>
            </a:ln>
          </p:spPr>
          <p:txBody>
            <a:bodyPr lIns="19050" tIns="19050" rIns="19050" bIns="19050" anchor="ctr" anchorCtr="0">
              <a:noAutofit/>
            </a:bodyPr>
            <a:lstStyle/>
            <a:p>
              <a:pPr marL="0" marR="0" lvl="0" indent="0" algn="l" rtl="0">
                <a:spcBef>
                  <a:spcPts val="0"/>
                </a:spcBef>
                <a:buClr>
                  <a:srgbClr val="53585F"/>
                </a:buClr>
                <a:buSzPct val="25000"/>
                <a:buFont typeface="Helvetica Neue"/>
                <a:buNone/>
              </a:pPr>
              <a:r>
                <a:rPr lang="en-US" sz="900" b="1" i="0" u="none" strike="noStrike" cap="small" dirty="0">
                  <a:solidFill>
                    <a:srgbClr val="FFFFFF"/>
                  </a:solidFill>
                  <a:latin typeface="Helvetica Neue"/>
                  <a:ea typeface="Helvetica Neue"/>
                  <a:cs typeface="Helvetica Neue"/>
                  <a:sym typeface="Helvetica Neue"/>
                </a:rPr>
                <a:t>Canaries</a:t>
              </a:r>
            </a:p>
          </p:txBody>
        </p:sp>
      </p:grpSp>
      <p:pic>
        <p:nvPicPr>
          <p:cNvPr id="21" name="Shape 1286"/>
          <p:cNvPicPr preferRelativeResize="0"/>
          <p:nvPr/>
        </p:nvPicPr>
        <p:blipFill rotWithShape="1">
          <a:blip r:embed="rId7">
            <a:alphaModFix/>
          </a:blip>
          <a:srcRect/>
          <a:stretch/>
        </p:blipFill>
        <p:spPr>
          <a:xfrm>
            <a:off x="5205685" y="2129292"/>
            <a:ext cx="1221298" cy="1221298"/>
          </a:xfrm>
          <a:prstGeom prst="rect">
            <a:avLst/>
          </a:prstGeom>
          <a:noFill/>
          <a:ln>
            <a:noFill/>
          </a:ln>
        </p:spPr>
      </p:pic>
    </p:spTree>
    <p:extLst>
      <p:ext uri="{BB962C8B-B14F-4D97-AF65-F5344CB8AC3E}">
        <p14:creationId xmlns:p14="http://schemas.microsoft.com/office/powerpoint/2010/main" val="2666169208"/>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How do the Canary deployment works?</a:t>
            </a:r>
            <a:endParaRPr lang="en" dirty="0">
              <a:solidFill>
                <a:srgbClr val="138A7E"/>
              </a:solidFill>
            </a:endParaRPr>
          </a:p>
        </p:txBody>
      </p:sp>
      <p:pic>
        <p:nvPicPr>
          <p:cNvPr id="18" name="Imagen 17" descr="Screen Shot 2016-01-08 at 16.04.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3800"/>
            <a:ext cx="2120269" cy="938105"/>
          </a:xfrm>
          <a:prstGeom prst="rect">
            <a:avLst/>
          </a:prstGeom>
        </p:spPr>
      </p:pic>
      <p:pic>
        <p:nvPicPr>
          <p:cNvPr id="19" name="Shape 1212"/>
          <p:cNvPicPr preferRelativeResize="0"/>
          <p:nvPr/>
        </p:nvPicPr>
        <p:blipFill rotWithShape="1">
          <a:blip r:embed="rId4">
            <a:alphaModFix/>
          </a:blip>
          <a:srcRect/>
          <a:stretch/>
        </p:blipFill>
        <p:spPr>
          <a:xfrm>
            <a:off x="7208972" y="1484074"/>
            <a:ext cx="1935026" cy="2652599"/>
          </a:xfrm>
          <a:prstGeom prst="rect">
            <a:avLst/>
          </a:prstGeom>
          <a:noFill/>
          <a:ln>
            <a:noFill/>
          </a:ln>
        </p:spPr>
      </p:pic>
      <p:pic>
        <p:nvPicPr>
          <p:cNvPr id="22" name="Shape 1190"/>
          <p:cNvPicPr preferRelativeResize="0"/>
          <p:nvPr/>
        </p:nvPicPr>
        <p:blipFill rotWithShape="1">
          <a:blip r:embed="rId5">
            <a:alphaModFix/>
          </a:blip>
          <a:srcRect/>
          <a:stretch/>
        </p:blipFill>
        <p:spPr>
          <a:xfrm>
            <a:off x="3585637" y="2105480"/>
            <a:ext cx="478500" cy="560700"/>
          </a:xfrm>
          <a:prstGeom prst="rect">
            <a:avLst/>
          </a:prstGeom>
          <a:noFill/>
          <a:ln>
            <a:noFill/>
          </a:ln>
        </p:spPr>
      </p:pic>
      <p:pic>
        <p:nvPicPr>
          <p:cNvPr id="23" name="Shape 1191"/>
          <p:cNvPicPr preferRelativeResize="0"/>
          <p:nvPr/>
        </p:nvPicPr>
        <p:blipFill rotWithShape="1">
          <a:blip r:embed="rId5">
            <a:alphaModFix/>
          </a:blip>
          <a:srcRect/>
          <a:stretch/>
        </p:blipFill>
        <p:spPr>
          <a:xfrm>
            <a:off x="3841356" y="2259082"/>
            <a:ext cx="478500" cy="560700"/>
          </a:xfrm>
          <a:prstGeom prst="rect">
            <a:avLst/>
          </a:prstGeom>
          <a:noFill/>
          <a:ln>
            <a:noFill/>
          </a:ln>
        </p:spPr>
      </p:pic>
      <p:pic>
        <p:nvPicPr>
          <p:cNvPr id="24" name="Shape 1192"/>
          <p:cNvPicPr preferRelativeResize="0"/>
          <p:nvPr/>
        </p:nvPicPr>
        <p:blipFill rotWithShape="1">
          <a:blip r:embed="rId5">
            <a:alphaModFix/>
          </a:blip>
          <a:srcRect/>
          <a:stretch/>
        </p:blipFill>
        <p:spPr>
          <a:xfrm>
            <a:off x="4097075" y="2412684"/>
            <a:ext cx="478500" cy="560700"/>
          </a:xfrm>
          <a:prstGeom prst="rect">
            <a:avLst/>
          </a:prstGeom>
          <a:noFill/>
          <a:ln>
            <a:noFill/>
          </a:ln>
        </p:spPr>
      </p:pic>
      <p:pic>
        <p:nvPicPr>
          <p:cNvPr id="25" name="Shape 1193"/>
          <p:cNvPicPr preferRelativeResize="0"/>
          <p:nvPr/>
        </p:nvPicPr>
        <p:blipFill rotWithShape="1">
          <a:blip r:embed="rId5">
            <a:alphaModFix/>
          </a:blip>
          <a:srcRect/>
          <a:stretch/>
        </p:blipFill>
        <p:spPr>
          <a:xfrm>
            <a:off x="4352793" y="2566284"/>
            <a:ext cx="478500" cy="560700"/>
          </a:xfrm>
          <a:prstGeom prst="rect">
            <a:avLst/>
          </a:prstGeom>
          <a:noFill/>
          <a:ln>
            <a:noFill/>
          </a:ln>
        </p:spPr>
      </p:pic>
      <p:pic>
        <p:nvPicPr>
          <p:cNvPr id="26" name="Shape 1194"/>
          <p:cNvPicPr preferRelativeResize="0"/>
          <p:nvPr/>
        </p:nvPicPr>
        <p:blipFill rotWithShape="1">
          <a:blip r:embed="rId5">
            <a:alphaModFix/>
          </a:blip>
          <a:srcRect/>
          <a:stretch/>
        </p:blipFill>
        <p:spPr>
          <a:xfrm>
            <a:off x="4608511" y="2719889"/>
            <a:ext cx="478500" cy="560700"/>
          </a:xfrm>
          <a:prstGeom prst="rect">
            <a:avLst/>
          </a:prstGeom>
          <a:noFill/>
          <a:ln>
            <a:noFill/>
          </a:ln>
        </p:spPr>
      </p:pic>
      <p:pic>
        <p:nvPicPr>
          <p:cNvPr id="27" name="Shape 1195"/>
          <p:cNvPicPr preferRelativeResize="0"/>
          <p:nvPr/>
        </p:nvPicPr>
        <p:blipFill rotWithShape="1">
          <a:blip r:embed="rId5">
            <a:alphaModFix/>
          </a:blip>
          <a:srcRect/>
          <a:stretch/>
        </p:blipFill>
        <p:spPr>
          <a:xfrm>
            <a:off x="3589059" y="1822089"/>
            <a:ext cx="478500" cy="560700"/>
          </a:xfrm>
          <a:prstGeom prst="rect">
            <a:avLst/>
          </a:prstGeom>
          <a:noFill/>
          <a:ln>
            <a:noFill/>
          </a:ln>
        </p:spPr>
      </p:pic>
      <p:pic>
        <p:nvPicPr>
          <p:cNvPr id="28" name="Shape 1196"/>
          <p:cNvPicPr preferRelativeResize="0"/>
          <p:nvPr/>
        </p:nvPicPr>
        <p:blipFill rotWithShape="1">
          <a:blip r:embed="rId5">
            <a:alphaModFix/>
          </a:blip>
          <a:srcRect/>
          <a:stretch/>
        </p:blipFill>
        <p:spPr>
          <a:xfrm>
            <a:off x="3844778" y="1975691"/>
            <a:ext cx="478500" cy="560700"/>
          </a:xfrm>
          <a:prstGeom prst="rect">
            <a:avLst/>
          </a:prstGeom>
          <a:noFill/>
          <a:ln>
            <a:noFill/>
          </a:ln>
        </p:spPr>
      </p:pic>
      <p:pic>
        <p:nvPicPr>
          <p:cNvPr id="29" name="Shape 1197"/>
          <p:cNvPicPr preferRelativeResize="0"/>
          <p:nvPr/>
        </p:nvPicPr>
        <p:blipFill rotWithShape="1">
          <a:blip r:embed="rId5">
            <a:alphaModFix/>
          </a:blip>
          <a:srcRect/>
          <a:stretch/>
        </p:blipFill>
        <p:spPr>
          <a:xfrm>
            <a:off x="4100499" y="2129292"/>
            <a:ext cx="478500" cy="560700"/>
          </a:xfrm>
          <a:prstGeom prst="rect">
            <a:avLst/>
          </a:prstGeom>
          <a:noFill/>
          <a:ln>
            <a:noFill/>
          </a:ln>
        </p:spPr>
      </p:pic>
      <p:pic>
        <p:nvPicPr>
          <p:cNvPr id="30" name="Shape 1198"/>
          <p:cNvPicPr preferRelativeResize="0"/>
          <p:nvPr/>
        </p:nvPicPr>
        <p:blipFill rotWithShape="1">
          <a:blip r:embed="rId5">
            <a:alphaModFix/>
          </a:blip>
          <a:srcRect/>
          <a:stretch/>
        </p:blipFill>
        <p:spPr>
          <a:xfrm>
            <a:off x="4356218" y="2282893"/>
            <a:ext cx="478500" cy="560700"/>
          </a:xfrm>
          <a:prstGeom prst="rect">
            <a:avLst/>
          </a:prstGeom>
          <a:noFill/>
          <a:ln>
            <a:noFill/>
          </a:ln>
        </p:spPr>
      </p:pic>
      <p:pic>
        <p:nvPicPr>
          <p:cNvPr id="31" name="Shape 1199"/>
          <p:cNvPicPr preferRelativeResize="0"/>
          <p:nvPr/>
        </p:nvPicPr>
        <p:blipFill rotWithShape="1">
          <a:blip r:embed="rId5">
            <a:alphaModFix/>
          </a:blip>
          <a:srcRect/>
          <a:stretch/>
        </p:blipFill>
        <p:spPr>
          <a:xfrm>
            <a:off x="4611935" y="2436497"/>
            <a:ext cx="478500" cy="560700"/>
          </a:xfrm>
          <a:prstGeom prst="rect">
            <a:avLst/>
          </a:prstGeom>
          <a:noFill/>
          <a:ln>
            <a:noFill/>
          </a:ln>
        </p:spPr>
      </p:pic>
      <p:sp>
        <p:nvSpPr>
          <p:cNvPr id="8" name="CuadroTexto 7"/>
          <p:cNvSpPr txBox="1"/>
          <p:nvPr/>
        </p:nvSpPr>
        <p:spPr>
          <a:xfrm>
            <a:off x="2645061" y="3383576"/>
            <a:ext cx="4106588" cy="523220"/>
          </a:xfrm>
          <a:prstGeom prst="rect">
            <a:avLst/>
          </a:prstGeom>
          <a:noFill/>
        </p:spPr>
        <p:txBody>
          <a:bodyPr wrap="none" rtlCol="0">
            <a:spAutoFit/>
          </a:bodyPr>
          <a:lstStyle/>
          <a:p>
            <a:pPr algn="ctr"/>
            <a:r>
              <a:rPr lang="en" dirty="0">
                <a:solidFill>
                  <a:srgbClr val="FFFFFF"/>
                </a:solidFill>
              </a:rPr>
              <a:t>If canary instances </a:t>
            </a:r>
            <a:r>
              <a:rPr lang="en-US" dirty="0" smtClean="0">
                <a:solidFill>
                  <a:srgbClr val="FFFFFF"/>
                </a:solidFill>
              </a:rPr>
              <a:t>succeed</a:t>
            </a:r>
            <a:r>
              <a:rPr lang="en" dirty="0" smtClean="0">
                <a:solidFill>
                  <a:srgbClr val="FFFFFF"/>
                </a:solidFill>
              </a:rPr>
              <a:t>, </a:t>
            </a:r>
            <a:r>
              <a:rPr lang="en" dirty="0">
                <a:solidFill>
                  <a:srgbClr val="FFFFFF"/>
                </a:solidFill>
              </a:rPr>
              <a:t>the rest of </a:t>
            </a:r>
            <a:r>
              <a:rPr lang="en" dirty="0" smtClean="0">
                <a:solidFill>
                  <a:srgbClr val="FFFFFF"/>
                </a:solidFill>
              </a:rPr>
              <a:t>instances</a:t>
            </a:r>
            <a:endParaRPr lang="en-US" dirty="0" smtClean="0">
              <a:solidFill>
                <a:srgbClr val="FFFFFF"/>
              </a:solidFill>
            </a:endParaRPr>
          </a:p>
          <a:p>
            <a:pPr algn="ctr"/>
            <a:r>
              <a:rPr lang="en" dirty="0" smtClean="0">
                <a:solidFill>
                  <a:srgbClr val="FFFFFF"/>
                </a:solidFill>
              </a:rPr>
              <a:t>are </a:t>
            </a:r>
            <a:r>
              <a:rPr lang="en-US" dirty="0" smtClean="0">
                <a:solidFill>
                  <a:srgbClr val="FFFFFF"/>
                </a:solidFill>
              </a:rPr>
              <a:t>updated on chunks based on </a:t>
            </a:r>
            <a:r>
              <a:rPr lang="en-US" dirty="0" err="1" smtClean="0">
                <a:solidFill>
                  <a:srgbClr val="FFFFFF"/>
                </a:solidFill>
              </a:rPr>
              <a:t>max_in_flight</a:t>
            </a:r>
            <a:endParaRPr lang="en" dirty="0">
              <a:solidFill>
                <a:srgbClr val="FFFFFF"/>
              </a:solidFill>
            </a:endParaRPr>
          </a:p>
        </p:txBody>
      </p:sp>
      <p:pic>
        <p:nvPicPr>
          <p:cNvPr id="21" name="Shape 1248"/>
          <p:cNvPicPr preferRelativeResize="0"/>
          <p:nvPr/>
        </p:nvPicPr>
        <p:blipFill rotWithShape="1">
          <a:blip r:embed="rId6">
            <a:alphaModFix/>
          </a:blip>
          <a:srcRect/>
          <a:stretch/>
        </p:blipFill>
        <p:spPr>
          <a:xfrm>
            <a:off x="5200235" y="2044929"/>
            <a:ext cx="1153200" cy="1153200"/>
          </a:xfrm>
          <a:prstGeom prst="rect">
            <a:avLst/>
          </a:prstGeom>
          <a:noFill/>
          <a:ln>
            <a:noFill/>
          </a:ln>
        </p:spPr>
      </p:pic>
      <p:pic>
        <p:nvPicPr>
          <p:cNvPr id="33" name="Shape 1250"/>
          <p:cNvPicPr preferRelativeResize="0"/>
          <p:nvPr/>
        </p:nvPicPr>
        <p:blipFill rotWithShape="1">
          <a:blip r:embed="rId7">
            <a:alphaModFix/>
          </a:blip>
          <a:srcRect/>
          <a:stretch/>
        </p:blipFill>
        <p:spPr>
          <a:xfrm>
            <a:off x="4303503" y="2240005"/>
            <a:ext cx="443937" cy="951600"/>
          </a:xfrm>
          <a:prstGeom prst="rect">
            <a:avLst/>
          </a:prstGeom>
          <a:noFill/>
          <a:ln>
            <a:noFill/>
          </a:ln>
        </p:spPr>
      </p:pic>
      <p:sp>
        <p:nvSpPr>
          <p:cNvPr id="34" name="Shape 1251"/>
          <p:cNvSpPr/>
          <p:nvPr/>
        </p:nvSpPr>
        <p:spPr>
          <a:xfrm>
            <a:off x="4249397" y="1955979"/>
            <a:ext cx="950838" cy="177900"/>
          </a:xfrm>
          <a:prstGeom prst="rect">
            <a:avLst/>
          </a:prstGeom>
          <a:noFill/>
          <a:ln>
            <a:noFill/>
          </a:ln>
        </p:spPr>
        <p:txBody>
          <a:bodyPr lIns="19050" tIns="19050" rIns="19050" bIns="19050" anchor="ctr" anchorCtr="0">
            <a:noAutofit/>
          </a:bodyPr>
          <a:lstStyle/>
          <a:p>
            <a:pPr marL="0" marR="0" lvl="0" indent="0" algn="ctr" rtl="0">
              <a:spcBef>
                <a:spcPts val="0"/>
              </a:spcBef>
              <a:buClr>
                <a:srgbClr val="53585F"/>
              </a:buClr>
              <a:buSzPct val="25000"/>
              <a:buFont typeface="Helvetica Neue"/>
              <a:buNone/>
            </a:pPr>
            <a:r>
              <a:rPr lang="en-US" sz="900" b="1" cap="small" dirty="0">
                <a:solidFill>
                  <a:srgbClr val="FFFFFF"/>
                </a:solidFill>
                <a:latin typeface="Helvetica Neue"/>
                <a:ea typeface="Helvetica Neue"/>
                <a:cs typeface="Helvetica Neue"/>
                <a:sym typeface="Helvetica Neue"/>
              </a:rPr>
              <a:t>M</a:t>
            </a:r>
            <a:r>
              <a:rPr lang="en-US" sz="900" b="1" i="0" u="none" strike="noStrike" cap="small" dirty="0" smtClean="0">
                <a:solidFill>
                  <a:srgbClr val="FFFFFF"/>
                </a:solidFill>
                <a:latin typeface="Helvetica Neue"/>
                <a:ea typeface="Helvetica Neue"/>
                <a:cs typeface="Helvetica Neue"/>
                <a:sym typeface="Helvetica Neue"/>
              </a:rPr>
              <a:t>AX_IN_FLIGHT</a:t>
            </a:r>
          </a:p>
          <a:p>
            <a:pPr marL="0" marR="0" lvl="0" indent="0" algn="ctr" rtl="0">
              <a:spcBef>
                <a:spcPts val="0"/>
              </a:spcBef>
              <a:buClr>
                <a:srgbClr val="53585F"/>
              </a:buClr>
              <a:buSzPct val="25000"/>
              <a:buFont typeface="Helvetica Neue"/>
              <a:buNone/>
            </a:pPr>
            <a:r>
              <a:rPr lang="en-US" sz="900" b="1" i="0" u="none" strike="noStrike" cap="small" dirty="0" smtClean="0">
                <a:solidFill>
                  <a:srgbClr val="FFFFFF"/>
                </a:solidFill>
                <a:latin typeface="Helvetica Neue"/>
                <a:ea typeface="Helvetica Neue"/>
                <a:cs typeface="Helvetica Neue"/>
                <a:sym typeface="Helvetica Neue"/>
              </a:rPr>
              <a:t>INSTANCES</a:t>
            </a:r>
            <a:endParaRPr lang="en-US" sz="900" b="1" i="0" u="none" strike="noStrike" cap="small" dirty="0">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4207917461"/>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How do the Canary deployment works?</a:t>
            </a:r>
            <a:endParaRPr lang="en" dirty="0">
              <a:solidFill>
                <a:srgbClr val="138A7E"/>
              </a:solidFill>
            </a:endParaRPr>
          </a:p>
        </p:txBody>
      </p:sp>
      <p:pic>
        <p:nvPicPr>
          <p:cNvPr id="18" name="Imagen 17" descr="Screen Shot 2016-01-08 at 16.04.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3800"/>
            <a:ext cx="2120269" cy="938105"/>
          </a:xfrm>
          <a:prstGeom prst="rect">
            <a:avLst/>
          </a:prstGeom>
        </p:spPr>
      </p:pic>
      <p:pic>
        <p:nvPicPr>
          <p:cNvPr id="19" name="Shape 1212"/>
          <p:cNvPicPr preferRelativeResize="0"/>
          <p:nvPr/>
        </p:nvPicPr>
        <p:blipFill rotWithShape="1">
          <a:blip r:embed="rId4">
            <a:alphaModFix/>
          </a:blip>
          <a:srcRect/>
          <a:stretch/>
        </p:blipFill>
        <p:spPr>
          <a:xfrm>
            <a:off x="7208972" y="1484074"/>
            <a:ext cx="1935026" cy="2652599"/>
          </a:xfrm>
          <a:prstGeom prst="rect">
            <a:avLst/>
          </a:prstGeom>
          <a:noFill/>
          <a:ln>
            <a:noFill/>
          </a:ln>
        </p:spPr>
      </p:pic>
      <p:pic>
        <p:nvPicPr>
          <p:cNvPr id="22" name="Shape 1190"/>
          <p:cNvPicPr preferRelativeResize="0"/>
          <p:nvPr/>
        </p:nvPicPr>
        <p:blipFill rotWithShape="1">
          <a:blip r:embed="rId5">
            <a:alphaModFix/>
          </a:blip>
          <a:srcRect/>
          <a:stretch/>
        </p:blipFill>
        <p:spPr>
          <a:xfrm>
            <a:off x="3585637" y="2105480"/>
            <a:ext cx="478500" cy="560700"/>
          </a:xfrm>
          <a:prstGeom prst="rect">
            <a:avLst/>
          </a:prstGeom>
          <a:noFill/>
          <a:ln>
            <a:noFill/>
          </a:ln>
        </p:spPr>
      </p:pic>
      <p:pic>
        <p:nvPicPr>
          <p:cNvPr id="23" name="Shape 1191"/>
          <p:cNvPicPr preferRelativeResize="0"/>
          <p:nvPr/>
        </p:nvPicPr>
        <p:blipFill rotWithShape="1">
          <a:blip r:embed="rId5">
            <a:alphaModFix/>
          </a:blip>
          <a:srcRect/>
          <a:stretch/>
        </p:blipFill>
        <p:spPr>
          <a:xfrm>
            <a:off x="3841356" y="2259082"/>
            <a:ext cx="478500" cy="560700"/>
          </a:xfrm>
          <a:prstGeom prst="rect">
            <a:avLst/>
          </a:prstGeom>
          <a:noFill/>
          <a:ln>
            <a:noFill/>
          </a:ln>
        </p:spPr>
      </p:pic>
      <p:pic>
        <p:nvPicPr>
          <p:cNvPr id="24" name="Shape 1192"/>
          <p:cNvPicPr preferRelativeResize="0"/>
          <p:nvPr/>
        </p:nvPicPr>
        <p:blipFill rotWithShape="1">
          <a:blip r:embed="rId5">
            <a:alphaModFix/>
          </a:blip>
          <a:srcRect/>
          <a:stretch/>
        </p:blipFill>
        <p:spPr>
          <a:xfrm>
            <a:off x="4097075" y="2412684"/>
            <a:ext cx="478500" cy="560700"/>
          </a:xfrm>
          <a:prstGeom prst="rect">
            <a:avLst/>
          </a:prstGeom>
          <a:noFill/>
          <a:ln>
            <a:noFill/>
          </a:ln>
        </p:spPr>
      </p:pic>
      <p:pic>
        <p:nvPicPr>
          <p:cNvPr id="25" name="Shape 1193"/>
          <p:cNvPicPr preferRelativeResize="0"/>
          <p:nvPr/>
        </p:nvPicPr>
        <p:blipFill rotWithShape="1">
          <a:blip r:embed="rId5">
            <a:alphaModFix/>
          </a:blip>
          <a:srcRect/>
          <a:stretch/>
        </p:blipFill>
        <p:spPr>
          <a:xfrm>
            <a:off x="4352793" y="2566284"/>
            <a:ext cx="478500" cy="560700"/>
          </a:xfrm>
          <a:prstGeom prst="rect">
            <a:avLst/>
          </a:prstGeom>
          <a:noFill/>
          <a:ln>
            <a:noFill/>
          </a:ln>
        </p:spPr>
      </p:pic>
      <p:pic>
        <p:nvPicPr>
          <p:cNvPr id="26" name="Shape 1194"/>
          <p:cNvPicPr preferRelativeResize="0"/>
          <p:nvPr/>
        </p:nvPicPr>
        <p:blipFill rotWithShape="1">
          <a:blip r:embed="rId5">
            <a:alphaModFix/>
          </a:blip>
          <a:srcRect/>
          <a:stretch/>
        </p:blipFill>
        <p:spPr>
          <a:xfrm>
            <a:off x="4608511" y="2719889"/>
            <a:ext cx="478500" cy="560700"/>
          </a:xfrm>
          <a:prstGeom prst="rect">
            <a:avLst/>
          </a:prstGeom>
          <a:noFill/>
          <a:ln>
            <a:noFill/>
          </a:ln>
        </p:spPr>
      </p:pic>
      <p:pic>
        <p:nvPicPr>
          <p:cNvPr id="27" name="Shape 1195"/>
          <p:cNvPicPr preferRelativeResize="0"/>
          <p:nvPr/>
        </p:nvPicPr>
        <p:blipFill rotWithShape="1">
          <a:blip r:embed="rId5">
            <a:alphaModFix/>
          </a:blip>
          <a:srcRect/>
          <a:stretch/>
        </p:blipFill>
        <p:spPr>
          <a:xfrm>
            <a:off x="3589059" y="1822089"/>
            <a:ext cx="478500" cy="560700"/>
          </a:xfrm>
          <a:prstGeom prst="rect">
            <a:avLst/>
          </a:prstGeom>
          <a:noFill/>
          <a:ln>
            <a:noFill/>
          </a:ln>
        </p:spPr>
      </p:pic>
      <p:pic>
        <p:nvPicPr>
          <p:cNvPr id="28" name="Shape 1196"/>
          <p:cNvPicPr preferRelativeResize="0"/>
          <p:nvPr/>
        </p:nvPicPr>
        <p:blipFill rotWithShape="1">
          <a:blip r:embed="rId5">
            <a:alphaModFix/>
          </a:blip>
          <a:srcRect/>
          <a:stretch/>
        </p:blipFill>
        <p:spPr>
          <a:xfrm>
            <a:off x="3844778" y="1975691"/>
            <a:ext cx="478500" cy="560700"/>
          </a:xfrm>
          <a:prstGeom prst="rect">
            <a:avLst/>
          </a:prstGeom>
          <a:noFill/>
          <a:ln>
            <a:noFill/>
          </a:ln>
        </p:spPr>
      </p:pic>
      <p:pic>
        <p:nvPicPr>
          <p:cNvPr id="29" name="Shape 1197"/>
          <p:cNvPicPr preferRelativeResize="0"/>
          <p:nvPr/>
        </p:nvPicPr>
        <p:blipFill rotWithShape="1">
          <a:blip r:embed="rId5">
            <a:alphaModFix/>
          </a:blip>
          <a:srcRect/>
          <a:stretch/>
        </p:blipFill>
        <p:spPr>
          <a:xfrm>
            <a:off x="4100499" y="2129292"/>
            <a:ext cx="478500" cy="560700"/>
          </a:xfrm>
          <a:prstGeom prst="rect">
            <a:avLst/>
          </a:prstGeom>
          <a:noFill/>
          <a:ln>
            <a:noFill/>
          </a:ln>
        </p:spPr>
      </p:pic>
      <p:pic>
        <p:nvPicPr>
          <p:cNvPr id="30" name="Shape 1198"/>
          <p:cNvPicPr preferRelativeResize="0"/>
          <p:nvPr/>
        </p:nvPicPr>
        <p:blipFill rotWithShape="1">
          <a:blip r:embed="rId5">
            <a:alphaModFix/>
          </a:blip>
          <a:srcRect/>
          <a:stretch/>
        </p:blipFill>
        <p:spPr>
          <a:xfrm>
            <a:off x="4356218" y="2282893"/>
            <a:ext cx="478500" cy="560700"/>
          </a:xfrm>
          <a:prstGeom prst="rect">
            <a:avLst/>
          </a:prstGeom>
          <a:noFill/>
          <a:ln>
            <a:noFill/>
          </a:ln>
        </p:spPr>
      </p:pic>
      <p:pic>
        <p:nvPicPr>
          <p:cNvPr id="31" name="Shape 1199"/>
          <p:cNvPicPr preferRelativeResize="0"/>
          <p:nvPr/>
        </p:nvPicPr>
        <p:blipFill rotWithShape="1">
          <a:blip r:embed="rId5">
            <a:alphaModFix/>
          </a:blip>
          <a:srcRect/>
          <a:stretch/>
        </p:blipFill>
        <p:spPr>
          <a:xfrm>
            <a:off x="4611935" y="2436497"/>
            <a:ext cx="478500" cy="560700"/>
          </a:xfrm>
          <a:prstGeom prst="rect">
            <a:avLst/>
          </a:prstGeom>
          <a:noFill/>
          <a:ln>
            <a:noFill/>
          </a:ln>
        </p:spPr>
      </p:pic>
      <p:sp>
        <p:nvSpPr>
          <p:cNvPr id="8" name="CuadroTexto 7"/>
          <p:cNvSpPr txBox="1"/>
          <p:nvPr/>
        </p:nvSpPr>
        <p:spPr>
          <a:xfrm>
            <a:off x="3618865" y="3383576"/>
            <a:ext cx="1661545" cy="307777"/>
          </a:xfrm>
          <a:prstGeom prst="rect">
            <a:avLst/>
          </a:prstGeom>
          <a:noFill/>
        </p:spPr>
        <p:txBody>
          <a:bodyPr wrap="none" rtlCol="0">
            <a:spAutoFit/>
          </a:bodyPr>
          <a:lstStyle/>
          <a:p>
            <a:r>
              <a:rPr lang="en" dirty="0" smtClean="0">
                <a:solidFill>
                  <a:srgbClr val="FFFFFF"/>
                </a:solidFill>
              </a:rPr>
              <a:t>Current state: v1.1</a:t>
            </a:r>
            <a:endParaRPr lang="en" dirty="0">
              <a:solidFill>
                <a:srgbClr val="FFFFFF"/>
              </a:solidFill>
            </a:endParaRPr>
          </a:p>
        </p:txBody>
      </p:sp>
      <p:pic>
        <p:nvPicPr>
          <p:cNvPr id="16" name="Shape 1248"/>
          <p:cNvPicPr preferRelativeResize="0"/>
          <p:nvPr/>
        </p:nvPicPr>
        <p:blipFill rotWithShape="1">
          <a:blip r:embed="rId6">
            <a:alphaModFix/>
          </a:blip>
          <a:srcRect/>
          <a:stretch/>
        </p:blipFill>
        <p:spPr>
          <a:xfrm>
            <a:off x="5200235" y="2044929"/>
            <a:ext cx="1153200" cy="1153200"/>
          </a:xfrm>
          <a:prstGeom prst="rect">
            <a:avLst/>
          </a:prstGeom>
          <a:noFill/>
          <a:ln>
            <a:noFill/>
          </a:ln>
        </p:spPr>
      </p:pic>
    </p:spTree>
    <p:extLst>
      <p:ext uri="{BB962C8B-B14F-4D97-AF65-F5344CB8AC3E}">
        <p14:creationId xmlns:p14="http://schemas.microsoft.com/office/powerpoint/2010/main" val="34469479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Update</a:t>
            </a:r>
            <a:endParaRPr lang="en" dirty="0">
              <a:solidFill>
                <a:srgbClr val="138A7E"/>
              </a:solidFill>
            </a:endParaRPr>
          </a:p>
        </p:txBody>
      </p:sp>
      <p:sp>
        <p:nvSpPr>
          <p:cNvPr id="3" name="Marcador de texto 2"/>
          <p:cNvSpPr>
            <a:spLocks noGrp="1"/>
          </p:cNvSpPr>
          <p:nvPr>
            <p:ph type="body" idx="1"/>
          </p:nvPr>
        </p:nvSpPr>
        <p:spPr>
          <a:xfrm>
            <a:off x="163517" y="942986"/>
            <a:ext cx="8742701" cy="3537562"/>
          </a:xfrm>
        </p:spPr>
        <p:txBody>
          <a:bodyPr/>
          <a:lstStyle/>
          <a:p>
            <a:pPr marL="0" indent="0">
              <a:buNone/>
            </a:pPr>
            <a:r>
              <a:rPr lang="en" dirty="0" smtClean="0"/>
              <a:t>Global update properties can be overriden for a particular job</a:t>
            </a:r>
          </a:p>
        </p:txBody>
      </p:sp>
      <p:pic>
        <p:nvPicPr>
          <p:cNvPr id="4" name="Imagen 3" descr="Screen Shot 2016-01-08 at 19.41.1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9818" y="1724972"/>
            <a:ext cx="2917866" cy="2667763"/>
          </a:xfrm>
          <a:prstGeom prst="rect">
            <a:avLst/>
          </a:prstGeom>
        </p:spPr>
      </p:pic>
    </p:spTree>
    <p:extLst>
      <p:ext uri="{BB962C8B-B14F-4D97-AF65-F5344CB8AC3E}">
        <p14:creationId xmlns:p14="http://schemas.microsoft.com/office/powerpoint/2010/main" val="2537846963"/>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Properties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smtClean="0"/>
              <a:t>Describes the global </a:t>
            </a:r>
            <a:r>
              <a:rPr lang="en" dirty="0"/>
              <a:t>properties </a:t>
            </a:r>
            <a:r>
              <a:rPr lang="en" dirty="0" smtClean="0"/>
              <a:t>in order to </a:t>
            </a:r>
            <a:r>
              <a:rPr lang="en" dirty="0"/>
              <a:t>configure jobs </a:t>
            </a:r>
            <a:r>
              <a:rPr lang="en" dirty="0" smtClean="0"/>
              <a:t>for </a:t>
            </a:r>
            <a:r>
              <a:rPr lang="en" dirty="0"/>
              <a:t>a specific </a:t>
            </a:r>
            <a:r>
              <a:rPr lang="en" dirty="0" smtClean="0"/>
              <a:t>environment</a:t>
            </a:r>
          </a:p>
        </p:txBody>
      </p:sp>
      <p:pic>
        <p:nvPicPr>
          <p:cNvPr id="4" name="Imagen 3" descr="Screen Shot 2016-01-08 at 15.35.2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6362" y="2576334"/>
            <a:ext cx="2667000" cy="850900"/>
          </a:xfrm>
          <a:prstGeom prst="rect">
            <a:avLst/>
          </a:prstGeom>
        </p:spPr>
      </p:pic>
    </p:spTree>
    <p:extLst>
      <p:ext uri="{BB962C8B-B14F-4D97-AF65-F5344CB8AC3E}">
        <p14:creationId xmlns:p14="http://schemas.microsoft.com/office/powerpoint/2010/main" val="1613611584"/>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Properties precedence</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179388" indent="-179388"/>
            <a:r>
              <a:rPr lang="en" sz="2400" dirty="0"/>
              <a:t>BOSH applies the properties in </a:t>
            </a:r>
            <a:r>
              <a:rPr lang="en" sz="2400" dirty="0" smtClean="0"/>
              <a:t>the release </a:t>
            </a:r>
            <a:r>
              <a:rPr lang="en" sz="2400" dirty="0"/>
              <a:t>template spec file to the </a:t>
            </a:r>
            <a:r>
              <a:rPr lang="en" sz="2400" dirty="0" smtClean="0"/>
              <a:t>job.</a:t>
            </a:r>
          </a:p>
          <a:p>
            <a:pPr marL="179388" indent="-179388"/>
            <a:r>
              <a:rPr lang="en" sz="2400" dirty="0" smtClean="0"/>
              <a:t>If </a:t>
            </a:r>
            <a:r>
              <a:rPr lang="en" sz="2400" dirty="0"/>
              <a:t>an identically named property exists in the Properties block of the deployment manifest, the value of this property overrides the previous </a:t>
            </a:r>
            <a:r>
              <a:rPr lang="en" sz="2400" dirty="0" smtClean="0"/>
              <a:t>value.</a:t>
            </a:r>
          </a:p>
          <a:p>
            <a:pPr marL="179388" indent="-179388"/>
            <a:r>
              <a:rPr lang="en" sz="2400" dirty="0" smtClean="0"/>
              <a:t>If </a:t>
            </a:r>
            <a:r>
              <a:rPr lang="en" sz="2400" dirty="0"/>
              <a:t>an identically named property exists in the Properties sub-block of the Jobs block of the deployment manifest, the value of this property overrides all previous values.</a:t>
            </a:r>
            <a:endParaRPr lang="en" sz="2400" dirty="0" smtClean="0"/>
          </a:p>
        </p:txBody>
      </p:sp>
    </p:spTree>
    <p:extLst>
      <p:ext uri="{BB962C8B-B14F-4D97-AF65-F5344CB8AC3E}">
        <p14:creationId xmlns:p14="http://schemas.microsoft.com/office/powerpoint/2010/main" val="3327105796"/>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Properties order</a:t>
            </a:r>
            <a:endParaRPr lang="en" dirty="0">
              <a:solidFill>
                <a:srgbClr val="138A7E"/>
              </a:solidFill>
            </a:endParaRPr>
          </a:p>
        </p:txBody>
      </p:sp>
      <p:pic>
        <p:nvPicPr>
          <p:cNvPr id="5" name="Imagen 4" descr="Screen Shot 2016-01-08 at 17.38.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2903" y="1166466"/>
            <a:ext cx="3032603" cy="3252965"/>
          </a:xfrm>
          <a:prstGeom prst="rect">
            <a:avLst/>
          </a:prstGeom>
        </p:spPr>
      </p:pic>
      <p:pic>
        <p:nvPicPr>
          <p:cNvPr id="8" name="Imagen 7" descr="Screen Shot 2016-01-08 at 17.40.1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517" y="1166466"/>
            <a:ext cx="4953000" cy="1866900"/>
          </a:xfrm>
          <a:prstGeom prst="rect">
            <a:avLst/>
          </a:prstGeom>
        </p:spPr>
      </p:pic>
      <p:sp>
        <p:nvSpPr>
          <p:cNvPr id="9" name="CuadroTexto 8"/>
          <p:cNvSpPr txBox="1"/>
          <p:nvPr/>
        </p:nvSpPr>
        <p:spPr>
          <a:xfrm>
            <a:off x="163517" y="903563"/>
            <a:ext cx="2010975" cy="307777"/>
          </a:xfrm>
          <a:prstGeom prst="rect">
            <a:avLst/>
          </a:prstGeom>
          <a:noFill/>
        </p:spPr>
        <p:txBody>
          <a:bodyPr wrap="none" rtlCol="0">
            <a:spAutoFit/>
          </a:bodyPr>
          <a:lstStyle/>
          <a:p>
            <a:r>
              <a:rPr lang="en" dirty="0" smtClean="0">
                <a:solidFill>
                  <a:srgbClr val="FFFFFF"/>
                </a:solidFill>
              </a:rPr>
              <a:t>Release template spec</a:t>
            </a:r>
            <a:endParaRPr lang="en" dirty="0">
              <a:solidFill>
                <a:srgbClr val="FFFFFF"/>
              </a:solidFill>
            </a:endParaRPr>
          </a:p>
        </p:txBody>
      </p:sp>
      <p:sp>
        <p:nvSpPr>
          <p:cNvPr id="10" name="CuadroTexto 9"/>
          <p:cNvSpPr txBox="1"/>
          <p:nvPr/>
        </p:nvSpPr>
        <p:spPr>
          <a:xfrm>
            <a:off x="5662903" y="858689"/>
            <a:ext cx="1877437" cy="307777"/>
          </a:xfrm>
          <a:prstGeom prst="rect">
            <a:avLst/>
          </a:prstGeom>
          <a:noFill/>
        </p:spPr>
        <p:txBody>
          <a:bodyPr wrap="none" rtlCol="0">
            <a:spAutoFit/>
          </a:bodyPr>
          <a:lstStyle/>
          <a:p>
            <a:r>
              <a:rPr lang="en" dirty="0" smtClean="0">
                <a:solidFill>
                  <a:srgbClr val="FFFFFF"/>
                </a:solidFill>
              </a:rPr>
              <a:t>Deployment manifest</a:t>
            </a:r>
            <a:endParaRPr lang="en" dirty="0">
              <a:solidFill>
                <a:srgbClr val="FFFFFF"/>
              </a:solidFill>
            </a:endParaRPr>
          </a:p>
        </p:txBody>
      </p:sp>
      <p:sp>
        <p:nvSpPr>
          <p:cNvPr id="12" name="Elipse 11"/>
          <p:cNvSpPr/>
          <p:nvPr/>
        </p:nvSpPr>
        <p:spPr>
          <a:xfrm>
            <a:off x="8077734" y="3278594"/>
            <a:ext cx="441496" cy="4048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dirty="0" smtClean="0">
                <a:solidFill>
                  <a:schemeClr val="accent1"/>
                </a:solidFill>
              </a:rPr>
              <a:t>1</a:t>
            </a:r>
            <a:endParaRPr lang="en" dirty="0">
              <a:solidFill>
                <a:schemeClr val="accent1"/>
              </a:solidFill>
            </a:endParaRPr>
          </a:p>
        </p:txBody>
      </p:sp>
      <p:sp>
        <p:nvSpPr>
          <p:cNvPr id="13" name="Elipse 12"/>
          <p:cNvSpPr/>
          <p:nvPr/>
        </p:nvSpPr>
        <p:spPr>
          <a:xfrm>
            <a:off x="7799539" y="3965171"/>
            <a:ext cx="441496" cy="4048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dirty="0">
                <a:solidFill>
                  <a:schemeClr val="accent1"/>
                </a:solidFill>
              </a:rPr>
              <a:t>2</a:t>
            </a:r>
          </a:p>
        </p:txBody>
      </p:sp>
      <p:sp>
        <p:nvSpPr>
          <p:cNvPr id="14" name="Elipse 13"/>
          <p:cNvSpPr/>
          <p:nvPr/>
        </p:nvSpPr>
        <p:spPr>
          <a:xfrm>
            <a:off x="2844762" y="2122583"/>
            <a:ext cx="441496" cy="4048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dirty="0">
                <a:solidFill>
                  <a:schemeClr val="accent1"/>
                </a:solidFill>
              </a:rPr>
              <a:t>3</a:t>
            </a:r>
          </a:p>
        </p:txBody>
      </p:sp>
      <p:sp>
        <p:nvSpPr>
          <p:cNvPr id="15" name="Elipse 14"/>
          <p:cNvSpPr/>
          <p:nvPr/>
        </p:nvSpPr>
        <p:spPr>
          <a:xfrm>
            <a:off x="223258" y="3076191"/>
            <a:ext cx="441496" cy="4048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dirty="0" smtClean="0">
                <a:solidFill>
                  <a:schemeClr val="accent1"/>
                </a:solidFill>
              </a:rPr>
              <a:t>1</a:t>
            </a:r>
            <a:endParaRPr lang="en" dirty="0">
              <a:solidFill>
                <a:schemeClr val="accent1"/>
              </a:solidFill>
            </a:endParaRPr>
          </a:p>
        </p:txBody>
      </p:sp>
      <p:sp>
        <p:nvSpPr>
          <p:cNvPr id="16" name="Elipse 15"/>
          <p:cNvSpPr/>
          <p:nvPr/>
        </p:nvSpPr>
        <p:spPr>
          <a:xfrm>
            <a:off x="223258" y="3560366"/>
            <a:ext cx="441496" cy="4048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dirty="0">
                <a:solidFill>
                  <a:schemeClr val="accent1"/>
                </a:solidFill>
              </a:rPr>
              <a:t>2</a:t>
            </a:r>
          </a:p>
        </p:txBody>
      </p:sp>
      <p:sp>
        <p:nvSpPr>
          <p:cNvPr id="17" name="Elipse 16"/>
          <p:cNvSpPr/>
          <p:nvPr/>
        </p:nvSpPr>
        <p:spPr>
          <a:xfrm>
            <a:off x="223258" y="4014626"/>
            <a:ext cx="441496" cy="4048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dirty="0">
                <a:solidFill>
                  <a:schemeClr val="accent1"/>
                </a:solidFill>
              </a:rPr>
              <a:t>3</a:t>
            </a:r>
          </a:p>
        </p:txBody>
      </p:sp>
      <p:sp>
        <p:nvSpPr>
          <p:cNvPr id="18" name="CuadroTexto 17"/>
          <p:cNvSpPr txBox="1"/>
          <p:nvPr/>
        </p:nvSpPr>
        <p:spPr>
          <a:xfrm>
            <a:off x="664754" y="3124705"/>
            <a:ext cx="1322372" cy="307777"/>
          </a:xfrm>
          <a:prstGeom prst="rect">
            <a:avLst/>
          </a:prstGeom>
          <a:noFill/>
        </p:spPr>
        <p:txBody>
          <a:bodyPr wrap="none" rtlCol="0">
            <a:spAutoFit/>
          </a:bodyPr>
          <a:lstStyle/>
          <a:p>
            <a:r>
              <a:rPr lang="en" dirty="0" smtClean="0">
                <a:solidFill>
                  <a:srgbClr val="FFFFFF"/>
                </a:solidFill>
              </a:rPr>
              <a:t>Job properties</a:t>
            </a:r>
            <a:endParaRPr lang="en" dirty="0">
              <a:solidFill>
                <a:srgbClr val="FFFFFF"/>
              </a:solidFill>
            </a:endParaRPr>
          </a:p>
        </p:txBody>
      </p:sp>
      <p:sp>
        <p:nvSpPr>
          <p:cNvPr id="19" name="CuadroTexto 18"/>
          <p:cNvSpPr txBox="1"/>
          <p:nvPr/>
        </p:nvSpPr>
        <p:spPr>
          <a:xfrm>
            <a:off x="664754" y="3605555"/>
            <a:ext cx="1561871" cy="307777"/>
          </a:xfrm>
          <a:prstGeom prst="rect">
            <a:avLst/>
          </a:prstGeom>
          <a:noFill/>
        </p:spPr>
        <p:txBody>
          <a:bodyPr wrap="none" rtlCol="0">
            <a:spAutoFit/>
          </a:bodyPr>
          <a:lstStyle/>
          <a:p>
            <a:r>
              <a:rPr lang="en" dirty="0" smtClean="0">
                <a:solidFill>
                  <a:srgbClr val="FFFFFF"/>
                </a:solidFill>
              </a:rPr>
              <a:t>Global properties</a:t>
            </a:r>
            <a:endParaRPr lang="en" dirty="0">
              <a:solidFill>
                <a:srgbClr val="FFFFFF"/>
              </a:solidFill>
            </a:endParaRPr>
          </a:p>
        </p:txBody>
      </p:sp>
      <p:sp>
        <p:nvSpPr>
          <p:cNvPr id="20" name="CuadroTexto 19"/>
          <p:cNvSpPr txBox="1"/>
          <p:nvPr/>
        </p:nvSpPr>
        <p:spPr>
          <a:xfrm>
            <a:off x="675432" y="4059419"/>
            <a:ext cx="2172390" cy="307777"/>
          </a:xfrm>
          <a:prstGeom prst="rect">
            <a:avLst/>
          </a:prstGeom>
          <a:noFill/>
        </p:spPr>
        <p:txBody>
          <a:bodyPr wrap="none" rtlCol="0">
            <a:spAutoFit/>
          </a:bodyPr>
          <a:lstStyle/>
          <a:p>
            <a:r>
              <a:rPr lang="en" dirty="0" smtClean="0">
                <a:solidFill>
                  <a:srgbClr val="FFFFFF"/>
                </a:solidFill>
              </a:rPr>
              <a:t>Release template default</a:t>
            </a:r>
            <a:endParaRPr lang="en" dirty="0">
              <a:solidFill>
                <a:srgbClr val="FFFFFF"/>
              </a:solidFill>
            </a:endParaRPr>
          </a:p>
        </p:txBody>
      </p:sp>
    </p:spTree>
    <p:extLst>
      <p:ext uri="{BB962C8B-B14F-4D97-AF65-F5344CB8AC3E}">
        <p14:creationId xmlns:p14="http://schemas.microsoft.com/office/powerpoint/2010/main" val="2847731458"/>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Changing the deployment manifest</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179388" indent="-179388"/>
            <a:r>
              <a:rPr lang="en" sz="2400" dirty="0" smtClean="0"/>
              <a:t>An update of a release or stemcell version will trigger the compilation of (newer) packages and the update of the affected jobs</a:t>
            </a:r>
          </a:p>
          <a:p>
            <a:pPr marL="179388" indent="-179388"/>
            <a:r>
              <a:rPr lang="en" sz="2400" dirty="0" smtClean="0"/>
              <a:t>An </a:t>
            </a:r>
            <a:r>
              <a:rPr lang="en" sz="2400" dirty="0"/>
              <a:t>update of a network properties might trigger a VM recreation (ie: modifying the network security group</a:t>
            </a:r>
            <a:r>
              <a:rPr lang="en" sz="2400" dirty="0" smtClean="0"/>
              <a:t>)</a:t>
            </a:r>
          </a:p>
          <a:p>
            <a:pPr marL="179388" indent="-179388"/>
            <a:r>
              <a:rPr lang="en" sz="2400" dirty="0" smtClean="0"/>
              <a:t>An update of a resource pool’s properties or a job’s resource pool will trigger a VM recreation</a:t>
            </a:r>
          </a:p>
          <a:p>
            <a:pPr marL="179388" indent="-179388"/>
            <a:r>
              <a:rPr lang="en" sz="2400" dirty="0" smtClean="0"/>
              <a:t>An update of a job’s network will trigger a VM recreation</a:t>
            </a:r>
          </a:p>
          <a:p>
            <a:pPr marL="179388" indent="-179388"/>
            <a:r>
              <a:rPr lang="en" sz="2400" dirty="0" smtClean="0"/>
              <a:t>An update of a job’s property will trigger the update of the job</a:t>
            </a:r>
          </a:p>
        </p:txBody>
      </p:sp>
    </p:spTree>
    <p:extLst>
      <p:ext uri="{BB962C8B-B14F-4D97-AF65-F5344CB8AC3E}">
        <p14:creationId xmlns:p14="http://schemas.microsoft.com/office/powerpoint/2010/main" val="2762839796"/>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Persistent disk considerations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179388" indent="-179388"/>
            <a:r>
              <a:rPr lang="en" sz="2400" dirty="0" smtClean="0"/>
              <a:t>Everything inside a VM is considered ephemeral except an</a:t>
            </a:r>
            <a:r>
              <a:rPr lang="es-ES_tradnl" sz="2400" dirty="0" smtClean="0"/>
              <a:t>y</a:t>
            </a:r>
            <a:r>
              <a:rPr lang="en" sz="2400" dirty="0" smtClean="0"/>
              <a:t> attached persistent disk</a:t>
            </a:r>
          </a:p>
          <a:p>
            <a:pPr marL="179388" indent="-179388"/>
            <a:r>
              <a:rPr lang="en" sz="2400" dirty="0" smtClean="0"/>
              <a:t>A VM recreation will keep all data from the persistent disk intact</a:t>
            </a:r>
          </a:p>
          <a:p>
            <a:pPr marL="179388" indent="-179388"/>
            <a:r>
              <a:rPr lang="en" sz="2400" dirty="0" smtClean="0"/>
              <a:t>An update of the size and/or type of a persistent disk will trigger a migration of the data to a new persistent disk</a:t>
            </a:r>
          </a:p>
        </p:txBody>
      </p:sp>
    </p:spTree>
    <p:extLst>
      <p:ext uri="{BB962C8B-B14F-4D97-AF65-F5344CB8AC3E}">
        <p14:creationId xmlns:p14="http://schemas.microsoft.com/office/powerpoint/2010/main" val="337659989"/>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Persistent disks</a:t>
            </a:r>
            <a:endParaRPr lang="en" dirty="0">
              <a:solidFill>
                <a:srgbClr val="138A7E"/>
              </a:solidFill>
            </a:endParaRPr>
          </a:p>
        </p:txBody>
      </p:sp>
      <p:pic>
        <p:nvPicPr>
          <p:cNvPr id="5" name="Shape 1195"/>
          <p:cNvPicPr preferRelativeResize="0"/>
          <p:nvPr/>
        </p:nvPicPr>
        <p:blipFill rotWithShape="1">
          <a:blip r:embed="rId3">
            <a:alphaModFix/>
          </a:blip>
          <a:srcRect/>
          <a:stretch/>
        </p:blipFill>
        <p:spPr>
          <a:xfrm>
            <a:off x="5235129" y="1014299"/>
            <a:ext cx="478500" cy="560700"/>
          </a:xfrm>
          <a:prstGeom prst="rect">
            <a:avLst/>
          </a:prstGeom>
          <a:noFill/>
          <a:ln>
            <a:noFill/>
          </a:ln>
        </p:spPr>
      </p:pic>
      <p:sp>
        <p:nvSpPr>
          <p:cNvPr id="6" name="Disco magnético 5"/>
          <p:cNvSpPr/>
          <p:nvPr/>
        </p:nvSpPr>
        <p:spPr>
          <a:xfrm>
            <a:off x="6126433" y="1054257"/>
            <a:ext cx="408792" cy="488036"/>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1200" dirty="0" smtClean="0">
                <a:solidFill>
                  <a:srgbClr val="138A7E"/>
                </a:solidFill>
              </a:rPr>
              <a:t>PD</a:t>
            </a:r>
            <a:endParaRPr lang="en" sz="1200" dirty="0">
              <a:solidFill>
                <a:srgbClr val="138A7E"/>
              </a:solidFill>
            </a:endParaRPr>
          </a:p>
        </p:txBody>
      </p:sp>
      <p:sp>
        <p:nvSpPr>
          <p:cNvPr id="7" name="Marcador de texto 2"/>
          <p:cNvSpPr>
            <a:spLocks noGrp="1"/>
          </p:cNvSpPr>
          <p:nvPr>
            <p:ph type="body" idx="1"/>
          </p:nvPr>
        </p:nvSpPr>
        <p:spPr>
          <a:xfrm>
            <a:off x="163517" y="953888"/>
            <a:ext cx="4218735" cy="3526660"/>
          </a:xfrm>
        </p:spPr>
        <p:txBody>
          <a:bodyPr/>
          <a:lstStyle/>
          <a:p>
            <a:pPr marL="457200" indent="-457200">
              <a:buFont typeface="+mj-lt"/>
              <a:buAutoNum type="arabicPeriod"/>
            </a:pPr>
            <a:r>
              <a:rPr lang="en" sz="2400" dirty="0" smtClean="0"/>
              <a:t>A PD is attached to a VM</a:t>
            </a:r>
          </a:p>
          <a:p>
            <a:pPr marL="0" indent="0">
              <a:buNone/>
            </a:pPr>
            <a:endParaRPr lang="en" sz="2400" dirty="0" smtClean="0"/>
          </a:p>
          <a:p>
            <a:pPr marL="457200" indent="-457200">
              <a:buFont typeface="+mj-lt"/>
              <a:buAutoNum type="arabicPeriod"/>
            </a:pPr>
            <a:r>
              <a:rPr lang="en" sz="2400" dirty="0" smtClean="0"/>
              <a:t>If the VM is deleted, the PD remains</a:t>
            </a:r>
          </a:p>
          <a:p>
            <a:pPr marL="0" indent="0">
              <a:buNone/>
            </a:pPr>
            <a:endParaRPr lang="en" sz="2400" dirty="0" smtClean="0"/>
          </a:p>
          <a:p>
            <a:pPr marL="457200" indent="-457200">
              <a:buFont typeface="+mj-lt"/>
              <a:buAutoNum type="arabicPeriod"/>
            </a:pPr>
            <a:r>
              <a:rPr lang="en" sz="2400" dirty="0" smtClean="0"/>
              <a:t>The old PD is reattached to the new VM</a:t>
            </a:r>
          </a:p>
        </p:txBody>
      </p:sp>
      <p:cxnSp>
        <p:nvCxnSpPr>
          <p:cNvPr id="9" name="Conector recto de flecha 8"/>
          <p:cNvCxnSpPr>
            <a:stCxn id="6" idx="2"/>
            <a:endCxn id="5" idx="3"/>
          </p:cNvCxnSpPr>
          <p:nvPr/>
        </p:nvCxnSpPr>
        <p:spPr>
          <a:xfrm flipH="1" flipV="1">
            <a:off x="5713629" y="1294649"/>
            <a:ext cx="412804" cy="36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0" name="Shape 1195"/>
          <p:cNvPicPr preferRelativeResize="0"/>
          <p:nvPr/>
        </p:nvPicPr>
        <p:blipFill rotWithShape="1">
          <a:blip r:embed="rId3">
            <a:alphaModFix amt="25000"/>
          </a:blip>
          <a:srcRect/>
          <a:stretch/>
        </p:blipFill>
        <p:spPr>
          <a:xfrm>
            <a:off x="5235129" y="1940711"/>
            <a:ext cx="478500" cy="560700"/>
          </a:xfrm>
          <a:prstGeom prst="rect">
            <a:avLst/>
          </a:prstGeom>
          <a:noFill/>
          <a:ln>
            <a:noFill/>
          </a:ln>
        </p:spPr>
      </p:pic>
      <p:sp>
        <p:nvSpPr>
          <p:cNvPr id="11" name="Disco magnético 10"/>
          <p:cNvSpPr/>
          <p:nvPr/>
        </p:nvSpPr>
        <p:spPr>
          <a:xfrm>
            <a:off x="6126433" y="1980669"/>
            <a:ext cx="408792" cy="488036"/>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1200" dirty="0" smtClean="0">
                <a:solidFill>
                  <a:srgbClr val="138A7E"/>
                </a:solidFill>
              </a:rPr>
              <a:t>PD</a:t>
            </a:r>
            <a:endParaRPr lang="en" sz="1200" dirty="0">
              <a:solidFill>
                <a:srgbClr val="138A7E"/>
              </a:solidFill>
            </a:endParaRPr>
          </a:p>
        </p:txBody>
      </p:sp>
      <p:pic>
        <p:nvPicPr>
          <p:cNvPr id="13" name="Shape 1195"/>
          <p:cNvPicPr preferRelativeResize="0"/>
          <p:nvPr/>
        </p:nvPicPr>
        <p:blipFill rotWithShape="1">
          <a:blip r:embed="rId3">
            <a:alphaModFix/>
          </a:blip>
          <a:srcRect/>
          <a:stretch/>
        </p:blipFill>
        <p:spPr>
          <a:xfrm>
            <a:off x="5235129" y="3693729"/>
            <a:ext cx="478500" cy="560700"/>
          </a:xfrm>
          <a:prstGeom prst="rect">
            <a:avLst/>
          </a:prstGeom>
          <a:noFill/>
          <a:ln>
            <a:noFill/>
          </a:ln>
        </p:spPr>
      </p:pic>
      <p:sp>
        <p:nvSpPr>
          <p:cNvPr id="14" name="Disco magnético 13"/>
          <p:cNvSpPr/>
          <p:nvPr/>
        </p:nvSpPr>
        <p:spPr>
          <a:xfrm>
            <a:off x="6126433" y="3077567"/>
            <a:ext cx="408792" cy="488036"/>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1200" dirty="0" smtClean="0">
                <a:solidFill>
                  <a:srgbClr val="138A7E"/>
                </a:solidFill>
              </a:rPr>
              <a:t>PD</a:t>
            </a:r>
            <a:endParaRPr lang="en" sz="1200" dirty="0">
              <a:solidFill>
                <a:srgbClr val="138A7E"/>
              </a:solidFill>
            </a:endParaRPr>
          </a:p>
        </p:txBody>
      </p:sp>
      <p:cxnSp>
        <p:nvCxnSpPr>
          <p:cNvPr id="15" name="Conector recto de flecha 14"/>
          <p:cNvCxnSpPr>
            <a:stCxn id="14" idx="2"/>
            <a:endCxn id="13" idx="3"/>
          </p:cNvCxnSpPr>
          <p:nvPr/>
        </p:nvCxnSpPr>
        <p:spPr>
          <a:xfrm flipH="1">
            <a:off x="5713629" y="3321585"/>
            <a:ext cx="412804" cy="6524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9" name="Shape 1195"/>
          <p:cNvPicPr preferRelativeResize="0"/>
          <p:nvPr/>
        </p:nvPicPr>
        <p:blipFill rotWithShape="1">
          <a:blip r:embed="rId3">
            <a:alphaModFix amt="25000"/>
          </a:blip>
          <a:srcRect/>
          <a:stretch/>
        </p:blipFill>
        <p:spPr>
          <a:xfrm>
            <a:off x="5235129" y="3077567"/>
            <a:ext cx="478500" cy="560700"/>
          </a:xfrm>
          <a:prstGeom prst="rect">
            <a:avLst/>
          </a:prstGeom>
          <a:noFill/>
          <a:ln>
            <a:noFill/>
          </a:ln>
        </p:spPr>
      </p:pic>
      <p:pic>
        <p:nvPicPr>
          <p:cNvPr id="23" name="Imagen 22" descr="PngMedium-X-icon-1033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5129" y="1940209"/>
            <a:ext cx="530897" cy="530897"/>
          </a:xfrm>
          <a:prstGeom prst="rect">
            <a:avLst/>
          </a:prstGeom>
        </p:spPr>
      </p:pic>
      <p:pic>
        <p:nvPicPr>
          <p:cNvPr id="24" name="Imagen 23" descr="PngMedium-X-icon-1033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5129" y="3077567"/>
            <a:ext cx="530897" cy="530897"/>
          </a:xfrm>
          <a:prstGeom prst="rect">
            <a:avLst/>
          </a:prstGeom>
        </p:spPr>
      </p:pic>
    </p:spTree>
    <p:extLst>
      <p:ext uri="{BB962C8B-B14F-4D97-AF65-F5344CB8AC3E}">
        <p14:creationId xmlns:p14="http://schemas.microsoft.com/office/powerpoint/2010/main" val="104969446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039778"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0" i="0" u="none" strike="noStrike" cap="none" dirty="0" smtClean="0">
                <a:solidFill>
                  <a:schemeClr val="lt1"/>
                </a:solidFill>
                <a:latin typeface="Roboto"/>
                <a:ea typeface="Roboto"/>
                <a:cs typeface="Roboto"/>
                <a:sym typeface="Roboto"/>
              </a:rPr>
              <a:t>Introducing BOSH concepts</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306685651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Persistent disk migration</a:t>
            </a:r>
            <a:endParaRPr lang="en" dirty="0">
              <a:solidFill>
                <a:srgbClr val="138A7E"/>
              </a:solidFill>
            </a:endParaRPr>
          </a:p>
        </p:txBody>
      </p:sp>
      <p:pic>
        <p:nvPicPr>
          <p:cNvPr id="5" name="Shape 1195"/>
          <p:cNvPicPr preferRelativeResize="0"/>
          <p:nvPr/>
        </p:nvPicPr>
        <p:blipFill rotWithShape="1">
          <a:blip r:embed="rId3">
            <a:alphaModFix/>
          </a:blip>
          <a:srcRect/>
          <a:stretch/>
        </p:blipFill>
        <p:spPr>
          <a:xfrm>
            <a:off x="5409548" y="1003850"/>
            <a:ext cx="478500" cy="560700"/>
          </a:xfrm>
          <a:prstGeom prst="rect">
            <a:avLst/>
          </a:prstGeom>
          <a:noFill/>
          <a:ln>
            <a:noFill/>
          </a:ln>
        </p:spPr>
      </p:pic>
      <p:sp>
        <p:nvSpPr>
          <p:cNvPr id="6" name="Disco magnético 5"/>
          <p:cNvSpPr/>
          <p:nvPr/>
        </p:nvSpPr>
        <p:spPr>
          <a:xfrm>
            <a:off x="6300852" y="932991"/>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sp>
        <p:nvSpPr>
          <p:cNvPr id="7" name="Marcador de texto 2"/>
          <p:cNvSpPr>
            <a:spLocks noGrp="1"/>
          </p:cNvSpPr>
          <p:nvPr>
            <p:ph type="body" idx="1"/>
          </p:nvPr>
        </p:nvSpPr>
        <p:spPr>
          <a:xfrm>
            <a:off x="163517" y="953888"/>
            <a:ext cx="4447659" cy="3526660"/>
          </a:xfrm>
        </p:spPr>
        <p:txBody>
          <a:bodyPr/>
          <a:lstStyle/>
          <a:p>
            <a:pPr marL="457200" indent="-457200">
              <a:buFont typeface="+mj-lt"/>
              <a:buAutoNum type="arabicPeriod"/>
            </a:pPr>
            <a:r>
              <a:rPr lang="en" sz="2400" dirty="0" smtClean="0"/>
              <a:t>A new PD is created with the new properties</a:t>
            </a:r>
          </a:p>
          <a:p>
            <a:pPr marL="457200" indent="-457200">
              <a:buFont typeface="+mj-lt"/>
              <a:buAutoNum type="arabicPeriod"/>
            </a:pPr>
            <a:r>
              <a:rPr lang="en" sz="2400" dirty="0" smtClean="0"/>
              <a:t>The new PD is attached to the VM</a:t>
            </a:r>
          </a:p>
          <a:p>
            <a:pPr marL="457200" indent="-457200">
              <a:buFont typeface="+mj-lt"/>
              <a:buAutoNum type="arabicPeriod"/>
            </a:pPr>
            <a:r>
              <a:rPr lang="en" sz="2400" dirty="0" smtClean="0"/>
              <a:t>The BOSH agent migrates the data from the old PD to the new PD</a:t>
            </a:r>
          </a:p>
          <a:p>
            <a:pPr marL="457200" indent="-457200">
              <a:buFont typeface="+mj-lt"/>
              <a:buAutoNum type="arabicPeriod"/>
            </a:pPr>
            <a:r>
              <a:rPr lang="en" sz="2400" dirty="0" smtClean="0"/>
              <a:t>The old PD is detached and deleted</a:t>
            </a:r>
          </a:p>
        </p:txBody>
      </p:sp>
      <p:cxnSp>
        <p:nvCxnSpPr>
          <p:cNvPr id="9" name="Conector recto de flecha 8"/>
          <p:cNvCxnSpPr>
            <a:stCxn id="6" idx="2"/>
            <a:endCxn id="5" idx="3"/>
          </p:cNvCxnSpPr>
          <p:nvPr/>
        </p:nvCxnSpPr>
        <p:spPr>
          <a:xfrm flipH="1">
            <a:off x="5888048" y="1118178"/>
            <a:ext cx="412804" cy="1660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Disco magnético 15"/>
          <p:cNvSpPr/>
          <p:nvPr/>
        </p:nvSpPr>
        <p:spPr>
          <a:xfrm>
            <a:off x="6311754" y="1379363"/>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pic>
        <p:nvPicPr>
          <p:cNvPr id="17" name="Shape 1195"/>
          <p:cNvPicPr preferRelativeResize="0"/>
          <p:nvPr/>
        </p:nvPicPr>
        <p:blipFill rotWithShape="1">
          <a:blip r:embed="rId3">
            <a:alphaModFix/>
          </a:blip>
          <a:srcRect/>
          <a:stretch/>
        </p:blipFill>
        <p:spPr>
          <a:xfrm>
            <a:off x="5431350" y="1892106"/>
            <a:ext cx="478500" cy="560700"/>
          </a:xfrm>
          <a:prstGeom prst="rect">
            <a:avLst/>
          </a:prstGeom>
          <a:noFill/>
          <a:ln>
            <a:noFill/>
          </a:ln>
        </p:spPr>
      </p:pic>
      <p:sp>
        <p:nvSpPr>
          <p:cNvPr id="18" name="Disco magnético 17"/>
          <p:cNvSpPr/>
          <p:nvPr/>
        </p:nvSpPr>
        <p:spPr>
          <a:xfrm>
            <a:off x="6322654" y="1821247"/>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cxnSp>
        <p:nvCxnSpPr>
          <p:cNvPr id="20" name="Conector recto de flecha 19"/>
          <p:cNvCxnSpPr>
            <a:stCxn id="18" idx="2"/>
            <a:endCxn id="17" idx="3"/>
          </p:cNvCxnSpPr>
          <p:nvPr/>
        </p:nvCxnSpPr>
        <p:spPr>
          <a:xfrm flipH="1">
            <a:off x="5909850" y="2006434"/>
            <a:ext cx="412804" cy="1660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Disco magnético 20"/>
          <p:cNvSpPr/>
          <p:nvPr/>
        </p:nvSpPr>
        <p:spPr>
          <a:xfrm>
            <a:off x="6333556" y="2267619"/>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cxnSp>
        <p:nvCxnSpPr>
          <p:cNvPr id="22" name="Conector recto de flecha 21"/>
          <p:cNvCxnSpPr>
            <a:stCxn id="21" idx="2"/>
          </p:cNvCxnSpPr>
          <p:nvPr/>
        </p:nvCxnSpPr>
        <p:spPr>
          <a:xfrm flipH="1" flipV="1">
            <a:off x="5909850" y="2191621"/>
            <a:ext cx="423706" cy="2611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5" name="Shape 1195"/>
          <p:cNvPicPr preferRelativeResize="0"/>
          <p:nvPr/>
        </p:nvPicPr>
        <p:blipFill rotWithShape="1">
          <a:blip r:embed="rId3">
            <a:alphaModFix/>
          </a:blip>
          <a:srcRect/>
          <a:stretch/>
        </p:blipFill>
        <p:spPr>
          <a:xfrm>
            <a:off x="5442252" y="2796714"/>
            <a:ext cx="478500" cy="560700"/>
          </a:xfrm>
          <a:prstGeom prst="rect">
            <a:avLst/>
          </a:prstGeom>
          <a:noFill/>
          <a:ln>
            <a:noFill/>
          </a:ln>
        </p:spPr>
      </p:pic>
      <p:sp>
        <p:nvSpPr>
          <p:cNvPr id="26" name="Disco magnético 25"/>
          <p:cNvSpPr/>
          <p:nvPr/>
        </p:nvSpPr>
        <p:spPr>
          <a:xfrm>
            <a:off x="6333556" y="2725855"/>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cxnSp>
        <p:nvCxnSpPr>
          <p:cNvPr id="27" name="Conector recto de flecha 26"/>
          <p:cNvCxnSpPr>
            <a:stCxn id="26" idx="2"/>
            <a:endCxn id="25" idx="3"/>
          </p:cNvCxnSpPr>
          <p:nvPr/>
        </p:nvCxnSpPr>
        <p:spPr>
          <a:xfrm flipH="1">
            <a:off x="5920752" y="2911042"/>
            <a:ext cx="412804" cy="1660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Disco magnético 27"/>
          <p:cNvSpPr/>
          <p:nvPr/>
        </p:nvSpPr>
        <p:spPr>
          <a:xfrm>
            <a:off x="6344458" y="3172227"/>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cxnSp>
        <p:nvCxnSpPr>
          <p:cNvPr id="29" name="Conector recto de flecha 28"/>
          <p:cNvCxnSpPr>
            <a:stCxn id="28" idx="2"/>
          </p:cNvCxnSpPr>
          <p:nvPr/>
        </p:nvCxnSpPr>
        <p:spPr>
          <a:xfrm flipH="1" flipV="1">
            <a:off x="5920752" y="3096229"/>
            <a:ext cx="423706" cy="2611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35" name="Shape 1195"/>
          <p:cNvPicPr preferRelativeResize="0"/>
          <p:nvPr/>
        </p:nvPicPr>
        <p:blipFill rotWithShape="1">
          <a:blip r:embed="rId3">
            <a:alphaModFix/>
          </a:blip>
          <a:srcRect/>
          <a:stretch/>
        </p:blipFill>
        <p:spPr>
          <a:xfrm>
            <a:off x="5425899" y="3766955"/>
            <a:ext cx="478500" cy="560700"/>
          </a:xfrm>
          <a:prstGeom prst="rect">
            <a:avLst/>
          </a:prstGeom>
          <a:noFill/>
          <a:ln>
            <a:noFill/>
          </a:ln>
        </p:spPr>
      </p:pic>
      <p:sp>
        <p:nvSpPr>
          <p:cNvPr id="36" name="Disco magnético 35"/>
          <p:cNvSpPr/>
          <p:nvPr/>
        </p:nvSpPr>
        <p:spPr>
          <a:xfrm>
            <a:off x="6317203" y="3696096"/>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sp>
        <p:nvSpPr>
          <p:cNvPr id="38" name="Disco magnético 37"/>
          <p:cNvSpPr/>
          <p:nvPr/>
        </p:nvSpPr>
        <p:spPr>
          <a:xfrm>
            <a:off x="6328105" y="4142468"/>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cxnSp>
        <p:nvCxnSpPr>
          <p:cNvPr id="39" name="Conector recto de flecha 38"/>
          <p:cNvCxnSpPr>
            <a:stCxn id="38" idx="2"/>
          </p:cNvCxnSpPr>
          <p:nvPr/>
        </p:nvCxnSpPr>
        <p:spPr>
          <a:xfrm flipH="1" flipV="1">
            <a:off x="5904399" y="4066470"/>
            <a:ext cx="423706" cy="2611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40" name="Imagen 39" descr="PngMedium-X-icon-1033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7203" y="3696096"/>
            <a:ext cx="375513" cy="375513"/>
          </a:xfrm>
          <a:prstGeom prst="rect">
            <a:avLst/>
          </a:prstGeom>
        </p:spPr>
      </p:pic>
      <p:cxnSp>
        <p:nvCxnSpPr>
          <p:cNvPr id="42" name="Conector curvado 41"/>
          <p:cNvCxnSpPr>
            <a:stCxn id="26" idx="4"/>
            <a:endCxn id="28" idx="4"/>
          </p:cNvCxnSpPr>
          <p:nvPr/>
        </p:nvCxnSpPr>
        <p:spPr>
          <a:xfrm>
            <a:off x="6666040" y="2911042"/>
            <a:ext cx="10902" cy="446372"/>
          </a:xfrm>
          <a:prstGeom prst="curvedConnector3">
            <a:avLst>
              <a:gd name="adj1" fmla="val 219686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2727849"/>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BOSH documentation</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nchor="ctr"/>
          <a:lstStyle/>
          <a:p>
            <a:pPr marL="0" indent="0" algn="ctr">
              <a:buNone/>
            </a:pPr>
            <a:r>
              <a:rPr lang="en" sz="5400" dirty="0">
                <a:hlinkClick r:id="rId3"/>
              </a:rPr>
              <a:t>http://bosh.io/docs</a:t>
            </a:r>
            <a:endParaRPr lang="en" sz="5400" dirty="0" smtClean="0"/>
          </a:p>
        </p:txBody>
      </p:sp>
    </p:spTree>
    <p:extLst>
      <p:ext uri="{BB962C8B-B14F-4D97-AF65-F5344CB8AC3E}">
        <p14:creationId xmlns:p14="http://schemas.microsoft.com/office/powerpoint/2010/main" val="1169204783"/>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5" y="1487155"/>
            <a:ext cx="4682165" cy="2643158"/>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LAB 2:</a:t>
            </a:r>
            <a:endParaRPr lang="en-US" sz="4000" dirty="0" smtClean="0">
              <a:solidFill>
                <a:schemeClr val="lt1"/>
              </a:solidFill>
              <a:latin typeface="Roboto"/>
              <a:ea typeface="Roboto"/>
              <a:cs typeface="Roboto"/>
              <a:sym typeface="Roboto"/>
            </a:endParaRPr>
          </a:p>
          <a:p>
            <a:pPr lvl="0">
              <a:buClr>
                <a:schemeClr val="lt1"/>
              </a:buClr>
              <a:buSzPct val="25000"/>
            </a:pPr>
            <a:r>
              <a:rPr lang="en-US" sz="4000" dirty="0">
                <a:solidFill>
                  <a:schemeClr val="lt1"/>
                </a:solidFill>
                <a:latin typeface="Roboto"/>
                <a:ea typeface="Roboto"/>
                <a:cs typeface="Roboto"/>
                <a:sym typeface="Roboto"/>
              </a:rPr>
              <a:t>Deploying an Existing Bosh Release</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117908803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Deploying </a:t>
            </a:r>
            <a:r>
              <a:rPr lang="en-US" dirty="0" err="1" smtClean="0">
                <a:solidFill>
                  <a:srgbClr val="138A7E"/>
                </a:solidFill>
              </a:rPr>
              <a:t>Postgresql</a:t>
            </a:r>
            <a:r>
              <a:rPr lang="en-US" dirty="0" smtClean="0">
                <a:solidFill>
                  <a:srgbClr val="138A7E"/>
                </a:solidFill>
              </a:rPr>
              <a:t> (</a:t>
            </a:r>
            <a:r>
              <a:rPr lang="en-US" dirty="0" err="1" smtClean="0">
                <a:solidFill>
                  <a:srgbClr val="138A7E"/>
                </a:solidFill>
              </a:rPr>
              <a:t>cf-postgres</a:t>
            </a:r>
            <a:r>
              <a:rPr lang="en-US"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457200" indent="-457200">
              <a:buFont typeface="+mj-lt"/>
              <a:buAutoNum type="arabicPeriod"/>
            </a:pPr>
            <a:r>
              <a:rPr lang="en-US" sz="2400" dirty="0" smtClean="0"/>
              <a:t>Create a Release  (</a:t>
            </a:r>
            <a:r>
              <a:rPr lang="en-US" sz="2400" dirty="0" err="1" smtClean="0"/>
              <a:t>cf-postgres</a:t>
            </a:r>
            <a:r>
              <a:rPr lang="en-US" sz="2400" dirty="0" smtClean="0"/>
              <a:t>)</a:t>
            </a:r>
            <a:endParaRPr lang="en-US" sz="2400" dirty="0" smtClean="0"/>
          </a:p>
          <a:p>
            <a:pPr marL="457200" indent="-457200">
              <a:buFont typeface="+mj-lt"/>
              <a:buAutoNum type="arabicPeriod"/>
            </a:pPr>
            <a:r>
              <a:rPr lang="en" sz="2400" dirty="0" smtClean="0"/>
              <a:t>Upload </a:t>
            </a:r>
            <a:r>
              <a:rPr lang="en" sz="2400" dirty="0" smtClean="0"/>
              <a:t>a BOSH </a:t>
            </a:r>
            <a:r>
              <a:rPr lang="en" sz="2400" dirty="0" smtClean="0"/>
              <a:t>stemcell</a:t>
            </a:r>
            <a:r>
              <a:rPr lang="en-US" sz="2400" dirty="0" smtClean="0"/>
              <a:t> (warden/</a:t>
            </a:r>
            <a:r>
              <a:rPr lang="en-US" sz="2400" dirty="0" err="1" smtClean="0"/>
              <a:t>ubuntu</a:t>
            </a:r>
            <a:r>
              <a:rPr lang="en-US" sz="2400" dirty="0" smtClean="0"/>
              <a:t>)</a:t>
            </a:r>
            <a:endParaRPr lang="en" sz="2400" dirty="0" smtClean="0"/>
          </a:p>
          <a:p>
            <a:pPr marL="457200" indent="-457200">
              <a:buFont typeface="+mj-lt"/>
              <a:buAutoNum type="arabicPeriod"/>
            </a:pPr>
            <a:r>
              <a:rPr lang="en" sz="2400" dirty="0" smtClean="0"/>
              <a:t>Upload the </a:t>
            </a:r>
            <a:r>
              <a:rPr lang="en-US" sz="2400" dirty="0" err="1" smtClean="0"/>
              <a:t>cf-postgres</a:t>
            </a:r>
            <a:r>
              <a:rPr lang="en-US" sz="2400" dirty="0" smtClean="0"/>
              <a:t> </a:t>
            </a:r>
            <a:r>
              <a:rPr lang="en" sz="2400" dirty="0" smtClean="0"/>
              <a:t>BOSH </a:t>
            </a:r>
            <a:r>
              <a:rPr lang="en" sz="2400" dirty="0" smtClean="0"/>
              <a:t>release</a:t>
            </a:r>
          </a:p>
          <a:p>
            <a:pPr marL="457200" indent="-457200">
              <a:buFont typeface="+mj-lt"/>
              <a:buAutoNum type="arabicPeriod"/>
            </a:pPr>
            <a:r>
              <a:rPr lang="en" sz="2400" dirty="0" smtClean="0"/>
              <a:t>Create a BOSH deployment </a:t>
            </a:r>
            <a:r>
              <a:rPr lang="en" sz="2400" dirty="0" smtClean="0"/>
              <a:t>manifest</a:t>
            </a:r>
            <a:r>
              <a:rPr lang="en-US" sz="2400" dirty="0" smtClean="0"/>
              <a:t> (</a:t>
            </a:r>
            <a:r>
              <a:rPr lang="en-US" sz="2400" dirty="0" err="1" smtClean="0"/>
              <a:t>postgres.yml</a:t>
            </a:r>
            <a:r>
              <a:rPr lang="en-US" sz="2400" dirty="0" smtClean="0"/>
              <a:t>)</a:t>
            </a:r>
            <a:endParaRPr lang="en" sz="2400" dirty="0" smtClean="0"/>
          </a:p>
          <a:p>
            <a:pPr marL="457200" indent="-457200">
              <a:buFont typeface="+mj-lt"/>
              <a:buAutoNum type="arabicPeriod"/>
            </a:pPr>
            <a:r>
              <a:rPr lang="en" sz="2400" dirty="0" smtClean="0"/>
              <a:t>Set the BOSH deployment manifest</a:t>
            </a:r>
          </a:p>
          <a:p>
            <a:pPr marL="457200" indent="-457200">
              <a:buFont typeface="+mj-lt"/>
              <a:buAutoNum type="arabicPeriod"/>
            </a:pPr>
            <a:r>
              <a:rPr lang="en" sz="2400" dirty="0" smtClean="0"/>
              <a:t>Deploy</a:t>
            </a:r>
          </a:p>
          <a:p>
            <a:pPr marL="457200" indent="-457200">
              <a:buFont typeface="+mj-lt"/>
              <a:buAutoNum type="arabicPeriod"/>
            </a:pPr>
            <a:r>
              <a:rPr lang="en" sz="2400" dirty="0" smtClean="0"/>
              <a:t>Update the BOSH deployment manifest</a:t>
            </a:r>
          </a:p>
          <a:p>
            <a:pPr marL="457200" indent="-457200">
              <a:buFont typeface="+mj-lt"/>
              <a:buAutoNum type="arabicPeriod"/>
            </a:pPr>
            <a:r>
              <a:rPr lang="en" sz="2400" dirty="0" smtClean="0"/>
              <a:t>Deploy changes</a:t>
            </a:r>
          </a:p>
        </p:txBody>
      </p:sp>
    </p:spTree>
    <p:extLst>
      <p:ext uri="{BB962C8B-B14F-4D97-AF65-F5344CB8AC3E}">
        <p14:creationId xmlns:p14="http://schemas.microsoft.com/office/powerpoint/2010/main" val="3294011376"/>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 Upload a BOSH stemcell</a:t>
            </a:r>
            <a:endParaRPr lang="en" dirty="0">
              <a:solidFill>
                <a:srgbClr val="138A7E"/>
              </a:solidFill>
            </a:endParaRPr>
          </a:p>
        </p:txBody>
      </p:sp>
      <p:pic>
        <p:nvPicPr>
          <p:cNvPr id="5" name="Imagen 4" descr="Screen Shot 2016-01-09 at 19.26.3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275" y="1665997"/>
            <a:ext cx="7809389" cy="2814551"/>
          </a:xfrm>
          <a:prstGeom prst="rect">
            <a:avLst/>
          </a:prstGeom>
        </p:spPr>
      </p:pic>
      <p:sp>
        <p:nvSpPr>
          <p:cNvPr id="6" name="Marcador de texto 2"/>
          <p:cNvSpPr>
            <a:spLocks noGrp="1"/>
          </p:cNvSpPr>
          <p:nvPr>
            <p:ph type="body" idx="1"/>
          </p:nvPr>
        </p:nvSpPr>
        <p:spPr>
          <a:xfrm>
            <a:off x="163517" y="953888"/>
            <a:ext cx="8742701" cy="712109"/>
          </a:xfrm>
        </p:spPr>
        <p:txBody>
          <a:bodyPr/>
          <a:lstStyle/>
          <a:p>
            <a:pPr marL="0" indent="0">
              <a:buNone/>
            </a:pPr>
            <a:r>
              <a:rPr lang="en" sz="1400" dirty="0"/>
              <a:t>bosh upload stemcell https://bosh.io/d/stemcells/bosh-warden-boshlite-ubuntu-trusty-</a:t>
            </a:r>
            <a:r>
              <a:rPr lang="en" sz="1400" dirty="0" smtClean="0"/>
              <a:t>go_agent</a:t>
            </a:r>
          </a:p>
          <a:p>
            <a:pPr marL="0" indent="0">
              <a:buNone/>
            </a:pPr>
            <a:r>
              <a:rPr lang="en" sz="1400" dirty="0"/>
              <a:t>b</a:t>
            </a:r>
            <a:r>
              <a:rPr lang="en" sz="1400" dirty="0" smtClean="0"/>
              <a:t>osh </a:t>
            </a:r>
            <a:r>
              <a:rPr lang="en" sz="1400" dirty="0"/>
              <a:t>upload stemcell bosh-stemcell-3147-warden-boshlite-ubuntu-trusty-go_agent.tgz</a:t>
            </a:r>
            <a:endParaRPr lang="en" sz="1400" dirty="0" smtClean="0"/>
          </a:p>
        </p:txBody>
      </p:sp>
    </p:spTree>
    <p:extLst>
      <p:ext uri="{BB962C8B-B14F-4D97-AF65-F5344CB8AC3E}">
        <p14:creationId xmlns:p14="http://schemas.microsoft.com/office/powerpoint/2010/main" val="3843957353"/>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2. Upload </a:t>
            </a:r>
            <a:r>
              <a:rPr lang="en-US" dirty="0" smtClean="0">
                <a:solidFill>
                  <a:srgbClr val="138A7E"/>
                </a:solidFill>
              </a:rPr>
              <a:t>the </a:t>
            </a:r>
            <a:r>
              <a:rPr lang="en-US" dirty="0" err="1" smtClean="0">
                <a:solidFill>
                  <a:srgbClr val="138A7E"/>
                </a:solidFill>
              </a:rPr>
              <a:t>cf-postgres</a:t>
            </a:r>
            <a:r>
              <a:rPr lang="en-US" dirty="0" smtClean="0">
                <a:solidFill>
                  <a:srgbClr val="138A7E"/>
                </a:solidFill>
              </a:rPr>
              <a:t> BOSH </a:t>
            </a:r>
            <a:r>
              <a:rPr lang="en-US" dirty="0" smtClean="0">
                <a:solidFill>
                  <a:srgbClr val="138A7E"/>
                </a:solidFill>
              </a:rPr>
              <a:t>release</a:t>
            </a:r>
            <a:endParaRPr lang="en" dirty="0">
              <a:solidFill>
                <a:srgbClr val="138A7E"/>
              </a:solidFill>
            </a:endParaRPr>
          </a:p>
        </p:txBody>
      </p:sp>
      <p:pic>
        <p:nvPicPr>
          <p:cNvPr id="5" name="Imagen 4" descr="Screen Shot 2016-01-09 at 19.27.4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202" y="1624335"/>
            <a:ext cx="5553295" cy="2974086"/>
          </a:xfrm>
          <a:prstGeom prst="rect">
            <a:avLst/>
          </a:prstGeom>
        </p:spPr>
      </p:pic>
      <p:sp>
        <p:nvSpPr>
          <p:cNvPr id="6" name="Marcador de texto 2"/>
          <p:cNvSpPr>
            <a:spLocks noGrp="1"/>
          </p:cNvSpPr>
          <p:nvPr>
            <p:ph type="body" idx="1"/>
          </p:nvPr>
        </p:nvSpPr>
        <p:spPr>
          <a:xfrm>
            <a:off x="163517" y="953888"/>
            <a:ext cx="8742701" cy="712109"/>
          </a:xfrm>
        </p:spPr>
        <p:txBody>
          <a:bodyPr/>
          <a:lstStyle/>
          <a:p>
            <a:pPr marL="0" indent="0">
              <a:buNone/>
            </a:pPr>
            <a:r>
              <a:rPr lang="en" sz="1400" dirty="0" smtClean="0"/>
              <a:t>bosh </a:t>
            </a:r>
            <a:r>
              <a:rPr lang="en" sz="1400" dirty="0"/>
              <a:t>upload release https://bosh.io/d/github.com/cloudfoundry-community/redis-boshrelease</a:t>
            </a:r>
            <a:endParaRPr lang="en" sz="1400" dirty="0" smtClean="0"/>
          </a:p>
          <a:p>
            <a:pPr marL="0" indent="0">
              <a:buNone/>
            </a:pPr>
            <a:r>
              <a:rPr lang="en" sz="1400" dirty="0"/>
              <a:t>b</a:t>
            </a:r>
            <a:r>
              <a:rPr lang="en" sz="1400" dirty="0" smtClean="0"/>
              <a:t>osh </a:t>
            </a:r>
            <a:r>
              <a:rPr lang="en" sz="1400" dirty="0"/>
              <a:t>upload release redis-boshrelease-9.1.tgz</a:t>
            </a:r>
            <a:endParaRPr lang="en" sz="1400" dirty="0" smtClean="0"/>
          </a:p>
        </p:txBody>
      </p:sp>
    </p:spTree>
    <p:extLst>
      <p:ext uri="{BB962C8B-B14F-4D97-AF65-F5344CB8AC3E}">
        <p14:creationId xmlns:p14="http://schemas.microsoft.com/office/powerpoint/2010/main" val="2918492467"/>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3. Create a BOSH deployment manifest</a:t>
            </a:r>
            <a:endParaRPr lang="en" dirty="0">
              <a:solidFill>
                <a:srgbClr val="138A7E"/>
              </a:solidFill>
            </a:endParaRPr>
          </a:p>
        </p:txBody>
      </p:sp>
      <p:pic>
        <p:nvPicPr>
          <p:cNvPr id="3" name="Imagen 2" descr="Screen Shot 2016-01-10 at 12.07.3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855" y="1024934"/>
            <a:ext cx="4410079" cy="3426816"/>
          </a:xfrm>
          <a:prstGeom prst="rect">
            <a:avLst/>
          </a:prstGeom>
        </p:spPr>
      </p:pic>
      <p:sp>
        <p:nvSpPr>
          <p:cNvPr id="4" name="CuadroTexto 3"/>
          <p:cNvSpPr txBox="1"/>
          <p:nvPr/>
        </p:nvSpPr>
        <p:spPr>
          <a:xfrm>
            <a:off x="5075238" y="1207270"/>
            <a:ext cx="2672526" cy="307777"/>
          </a:xfrm>
          <a:prstGeom prst="rect">
            <a:avLst/>
          </a:prstGeom>
          <a:noFill/>
        </p:spPr>
        <p:txBody>
          <a:bodyPr wrap="none" rtlCol="0">
            <a:spAutoFit/>
          </a:bodyPr>
          <a:lstStyle/>
          <a:p>
            <a:r>
              <a:rPr lang="en" dirty="0" smtClean="0">
                <a:solidFill>
                  <a:schemeClr val="bg1"/>
                </a:solidFill>
              </a:rPr>
              <a:t>Deployment identification block</a:t>
            </a:r>
            <a:endParaRPr lang="en" dirty="0">
              <a:solidFill>
                <a:schemeClr val="bg1"/>
              </a:solidFill>
            </a:endParaRPr>
          </a:p>
        </p:txBody>
      </p:sp>
      <p:sp>
        <p:nvSpPr>
          <p:cNvPr id="5" name="CuadroTexto 4"/>
          <p:cNvSpPr txBox="1"/>
          <p:nvPr/>
        </p:nvSpPr>
        <p:spPr>
          <a:xfrm>
            <a:off x="5075238" y="1822987"/>
            <a:ext cx="1415772" cy="307777"/>
          </a:xfrm>
          <a:prstGeom prst="rect">
            <a:avLst/>
          </a:prstGeom>
          <a:noFill/>
        </p:spPr>
        <p:txBody>
          <a:bodyPr wrap="none" rtlCol="0">
            <a:spAutoFit/>
          </a:bodyPr>
          <a:lstStyle/>
          <a:p>
            <a:r>
              <a:rPr lang="en" dirty="0" smtClean="0">
                <a:solidFill>
                  <a:schemeClr val="bg1"/>
                </a:solidFill>
              </a:rPr>
              <a:t>Releases block</a:t>
            </a:r>
            <a:endParaRPr lang="en" dirty="0">
              <a:solidFill>
                <a:schemeClr val="bg1"/>
              </a:solidFill>
            </a:endParaRPr>
          </a:p>
        </p:txBody>
      </p:sp>
      <p:sp>
        <p:nvSpPr>
          <p:cNvPr id="6" name="CuadroTexto 5"/>
          <p:cNvSpPr txBox="1"/>
          <p:nvPr/>
        </p:nvSpPr>
        <p:spPr>
          <a:xfrm>
            <a:off x="5075238" y="2602227"/>
            <a:ext cx="1608133" cy="307777"/>
          </a:xfrm>
          <a:prstGeom prst="rect">
            <a:avLst/>
          </a:prstGeom>
          <a:noFill/>
        </p:spPr>
        <p:txBody>
          <a:bodyPr wrap="none" rtlCol="0">
            <a:spAutoFit/>
          </a:bodyPr>
          <a:lstStyle/>
          <a:p>
            <a:r>
              <a:rPr lang="en" dirty="0" smtClean="0">
                <a:solidFill>
                  <a:schemeClr val="bg1"/>
                </a:solidFill>
              </a:rPr>
              <a:t>Compilation block</a:t>
            </a:r>
            <a:endParaRPr lang="en" dirty="0">
              <a:solidFill>
                <a:schemeClr val="bg1"/>
              </a:solidFill>
            </a:endParaRPr>
          </a:p>
        </p:txBody>
      </p:sp>
      <p:sp>
        <p:nvSpPr>
          <p:cNvPr id="7" name="CuadroTexto 6"/>
          <p:cNvSpPr txBox="1"/>
          <p:nvPr/>
        </p:nvSpPr>
        <p:spPr>
          <a:xfrm>
            <a:off x="5075238" y="3536514"/>
            <a:ext cx="1249060" cy="307777"/>
          </a:xfrm>
          <a:prstGeom prst="rect">
            <a:avLst/>
          </a:prstGeom>
          <a:noFill/>
        </p:spPr>
        <p:txBody>
          <a:bodyPr wrap="none" rtlCol="0">
            <a:spAutoFit/>
          </a:bodyPr>
          <a:lstStyle/>
          <a:p>
            <a:r>
              <a:rPr lang="en" dirty="0" smtClean="0">
                <a:solidFill>
                  <a:schemeClr val="bg1"/>
                </a:solidFill>
              </a:rPr>
              <a:t>Update block</a:t>
            </a:r>
            <a:endParaRPr lang="en" dirty="0">
              <a:solidFill>
                <a:schemeClr val="bg1"/>
              </a:solidFill>
            </a:endParaRPr>
          </a:p>
        </p:txBody>
      </p:sp>
      <p:cxnSp>
        <p:nvCxnSpPr>
          <p:cNvPr id="9" name="Conector recto de flecha 8"/>
          <p:cNvCxnSpPr>
            <a:stCxn id="4" idx="1"/>
          </p:cNvCxnSpPr>
          <p:nvPr/>
        </p:nvCxnSpPr>
        <p:spPr>
          <a:xfrm flipH="1">
            <a:off x="4453110" y="1361159"/>
            <a:ext cx="622128" cy="69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5" idx="1"/>
          </p:cNvCxnSpPr>
          <p:nvPr/>
        </p:nvCxnSpPr>
        <p:spPr>
          <a:xfrm flipH="1" flipV="1">
            <a:off x="2103917" y="1962284"/>
            <a:ext cx="2971321" cy="145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Conector recto de flecha 12"/>
          <p:cNvCxnSpPr>
            <a:stCxn id="6" idx="1"/>
          </p:cNvCxnSpPr>
          <p:nvPr/>
        </p:nvCxnSpPr>
        <p:spPr>
          <a:xfrm flipH="1" flipV="1">
            <a:off x="2659875" y="2719943"/>
            <a:ext cx="2415363" cy="361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Conector recto de flecha 14"/>
          <p:cNvCxnSpPr>
            <a:stCxn id="7" idx="1"/>
          </p:cNvCxnSpPr>
          <p:nvPr/>
        </p:nvCxnSpPr>
        <p:spPr>
          <a:xfrm flipH="1" flipV="1">
            <a:off x="3008711" y="3668380"/>
            <a:ext cx="2066527" cy="220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0312055"/>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3. Create a BOSH deployment manifest</a:t>
            </a:r>
            <a:endParaRPr lang="en" dirty="0">
              <a:solidFill>
                <a:srgbClr val="138A7E"/>
              </a:solidFill>
            </a:endParaRPr>
          </a:p>
        </p:txBody>
      </p:sp>
      <p:pic>
        <p:nvPicPr>
          <p:cNvPr id="3" name="Imagen 2" descr="Screen Shot 2016-01-10 at 12.11.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550" y="1041099"/>
            <a:ext cx="4487613" cy="3267297"/>
          </a:xfrm>
          <a:prstGeom prst="rect">
            <a:avLst/>
          </a:prstGeom>
        </p:spPr>
      </p:pic>
      <p:sp>
        <p:nvSpPr>
          <p:cNvPr id="4" name="CuadroTexto 3"/>
          <p:cNvSpPr txBox="1"/>
          <p:nvPr/>
        </p:nvSpPr>
        <p:spPr>
          <a:xfrm>
            <a:off x="5075238" y="1207270"/>
            <a:ext cx="1415772" cy="307777"/>
          </a:xfrm>
          <a:prstGeom prst="rect">
            <a:avLst/>
          </a:prstGeom>
          <a:noFill/>
        </p:spPr>
        <p:txBody>
          <a:bodyPr wrap="none" rtlCol="0">
            <a:spAutoFit/>
          </a:bodyPr>
          <a:lstStyle/>
          <a:p>
            <a:r>
              <a:rPr lang="en" dirty="0" smtClean="0">
                <a:solidFill>
                  <a:schemeClr val="bg1"/>
                </a:solidFill>
              </a:rPr>
              <a:t>Networks block</a:t>
            </a:r>
            <a:endParaRPr lang="en" dirty="0">
              <a:solidFill>
                <a:schemeClr val="bg1"/>
              </a:solidFill>
            </a:endParaRPr>
          </a:p>
        </p:txBody>
      </p:sp>
      <p:sp>
        <p:nvSpPr>
          <p:cNvPr id="5" name="CuadroTexto 4"/>
          <p:cNvSpPr txBox="1"/>
          <p:nvPr/>
        </p:nvSpPr>
        <p:spPr>
          <a:xfrm>
            <a:off x="5075238" y="3043963"/>
            <a:ext cx="1928733" cy="307777"/>
          </a:xfrm>
          <a:prstGeom prst="rect">
            <a:avLst/>
          </a:prstGeom>
          <a:noFill/>
        </p:spPr>
        <p:txBody>
          <a:bodyPr wrap="none" rtlCol="0">
            <a:spAutoFit/>
          </a:bodyPr>
          <a:lstStyle/>
          <a:p>
            <a:r>
              <a:rPr lang="en" dirty="0" smtClean="0">
                <a:solidFill>
                  <a:schemeClr val="bg1"/>
                </a:solidFill>
              </a:rPr>
              <a:t>Resource Pools block</a:t>
            </a:r>
            <a:endParaRPr lang="en" dirty="0">
              <a:solidFill>
                <a:schemeClr val="bg1"/>
              </a:solidFill>
            </a:endParaRPr>
          </a:p>
        </p:txBody>
      </p:sp>
      <p:cxnSp>
        <p:nvCxnSpPr>
          <p:cNvPr id="7" name="Conector recto de flecha 6"/>
          <p:cNvCxnSpPr>
            <a:stCxn id="4" idx="1"/>
          </p:cNvCxnSpPr>
          <p:nvPr/>
        </p:nvCxnSpPr>
        <p:spPr>
          <a:xfrm flipH="1">
            <a:off x="2158423" y="1361159"/>
            <a:ext cx="2916815" cy="15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Conector recto de flecha 8"/>
          <p:cNvCxnSpPr>
            <a:stCxn id="5" idx="1"/>
          </p:cNvCxnSpPr>
          <p:nvPr/>
        </p:nvCxnSpPr>
        <p:spPr>
          <a:xfrm flipH="1" flipV="1">
            <a:off x="2196577" y="3166908"/>
            <a:ext cx="2878661" cy="309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6130013"/>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3. Create a BOSH deployment manifest</a:t>
            </a:r>
            <a:endParaRPr lang="en" dirty="0">
              <a:solidFill>
                <a:srgbClr val="138A7E"/>
              </a:solidFill>
            </a:endParaRPr>
          </a:p>
        </p:txBody>
      </p:sp>
      <p:pic>
        <p:nvPicPr>
          <p:cNvPr id="3" name="Imagen 2" descr="Screen Shot 2016-01-10 at 12.11.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291" y="1255613"/>
            <a:ext cx="3543300" cy="2794000"/>
          </a:xfrm>
          <a:prstGeom prst="rect">
            <a:avLst/>
          </a:prstGeom>
        </p:spPr>
      </p:pic>
      <p:sp>
        <p:nvSpPr>
          <p:cNvPr id="4" name="CuadroTexto 3"/>
          <p:cNvSpPr txBox="1"/>
          <p:nvPr/>
        </p:nvSpPr>
        <p:spPr>
          <a:xfrm>
            <a:off x="4367352" y="1463457"/>
            <a:ext cx="1043876" cy="307777"/>
          </a:xfrm>
          <a:prstGeom prst="rect">
            <a:avLst/>
          </a:prstGeom>
          <a:noFill/>
        </p:spPr>
        <p:txBody>
          <a:bodyPr wrap="none" rtlCol="0">
            <a:spAutoFit/>
          </a:bodyPr>
          <a:lstStyle/>
          <a:p>
            <a:r>
              <a:rPr lang="en" dirty="0" smtClean="0">
                <a:solidFill>
                  <a:schemeClr val="bg1"/>
                </a:solidFill>
              </a:rPr>
              <a:t>Jobs block</a:t>
            </a:r>
            <a:endParaRPr lang="en" dirty="0">
              <a:solidFill>
                <a:schemeClr val="bg1"/>
              </a:solidFill>
            </a:endParaRPr>
          </a:p>
        </p:txBody>
      </p:sp>
      <p:sp>
        <p:nvSpPr>
          <p:cNvPr id="5" name="CuadroTexto 4"/>
          <p:cNvSpPr txBox="1"/>
          <p:nvPr/>
        </p:nvSpPr>
        <p:spPr>
          <a:xfrm>
            <a:off x="4367352" y="3669386"/>
            <a:ext cx="1479892" cy="307777"/>
          </a:xfrm>
          <a:prstGeom prst="rect">
            <a:avLst/>
          </a:prstGeom>
          <a:noFill/>
        </p:spPr>
        <p:txBody>
          <a:bodyPr wrap="none" rtlCol="0">
            <a:spAutoFit/>
          </a:bodyPr>
          <a:lstStyle/>
          <a:p>
            <a:r>
              <a:rPr lang="en" dirty="0" smtClean="0">
                <a:solidFill>
                  <a:schemeClr val="bg1"/>
                </a:solidFill>
              </a:rPr>
              <a:t>Properties block</a:t>
            </a:r>
            <a:endParaRPr lang="en" dirty="0">
              <a:solidFill>
                <a:schemeClr val="bg1"/>
              </a:solidFill>
            </a:endParaRPr>
          </a:p>
        </p:txBody>
      </p:sp>
      <p:cxnSp>
        <p:nvCxnSpPr>
          <p:cNvPr id="7" name="Conector recto de flecha 6"/>
          <p:cNvCxnSpPr>
            <a:stCxn id="4" idx="1"/>
          </p:cNvCxnSpPr>
          <p:nvPr/>
        </p:nvCxnSpPr>
        <p:spPr>
          <a:xfrm flipH="1" flipV="1">
            <a:off x="2910600" y="1613433"/>
            <a:ext cx="1456752" cy="39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Conector recto de flecha 8"/>
          <p:cNvCxnSpPr>
            <a:stCxn id="5" idx="1"/>
          </p:cNvCxnSpPr>
          <p:nvPr/>
        </p:nvCxnSpPr>
        <p:spPr>
          <a:xfrm flipH="1">
            <a:off x="1994906" y="3823275"/>
            <a:ext cx="237244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1797554"/>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4</a:t>
            </a:r>
            <a:r>
              <a:rPr lang="en-US" dirty="0" smtClean="0">
                <a:solidFill>
                  <a:srgbClr val="138A7E"/>
                </a:solidFill>
              </a:rPr>
              <a:t>. Set the BOSH deployment manifest</a:t>
            </a:r>
            <a:endParaRPr lang="en" dirty="0">
              <a:solidFill>
                <a:srgbClr val="138A7E"/>
              </a:solidFill>
            </a:endParaRPr>
          </a:p>
        </p:txBody>
      </p:sp>
      <p:pic>
        <p:nvPicPr>
          <p:cNvPr id="3" name="Imagen 2" descr="Screen Shot 2016-01-10 at 12.06.0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157" y="1370267"/>
            <a:ext cx="7823200" cy="558800"/>
          </a:xfrm>
          <a:prstGeom prst="rect">
            <a:avLst/>
          </a:prstGeom>
        </p:spPr>
      </p:pic>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deployment redis.yml</a:t>
            </a:r>
            <a:endParaRPr lang="en" sz="1400" dirty="0" smtClean="0"/>
          </a:p>
        </p:txBody>
      </p:sp>
    </p:spTree>
    <p:extLst>
      <p:ext uri="{BB962C8B-B14F-4D97-AF65-F5344CB8AC3E}">
        <p14:creationId xmlns:p14="http://schemas.microsoft.com/office/powerpoint/2010/main" val="321507665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868" y="320039"/>
            <a:ext cx="8709999" cy="363558"/>
          </a:xfrm>
        </p:spPr>
        <p:txBody>
          <a:bodyPr/>
          <a:lstStyle/>
          <a:p>
            <a:r>
              <a:rPr lang="en" dirty="0" smtClean="0">
                <a:solidFill>
                  <a:srgbClr val="138A7E"/>
                </a:solidFill>
              </a:rPr>
              <a:t>What is BOSH?</a:t>
            </a:r>
            <a:endParaRPr lang="en" dirty="0">
              <a:solidFill>
                <a:srgbClr val="138A7E"/>
              </a:solidFill>
            </a:endParaRPr>
          </a:p>
        </p:txBody>
      </p:sp>
      <p:sp>
        <p:nvSpPr>
          <p:cNvPr id="3" name="Marcador de texto 2"/>
          <p:cNvSpPr>
            <a:spLocks noGrp="1"/>
          </p:cNvSpPr>
          <p:nvPr>
            <p:ph type="body" idx="1"/>
          </p:nvPr>
        </p:nvSpPr>
        <p:spPr>
          <a:xfrm>
            <a:off x="179869" y="953888"/>
            <a:ext cx="8709999" cy="3499406"/>
          </a:xfrm>
        </p:spPr>
        <p:txBody>
          <a:bodyPr/>
          <a:lstStyle/>
          <a:p>
            <a:pPr marL="177800" indent="0">
              <a:buNone/>
            </a:pPr>
            <a:r>
              <a:rPr lang="en" dirty="0" smtClean="0"/>
              <a:t>BOSH is a</a:t>
            </a:r>
            <a:r>
              <a:rPr lang="en-US" dirty="0" smtClean="0"/>
              <a:t>n OSS</a:t>
            </a:r>
            <a:r>
              <a:rPr lang="en" dirty="0" smtClean="0"/>
              <a:t> project that unifies release engineering, deployment, and lifecycle management of small and large-scale cloud software.</a:t>
            </a:r>
            <a:endParaRPr lang="en-US" dirty="0" smtClean="0"/>
          </a:p>
          <a:p>
            <a:pPr marL="177800" indent="0">
              <a:buNone/>
            </a:pPr>
            <a:endParaRPr lang="en-US" dirty="0" smtClean="0"/>
          </a:p>
          <a:p>
            <a:pPr marL="177800" indent="0">
              <a:buNone/>
            </a:pPr>
            <a:r>
              <a:rPr lang="en" dirty="0" smtClean="0"/>
              <a:t>BOSH </a:t>
            </a:r>
            <a:r>
              <a:rPr lang="en" dirty="0"/>
              <a:t>allows individual developers and teams to easily version, package and deploy software in a reproducible </a:t>
            </a:r>
            <a:r>
              <a:rPr lang="en" dirty="0" smtClean="0"/>
              <a:t>manner</a:t>
            </a:r>
            <a:r>
              <a:rPr lang="en-US" dirty="0" smtClean="0"/>
              <a:t>.</a:t>
            </a:r>
            <a:endParaRPr lang="en-US" dirty="0"/>
          </a:p>
        </p:txBody>
      </p:sp>
    </p:spTree>
    <p:extLst>
      <p:ext uri="{BB962C8B-B14F-4D97-AF65-F5344CB8AC3E}">
        <p14:creationId xmlns:p14="http://schemas.microsoft.com/office/powerpoint/2010/main" val="1019808568"/>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5. Deploy</a:t>
            </a:r>
            <a:endParaRPr lang="en" dirty="0">
              <a:solidFill>
                <a:srgbClr val="138A7E"/>
              </a:solidFill>
            </a:endParaRPr>
          </a:p>
        </p:txBody>
      </p:sp>
      <p:pic>
        <p:nvPicPr>
          <p:cNvPr id="3" name="Imagen 2" descr="Screen Shot 2016-01-10 at 12.04.5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9806" y="953889"/>
            <a:ext cx="4278692" cy="3611827"/>
          </a:xfrm>
          <a:prstGeom prst="rect">
            <a:avLst/>
          </a:prstGeom>
        </p:spPr>
      </p:pic>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deploy</a:t>
            </a:r>
          </a:p>
        </p:txBody>
      </p:sp>
      <p:sp>
        <p:nvSpPr>
          <p:cNvPr id="5" name="CuadroTexto 4"/>
          <p:cNvSpPr txBox="1"/>
          <p:nvPr/>
        </p:nvSpPr>
        <p:spPr>
          <a:xfrm>
            <a:off x="5980032" y="2177510"/>
            <a:ext cx="783325" cy="307777"/>
          </a:xfrm>
          <a:prstGeom prst="rect">
            <a:avLst/>
          </a:prstGeom>
          <a:noFill/>
        </p:spPr>
        <p:txBody>
          <a:bodyPr wrap="none" rtlCol="0">
            <a:spAutoFit/>
          </a:bodyPr>
          <a:lstStyle/>
          <a:p>
            <a:r>
              <a:rPr lang="en" dirty="0" smtClean="0">
                <a:solidFill>
                  <a:schemeClr val="bg1"/>
                </a:solidFill>
              </a:rPr>
              <a:t>Checks</a:t>
            </a:r>
            <a:endParaRPr lang="en" dirty="0">
              <a:solidFill>
                <a:schemeClr val="bg1"/>
              </a:solidFill>
            </a:endParaRPr>
          </a:p>
        </p:txBody>
      </p:sp>
      <p:sp>
        <p:nvSpPr>
          <p:cNvPr id="6" name="CuadroTexto 5"/>
          <p:cNvSpPr txBox="1"/>
          <p:nvPr/>
        </p:nvSpPr>
        <p:spPr>
          <a:xfrm>
            <a:off x="5980032" y="2826154"/>
            <a:ext cx="1801369" cy="307777"/>
          </a:xfrm>
          <a:prstGeom prst="rect">
            <a:avLst/>
          </a:prstGeom>
          <a:noFill/>
        </p:spPr>
        <p:txBody>
          <a:bodyPr wrap="none" rtlCol="0">
            <a:spAutoFit/>
          </a:bodyPr>
          <a:lstStyle/>
          <a:p>
            <a:r>
              <a:rPr lang="en" dirty="0" smtClean="0">
                <a:solidFill>
                  <a:schemeClr val="bg1"/>
                </a:solidFill>
              </a:rPr>
              <a:t>Compiling packages</a:t>
            </a:r>
            <a:endParaRPr lang="en" dirty="0">
              <a:solidFill>
                <a:schemeClr val="bg1"/>
              </a:solidFill>
            </a:endParaRPr>
          </a:p>
        </p:txBody>
      </p:sp>
      <p:sp>
        <p:nvSpPr>
          <p:cNvPr id="7" name="CuadroTexto 6"/>
          <p:cNvSpPr txBox="1"/>
          <p:nvPr/>
        </p:nvSpPr>
        <p:spPr>
          <a:xfrm>
            <a:off x="5980032" y="3202371"/>
            <a:ext cx="1701432" cy="307777"/>
          </a:xfrm>
          <a:prstGeom prst="rect">
            <a:avLst/>
          </a:prstGeom>
          <a:noFill/>
        </p:spPr>
        <p:txBody>
          <a:bodyPr wrap="none" rtlCol="0">
            <a:spAutoFit/>
          </a:bodyPr>
          <a:lstStyle/>
          <a:p>
            <a:r>
              <a:rPr lang="en" dirty="0" smtClean="0">
                <a:solidFill>
                  <a:schemeClr val="bg1"/>
                </a:solidFill>
              </a:rPr>
              <a:t>Creating resources</a:t>
            </a:r>
            <a:endParaRPr lang="en" dirty="0">
              <a:solidFill>
                <a:schemeClr val="bg1"/>
              </a:solidFill>
            </a:endParaRPr>
          </a:p>
        </p:txBody>
      </p:sp>
      <p:sp>
        <p:nvSpPr>
          <p:cNvPr id="8" name="CuadroTexto 7"/>
          <p:cNvSpPr txBox="1"/>
          <p:nvPr/>
        </p:nvSpPr>
        <p:spPr>
          <a:xfrm>
            <a:off x="5980032" y="3730985"/>
            <a:ext cx="983112" cy="307777"/>
          </a:xfrm>
          <a:prstGeom prst="rect">
            <a:avLst/>
          </a:prstGeom>
          <a:noFill/>
        </p:spPr>
        <p:txBody>
          <a:bodyPr wrap="none" rtlCol="0">
            <a:spAutoFit/>
          </a:bodyPr>
          <a:lstStyle/>
          <a:p>
            <a:r>
              <a:rPr lang="en" dirty="0" smtClean="0">
                <a:solidFill>
                  <a:schemeClr val="bg1"/>
                </a:solidFill>
              </a:rPr>
              <a:t>Deploying</a:t>
            </a:r>
            <a:endParaRPr lang="en" dirty="0">
              <a:solidFill>
                <a:schemeClr val="bg1"/>
              </a:solidFill>
            </a:endParaRPr>
          </a:p>
        </p:txBody>
      </p:sp>
      <p:cxnSp>
        <p:nvCxnSpPr>
          <p:cNvPr id="10" name="Conector recto de flecha 9"/>
          <p:cNvCxnSpPr>
            <a:stCxn id="5" idx="1"/>
          </p:cNvCxnSpPr>
          <p:nvPr/>
        </p:nvCxnSpPr>
        <p:spPr>
          <a:xfrm flipH="1">
            <a:off x="4812847" y="2331399"/>
            <a:ext cx="1167185" cy="15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Conector recto de flecha 11"/>
          <p:cNvCxnSpPr>
            <a:stCxn id="6" idx="1"/>
          </p:cNvCxnSpPr>
          <p:nvPr/>
        </p:nvCxnSpPr>
        <p:spPr>
          <a:xfrm flipH="1" flipV="1">
            <a:off x="5695838" y="2970680"/>
            <a:ext cx="284194" cy="93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Conector recto de flecha 13"/>
          <p:cNvCxnSpPr>
            <a:stCxn id="7" idx="1"/>
          </p:cNvCxnSpPr>
          <p:nvPr/>
        </p:nvCxnSpPr>
        <p:spPr>
          <a:xfrm flipH="1">
            <a:off x="4311395" y="3356260"/>
            <a:ext cx="1668637" cy="123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Conector recto de flecha 15"/>
          <p:cNvCxnSpPr>
            <a:stCxn id="8" idx="1"/>
          </p:cNvCxnSpPr>
          <p:nvPr/>
        </p:nvCxnSpPr>
        <p:spPr>
          <a:xfrm flipH="1" flipV="1">
            <a:off x="4812847" y="3864609"/>
            <a:ext cx="1167185" cy="202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CuadroTexto 16"/>
          <p:cNvSpPr txBox="1"/>
          <p:nvPr/>
        </p:nvSpPr>
        <p:spPr>
          <a:xfrm>
            <a:off x="5980032" y="3421394"/>
            <a:ext cx="2849308" cy="307777"/>
          </a:xfrm>
          <a:prstGeom prst="rect">
            <a:avLst/>
          </a:prstGeom>
          <a:noFill/>
        </p:spPr>
        <p:txBody>
          <a:bodyPr wrap="none" rtlCol="0">
            <a:spAutoFit/>
          </a:bodyPr>
          <a:lstStyle/>
          <a:p>
            <a:r>
              <a:rPr lang="en" dirty="0" smtClean="0">
                <a:solidFill>
                  <a:schemeClr val="bg1"/>
                </a:solidFill>
              </a:rPr>
              <a:t>Assigning a role to each resource</a:t>
            </a:r>
            <a:endParaRPr lang="en" dirty="0">
              <a:solidFill>
                <a:schemeClr val="bg1"/>
              </a:solidFill>
            </a:endParaRPr>
          </a:p>
        </p:txBody>
      </p:sp>
      <p:cxnSp>
        <p:nvCxnSpPr>
          <p:cNvPr id="19" name="Conector recto de flecha 18"/>
          <p:cNvCxnSpPr>
            <a:stCxn id="17" idx="1"/>
          </p:cNvCxnSpPr>
          <p:nvPr/>
        </p:nvCxnSpPr>
        <p:spPr>
          <a:xfrm flipH="1">
            <a:off x="4218735" y="3575283"/>
            <a:ext cx="176129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7127994"/>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6</a:t>
            </a:r>
            <a:r>
              <a:rPr lang="en-US" dirty="0" smtClean="0">
                <a:solidFill>
                  <a:srgbClr val="138A7E"/>
                </a:solidFill>
              </a:rPr>
              <a:t>. Update the BOSH deployment manifest</a:t>
            </a:r>
            <a:endParaRPr lang="en" dirty="0">
              <a:solidFill>
                <a:srgbClr val="138A7E"/>
              </a:solidFill>
            </a:endParaRPr>
          </a:p>
        </p:txBody>
      </p:sp>
      <p:pic>
        <p:nvPicPr>
          <p:cNvPr id="6" name="Imagen 5" descr="Screen Shot 2016-01-10 at 12.17.2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382" y="902429"/>
            <a:ext cx="2476802" cy="3687478"/>
          </a:xfrm>
          <a:prstGeom prst="rect">
            <a:avLst/>
          </a:prstGeom>
        </p:spPr>
      </p:pic>
      <p:sp>
        <p:nvSpPr>
          <p:cNvPr id="7" name="CuadroTexto 6"/>
          <p:cNvSpPr txBox="1"/>
          <p:nvPr/>
        </p:nvSpPr>
        <p:spPr>
          <a:xfrm>
            <a:off x="2992906" y="2618691"/>
            <a:ext cx="1562134" cy="307777"/>
          </a:xfrm>
          <a:prstGeom prst="rect">
            <a:avLst/>
          </a:prstGeom>
          <a:noFill/>
        </p:spPr>
        <p:txBody>
          <a:bodyPr wrap="none" rtlCol="0">
            <a:spAutoFit/>
          </a:bodyPr>
          <a:lstStyle/>
          <a:p>
            <a:r>
              <a:rPr lang="en" dirty="0" smtClean="0">
                <a:solidFill>
                  <a:schemeClr val="bg1"/>
                </a:solidFill>
              </a:rPr>
              <a:t>Adding a new job</a:t>
            </a:r>
            <a:endParaRPr lang="en" dirty="0">
              <a:solidFill>
                <a:schemeClr val="bg1"/>
              </a:solidFill>
            </a:endParaRPr>
          </a:p>
        </p:txBody>
      </p:sp>
      <p:sp>
        <p:nvSpPr>
          <p:cNvPr id="8" name="CuadroTexto 7"/>
          <p:cNvSpPr txBox="1"/>
          <p:nvPr/>
        </p:nvSpPr>
        <p:spPr>
          <a:xfrm>
            <a:off x="2992906" y="3245312"/>
            <a:ext cx="1292479" cy="307777"/>
          </a:xfrm>
          <a:prstGeom prst="rect">
            <a:avLst/>
          </a:prstGeom>
          <a:noFill/>
        </p:spPr>
        <p:txBody>
          <a:bodyPr wrap="none" rtlCol="0">
            <a:spAutoFit/>
          </a:bodyPr>
          <a:lstStyle/>
          <a:p>
            <a:r>
              <a:rPr lang="en" dirty="0" smtClean="0">
                <a:solidFill>
                  <a:schemeClr val="bg1"/>
                </a:solidFill>
              </a:rPr>
              <a:t># of instances</a:t>
            </a:r>
            <a:endParaRPr lang="en" dirty="0">
              <a:solidFill>
                <a:schemeClr val="bg1"/>
              </a:solidFill>
            </a:endParaRPr>
          </a:p>
        </p:txBody>
      </p:sp>
      <p:sp>
        <p:nvSpPr>
          <p:cNvPr id="9" name="CuadroTexto 8"/>
          <p:cNvSpPr txBox="1"/>
          <p:nvPr/>
        </p:nvSpPr>
        <p:spPr>
          <a:xfrm>
            <a:off x="2992906" y="4086378"/>
            <a:ext cx="2100567" cy="307777"/>
          </a:xfrm>
          <a:prstGeom prst="rect">
            <a:avLst/>
          </a:prstGeom>
          <a:noFill/>
        </p:spPr>
        <p:txBody>
          <a:bodyPr wrap="none" rtlCol="0">
            <a:spAutoFit/>
          </a:bodyPr>
          <a:lstStyle/>
          <a:p>
            <a:r>
              <a:rPr lang="en" dirty="0" smtClean="0">
                <a:solidFill>
                  <a:schemeClr val="bg1"/>
                </a:solidFill>
              </a:rPr>
              <a:t>Job’s specific properties</a:t>
            </a:r>
            <a:endParaRPr lang="en" dirty="0">
              <a:solidFill>
                <a:schemeClr val="bg1"/>
              </a:solidFill>
            </a:endParaRPr>
          </a:p>
        </p:txBody>
      </p:sp>
      <p:cxnSp>
        <p:nvCxnSpPr>
          <p:cNvPr id="11" name="Conector recto de flecha 10"/>
          <p:cNvCxnSpPr>
            <a:stCxn id="7" idx="1"/>
          </p:cNvCxnSpPr>
          <p:nvPr/>
        </p:nvCxnSpPr>
        <p:spPr>
          <a:xfrm flipH="1">
            <a:off x="2071214" y="2772580"/>
            <a:ext cx="921692" cy="18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Conector recto de flecha 12"/>
          <p:cNvCxnSpPr>
            <a:stCxn id="8" idx="1"/>
          </p:cNvCxnSpPr>
          <p:nvPr/>
        </p:nvCxnSpPr>
        <p:spPr>
          <a:xfrm flipH="1" flipV="1">
            <a:off x="1667872" y="3390392"/>
            <a:ext cx="1325034" cy="88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Conector recto de flecha 14"/>
          <p:cNvCxnSpPr>
            <a:stCxn id="9" idx="1"/>
          </p:cNvCxnSpPr>
          <p:nvPr/>
        </p:nvCxnSpPr>
        <p:spPr>
          <a:xfrm flipH="1">
            <a:off x="2447303" y="4240267"/>
            <a:ext cx="545603" cy="589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2685926"/>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7</a:t>
            </a:r>
            <a:r>
              <a:rPr lang="en-US" dirty="0" smtClean="0">
                <a:solidFill>
                  <a:srgbClr val="138A7E"/>
                </a:solidFill>
              </a:rPr>
              <a:t>. Deploy changes</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deploy</a:t>
            </a:r>
          </a:p>
        </p:txBody>
      </p:sp>
      <p:pic>
        <p:nvPicPr>
          <p:cNvPr id="3" name="Imagen 2" descr="Screen Shot 2016-01-10 at 12.19.1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7255" y="953889"/>
            <a:ext cx="3808934" cy="3616961"/>
          </a:xfrm>
          <a:prstGeom prst="rect">
            <a:avLst/>
          </a:prstGeom>
        </p:spPr>
      </p:pic>
      <p:sp>
        <p:nvSpPr>
          <p:cNvPr id="5" name="CuadroTexto 4"/>
          <p:cNvSpPr txBox="1"/>
          <p:nvPr/>
        </p:nvSpPr>
        <p:spPr>
          <a:xfrm>
            <a:off x="5560338" y="3158652"/>
            <a:ext cx="1631915" cy="307777"/>
          </a:xfrm>
          <a:prstGeom prst="rect">
            <a:avLst/>
          </a:prstGeom>
          <a:noFill/>
        </p:spPr>
        <p:txBody>
          <a:bodyPr wrap="none" rtlCol="0">
            <a:spAutoFit/>
          </a:bodyPr>
          <a:lstStyle/>
          <a:p>
            <a:r>
              <a:rPr lang="en" dirty="0" smtClean="0">
                <a:solidFill>
                  <a:schemeClr val="bg1"/>
                </a:solidFill>
              </a:rPr>
              <a:t>Detected changes</a:t>
            </a:r>
            <a:endParaRPr lang="en" dirty="0">
              <a:solidFill>
                <a:schemeClr val="bg1"/>
              </a:solidFill>
            </a:endParaRPr>
          </a:p>
        </p:txBody>
      </p:sp>
      <p:cxnSp>
        <p:nvCxnSpPr>
          <p:cNvPr id="7" name="Conector recto de flecha 6"/>
          <p:cNvCxnSpPr>
            <a:stCxn id="5" idx="1"/>
          </p:cNvCxnSpPr>
          <p:nvPr/>
        </p:nvCxnSpPr>
        <p:spPr>
          <a:xfrm flipH="1" flipV="1">
            <a:off x="3564668" y="3308628"/>
            <a:ext cx="1995670" cy="39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341602"/>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7</a:t>
            </a:r>
            <a:r>
              <a:rPr lang="en-US" dirty="0" smtClean="0">
                <a:solidFill>
                  <a:srgbClr val="138A7E"/>
                </a:solidFill>
              </a:rPr>
              <a:t>. Deploy changes</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deploy</a:t>
            </a:r>
          </a:p>
        </p:txBody>
      </p:sp>
      <p:pic>
        <p:nvPicPr>
          <p:cNvPr id="3" name="Imagen 2" descr="Screen Shot 2016-01-10 at 12.19.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5483" y="892779"/>
            <a:ext cx="3016813" cy="3681534"/>
          </a:xfrm>
          <a:prstGeom prst="rect">
            <a:avLst/>
          </a:prstGeom>
        </p:spPr>
      </p:pic>
      <p:sp>
        <p:nvSpPr>
          <p:cNvPr id="5" name="CuadroTexto 4"/>
          <p:cNvSpPr txBox="1"/>
          <p:nvPr/>
        </p:nvSpPr>
        <p:spPr>
          <a:xfrm>
            <a:off x="4840864" y="1411755"/>
            <a:ext cx="783325" cy="307777"/>
          </a:xfrm>
          <a:prstGeom prst="rect">
            <a:avLst/>
          </a:prstGeom>
          <a:noFill/>
        </p:spPr>
        <p:txBody>
          <a:bodyPr wrap="none" rtlCol="0">
            <a:spAutoFit/>
          </a:bodyPr>
          <a:lstStyle/>
          <a:p>
            <a:r>
              <a:rPr lang="en" dirty="0" smtClean="0">
                <a:solidFill>
                  <a:schemeClr val="bg1"/>
                </a:solidFill>
              </a:rPr>
              <a:t>Checks</a:t>
            </a:r>
            <a:endParaRPr lang="en" dirty="0">
              <a:solidFill>
                <a:schemeClr val="bg1"/>
              </a:solidFill>
            </a:endParaRPr>
          </a:p>
        </p:txBody>
      </p:sp>
      <p:sp>
        <p:nvSpPr>
          <p:cNvPr id="6" name="CuadroTexto 5"/>
          <p:cNvSpPr txBox="1"/>
          <p:nvPr/>
        </p:nvSpPr>
        <p:spPr>
          <a:xfrm>
            <a:off x="4840864" y="2439261"/>
            <a:ext cx="2359878" cy="307777"/>
          </a:xfrm>
          <a:prstGeom prst="rect">
            <a:avLst/>
          </a:prstGeom>
          <a:noFill/>
        </p:spPr>
        <p:txBody>
          <a:bodyPr wrap="none" rtlCol="0">
            <a:spAutoFit/>
          </a:bodyPr>
          <a:lstStyle/>
          <a:p>
            <a:r>
              <a:rPr lang="en" dirty="0" smtClean="0">
                <a:solidFill>
                  <a:schemeClr val="bg1"/>
                </a:solidFill>
              </a:rPr>
              <a:t>Creating missing resources</a:t>
            </a:r>
            <a:endParaRPr lang="en" dirty="0">
              <a:solidFill>
                <a:schemeClr val="bg1"/>
              </a:solidFill>
            </a:endParaRPr>
          </a:p>
        </p:txBody>
      </p:sp>
      <p:sp>
        <p:nvSpPr>
          <p:cNvPr id="7" name="CuadroTexto 6"/>
          <p:cNvSpPr txBox="1"/>
          <p:nvPr/>
        </p:nvSpPr>
        <p:spPr>
          <a:xfrm>
            <a:off x="4840864" y="3577096"/>
            <a:ext cx="983112" cy="307777"/>
          </a:xfrm>
          <a:prstGeom prst="rect">
            <a:avLst/>
          </a:prstGeom>
          <a:noFill/>
        </p:spPr>
        <p:txBody>
          <a:bodyPr wrap="none" rtlCol="0">
            <a:spAutoFit/>
          </a:bodyPr>
          <a:lstStyle/>
          <a:p>
            <a:r>
              <a:rPr lang="en" dirty="0" smtClean="0">
                <a:solidFill>
                  <a:schemeClr val="bg1"/>
                </a:solidFill>
              </a:rPr>
              <a:t>Deploying</a:t>
            </a:r>
            <a:endParaRPr lang="en" dirty="0">
              <a:solidFill>
                <a:schemeClr val="bg1"/>
              </a:solidFill>
            </a:endParaRPr>
          </a:p>
        </p:txBody>
      </p:sp>
      <p:cxnSp>
        <p:nvCxnSpPr>
          <p:cNvPr id="9" name="Conector recto de flecha 8"/>
          <p:cNvCxnSpPr>
            <a:stCxn id="7" idx="1"/>
          </p:cNvCxnSpPr>
          <p:nvPr/>
        </p:nvCxnSpPr>
        <p:spPr>
          <a:xfrm flipH="1" flipV="1">
            <a:off x="4044317" y="3728339"/>
            <a:ext cx="796547" cy="26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6" idx="1"/>
          </p:cNvCxnSpPr>
          <p:nvPr/>
        </p:nvCxnSpPr>
        <p:spPr>
          <a:xfrm flipH="1">
            <a:off x="3739086" y="2593150"/>
            <a:ext cx="110177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Conector recto de flecha 12"/>
          <p:cNvCxnSpPr>
            <a:stCxn id="5" idx="1"/>
          </p:cNvCxnSpPr>
          <p:nvPr/>
        </p:nvCxnSpPr>
        <p:spPr>
          <a:xfrm flipH="1" flipV="1">
            <a:off x="4044317" y="1558925"/>
            <a:ext cx="796547" cy="67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CuadroTexto 14"/>
          <p:cNvSpPr txBox="1"/>
          <p:nvPr/>
        </p:nvSpPr>
        <p:spPr>
          <a:xfrm>
            <a:off x="4840864" y="2978667"/>
            <a:ext cx="2849308" cy="307777"/>
          </a:xfrm>
          <a:prstGeom prst="rect">
            <a:avLst/>
          </a:prstGeom>
          <a:noFill/>
        </p:spPr>
        <p:txBody>
          <a:bodyPr wrap="none" rtlCol="0">
            <a:spAutoFit/>
          </a:bodyPr>
          <a:lstStyle/>
          <a:p>
            <a:r>
              <a:rPr lang="en" dirty="0" smtClean="0">
                <a:solidFill>
                  <a:schemeClr val="bg1"/>
                </a:solidFill>
              </a:rPr>
              <a:t>Assigning a role to each resource</a:t>
            </a:r>
            <a:endParaRPr lang="en" dirty="0">
              <a:solidFill>
                <a:schemeClr val="bg1"/>
              </a:solidFill>
            </a:endParaRPr>
          </a:p>
        </p:txBody>
      </p:sp>
      <p:cxnSp>
        <p:nvCxnSpPr>
          <p:cNvPr id="17" name="Conector recto de flecha 16"/>
          <p:cNvCxnSpPr>
            <a:stCxn id="15" idx="1"/>
          </p:cNvCxnSpPr>
          <p:nvPr/>
        </p:nvCxnSpPr>
        <p:spPr>
          <a:xfrm flipH="1" flipV="1">
            <a:off x="3450206" y="3128752"/>
            <a:ext cx="1390658" cy="38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69115"/>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039778"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Troubleshooting </a:t>
            </a:r>
            <a:r>
              <a:rPr lang="en-US" sz="4000" dirty="0" smtClean="0">
                <a:solidFill>
                  <a:schemeClr val="lt1"/>
                </a:solidFill>
                <a:latin typeface="Roboto"/>
                <a:ea typeface="Roboto"/>
                <a:cs typeface="Roboto"/>
                <a:sym typeface="Roboto"/>
              </a:rPr>
              <a:t>a BOSH deployment</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47368427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BOSH tasks</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tasks recent</a:t>
            </a:r>
          </a:p>
        </p:txBody>
      </p:sp>
      <p:pic>
        <p:nvPicPr>
          <p:cNvPr id="10" name="Imagen 9" descr="Screen Shot 2016-01-10 at 16.10.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979" y="1597081"/>
            <a:ext cx="8579281" cy="2074956"/>
          </a:xfrm>
          <a:prstGeom prst="rect">
            <a:avLst/>
          </a:prstGeom>
        </p:spPr>
      </p:pic>
    </p:spTree>
    <p:extLst>
      <p:ext uri="{BB962C8B-B14F-4D97-AF65-F5344CB8AC3E}">
        <p14:creationId xmlns:p14="http://schemas.microsoft.com/office/powerpoint/2010/main" val="2892677691"/>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BOSH tasks</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tasks recent –no-filter</a:t>
            </a:r>
          </a:p>
        </p:txBody>
      </p:sp>
      <p:pic>
        <p:nvPicPr>
          <p:cNvPr id="3" name="Imagen 2" descr="Screen Shot 2016-01-10 at 16.11.4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429" y="1411755"/>
            <a:ext cx="8486526" cy="2756351"/>
          </a:xfrm>
          <a:prstGeom prst="rect">
            <a:avLst/>
          </a:prstGeom>
        </p:spPr>
      </p:pic>
    </p:spTree>
    <p:extLst>
      <p:ext uri="{BB962C8B-B14F-4D97-AF65-F5344CB8AC3E}">
        <p14:creationId xmlns:p14="http://schemas.microsoft.com/office/powerpoint/2010/main" val="2226833589"/>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Debug a BOSH task</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task 10 --debug</a:t>
            </a:r>
          </a:p>
        </p:txBody>
      </p:sp>
      <p:pic>
        <p:nvPicPr>
          <p:cNvPr id="5" name="Imagen 4" descr="Screen Shot 2016-01-10 at 16.13.4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52" y="1293710"/>
            <a:ext cx="5712459" cy="3107171"/>
          </a:xfrm>
          <a:prstGeom prst="rect">
            <a:avLst/>
          </a:prstGeom>
        </p:spPr>
      </p:pic>
    </p:spTree>
    <p:extLst>
      <p:ext uri="{BB962C8B-B14F-4D97-AF65-F5344CB8AC3E}">
        <p14:creationId xmlns:p14="http://schemas.microsoft.com/office/powerpoint/2010/main" val="3340444733"/>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List VMs</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vms</a:t>
            </a:r>
          </a:p>
        </p:txBody>
      </p:sp>
      <p:pic>
        <p:nvPicPr>
          <p:cNvPr id="8" name="Imagen 7" descr="Screen Shot 2016-01-10 at 12.29.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6693" y="1080547"/>
            <a:ext cx="4480991" cy="3200708"/>
          </a:xfrm>
          <a:prstGeom prst="rect">
            <a:avLst/>
          </a:prstGeom>
        </p:spPr>
      </p:pic>
      <p:sp>
        <p:nvSpPr>
          <p:cNvPr id="14" name="Marcador de texto 2"/>
          <p:cNvSpPr txBox="1">
            <a:spLocks/>
          </p:cNvSpPr>
          <p:nvPr/>
        </p:nvSpPr>
        <p:spPr>
          <a:xfrm>
            <a:off x="5864590" y="1106289"/>
            <a:ext cx="3090684" cy="345057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87313" indent="-87313"/>
            <a:r>
              <a:rPr lang="en" sz="1400" dirty="0">
                <a:solidFill>
                  <a:srgbClr val="138A7E"/>
                </a:solidFill>
              </a:rPr>
              <a:t>running</a:t>
            </a:r>
            <a:r>
              <a:rPr lang="en" sz="1400" dirty="0"/>
              <a:t>: indicates that all release </a:t>
            </a:r>
            <a:r>
              <a:rPr lang="en" sz="1400" dirty="0" smtClean="0"/>
              <a:t>job</a:t>
            </a:r>
            <a:r>
              <a:rPr lang="es-ES_tradnl" sz="1400" dirty="0" smtClean="0"/>
              <a:t>’</a:t>
            </a:r>
            <a:r>
              <a:rPr lang="en" sz="1400" dirty="0" smtClean="0"/>
              <a:t>s </a:t>
            </a:r>
            <a:r>
              <a:rPr lang="en" sz="1400" dirty="0"/>
              <a:t>processes are successfully running at that </a:t>
            </a:r>
            <a:r>
              <a:rPr lang="en" sz="1400" dirty="0" smtClean="0"/>
              <a:t>moment</a:t>
            </a:r>
          </a:p>
          <a:p>
            <a:pPr marL="87313" indent="-87313"/>
            <a:r>
              <a:rPr lang="en" sz="1400" dirty="0" smtClean="0">
                <a:solidFill>
                  <a:srgbClr val="138A7E"/>
                </a:solidFill>
              </a:rPr>
              <a:t>failing</a:t>
            </a:r>
            <a:r>
              <a:rPr lang="en" sz="1400" dirty="0"/>
              <a:t>: indicates one of the release </a:t>
            </a:r>
            <a:r>
              <a:rPr lang="en" sz="1400" dirty="0" smtClean="0"/>
              <a:t>job</a:t>
            </a:r>
            <a:r>
              <a:rPr lang="es-ES_tradnl" sz="1400" dirty="0" smtClean="0"/>
              <a:t>’</a:t>
            </a:r>
            <a:r>
              <a:rPr lang="en" sz="1400" dirty="0" smtClean="0"/>
              <a:t>s </a:t>
            </a:r>
            <a:r>
              <a:rPr lang="en" sz="1400" dirty="0"/>
              <a:t>processes is not successfully running (could be failing to start, or exiting after some time, etc</a:t>
            </a:r>
            <a:r>
              <a:rPr lang="en" sz="1400" dirty="0" smtClean="0"/>
              <a:t>.)</a:t>
            </a:r>
          </a:p>
          <a:p>
            <a:pPr marL="87313" indent="-87313"/>
            <a:r>
              <a:rPr lang="en" sz="1400" dirty="0" smtClean="0">
                <a:solidFill>
                  <a:srgbClr val="138A7E"/>
                </a:solidFill>
              </a:rPr>
              <a:t>unresponsive</a:t>
            </a:r>
            <a:r>
              <a:rPr lang="en" sz="1400" dirty="0"/>
              <a:t>: the Director did not receive any response from the Agent</a:t>
            </a:r>
            <a:endParaRPr lang="en" sz="1400" dirty="0" smtClean="0"/>
          </a:p>
        </p:txBody>
      </p:sp>
    </p:spTree>
    <p:extLst>
      <p:ext uri="{BB962C8B-B14F-4D97-AF65-F5344CB8AC3E}">
        <p14:creationId xmlns:p14="http://schemas.microsoft.com/office/powerpoint/2010/main" val="3510611967"/>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Monitor VM’s state and vitals</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vms --vitals</a:t>
            </a:r>
          </a:p>
        </p:txBody>
      </p:sp>
      <p:pic>
        <p:nvPicPr>
          <p:cNvPr id="3" name="Imagen 2" descr="Screen Shot 2016-01-10 at 12.28.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21" y="1480760"/>
            <a:ext cx="8682746" cy="2293928"/>
          </a:xfrm>
          <a:prstGeom prst="rect">
            <a:avLst/>
          </a:prstGeom>
        </p:spPr>
      </p:pic>
    </p:spTree>
    <p:extLst>
      <p:ext uri="{BB962C8B-B14F-4D97-AF65-F5344CB8AC3E}">
        <p14:creationId xmlns:p14="http://schemas.microsoft.com/office/powerpoint/2010/main" val="42197973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4418" y="320039"/>
            <a:ext cx="8742702" cy="363558"/>
          </a:xfrm>
        </p:spPr>
        <p:txBody>
          <a:bodyPr/>
          <a:lstStyle/>
          <a:p>
            <a:r>
              <a:rPr lang="en-US" dirty="0" smtClean="0">
                <a:solidFill>
                  <a:srgbClr val="138A7E"/>
                </a:solidFill>
              </a:rPr>
              <a:t>4 principles of modern Release Engineering</a:t>
            </a:r>
            <a:endParaRPr lang="en" dirty="0">
              <a:solidFill>
                <a:srgbClr val="138A7E"/>
              </a:solidFill>
            </a:endParaRPr>
          </a:p>
        </p:txBody>
      </p:sp>
      <p:sp>
        <p:nvSpPr>
          <p:cNvPr id="3" name="Marcador de texto 2"/>
          <p:cNvSpPr>
            <a:spLocks noGrp="1"/>
          </p:cNvSpPr>
          <p:nvPr>
            <p:ph type="body" idx="1"/>
          </p:nvPr>
        </p:nvSpPr>
        <p:spPr>
          <a:xfrm>
            <a:off x="174418" y="959339"/>
            <a:ext cx="8742702" cy="3597520"/>
          </a:xfrm>
        </p:spPr>
        <p:txBody>
          <a:bodyPr/>
          <a:lstStyle/>
          <a:p>
            <a:pPr marL="179388" indent="-179388">
              <a:tabLst>
                <a:tab pos="179388" algn="l"/>
              </a:tabLst>
            </a:pPr>
            <a:r>
              <a:rPr lang="en" dirty="0" smtClean="0">
                <a:solidFill>
                  <a:schemeClr val="accent1"/>
                </a:solidFill>
              </a:rPr>
              <a:t>Identifiability</a:t>
            </a:r>
            <a:r>
              <a:rPr lang="en" dirty="0" smtClean="0"/>
              <a:t>: Being </a:t>
            </a:r>
            <a:r>
              <a:rPr lang="en" dirty="0"/>
              <a:t>able to identify all of the source, tools, environment, and other components that make up a particular </a:t>
            </a:r>
            <a:r>
              <a:rPr lang="en" dirty="0" smtClean="0"/>
              <a:t>release.</a:t>
            </a:r>
          </a:p>
          <a:p>
            <a:pPr marL="179388" indent="-179388">
              <a:tabLst>
                <a:tab pos="179388" algn="l"/>
              </a:tabLst>
            </a:pPr>
            <a:r>
              <a:rPr lang="en" dirty="0" smtClean="0">
                <a:solidFill>
                  <a:srgbClr val="138A7E"/>
                </a:solidFill>
              </a:rPr>
              <a:t>Reproducibility</a:t>
            </a:r>
            <a:r>
              <a:rPr lang="en" dirty="0" smtClean="0"/>
              <a:t>: The </a:t>
            </a:r>
            <a:r>
              <a:rPr lang="en" dirty="0"/>
              <a:t>ability to integrate source, third party components, data, and deployment externals of a software system in order to guarantee operational stability</a:t>
            </a:r>
          </a:p>
        </p:txBody>
      </p:sp>
    </p:spTree>
    <p:extLst>
      <p:ext uri="{BB962C8B-B14F-4D97-AF65-F5344CB8AC3E}">
        <p14:creationId xmlns:p14="http://schemas.microsoft.com/office/powerpoint/2010/main" val="2960304091"/>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SSH into a VM</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ssh job/index</a:t>
            </a:r>
          </a:p>
        </p:txBody>
      </p:sp>
      <p:pic>
        <p:nvPicPr>
          <p:cNvPr id="5" name="Imagen 4" descr="Screen Shot 2016-01-10 at 12.31.5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9886" y="918028"/>
            <a:ext cx="4058654" cy="3562520"/>
          </a:xfrm>
          <a:prstGeom prst="rect">
            <a:avLst/>
          </a:prstGeom>
        </p:spPr>
      </p:pic>
      <p:sp>
        <p:nvSpPr>
          <p:cNvPr id="6" name="Marcador de texto 2"/>
          <p:cNvSpPr txBox="1">
            <a:spLocks/>
          </p:cNvSpPr>
          <p:nvPr/>
        </p:nvSpPr>
        <p:spPr>
          <a:xfrm>
            <a:off x="6219092" y="3526660"/>
            <a:ext cx="2736182" cy="953888"/>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Font typeface="Arial"/>
              <a:buNone/>
            </a:pPr>
            <a:r>
              <a:rPr lang="en" sz="1400" dirty="0" smtClean="0"/>
              <a:t>Some IaaS set a “secret” root password. By default is “c1oudcw0” (SHHH!!!)</a:t>
            </a:r>
          </a:p>
        </p:txBody>
      </p:sp>
      <p:sp>
        <p:nvSpPr>
          <p:cNvPr id="7" name="Marcador de texto 2"/>
          <p:cNvSpPr txBox="1">
            <a:spLocks/>
          </p:cNvSpPr>
          <p:nvPr/>
        </p:nvSpPr>
        <p:spPr>
          <a:xfrm>
            <a:off x="6018539" y="947996"/>
            <a:ext cx="2980339" cy="1532114"/>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None/>
            </a:pPr>
            <a:r>
              <a:rPr lang="en" sz="1400" dirty="0"/>
              <a:t>The Agent on each VM sends an alert when someone/something tries to log into the system via SSH. Successful and failed attempts are recorded.</a:t>
            </a:r>
            <a:endParaRPr lang="en" sz="1400" dirty="0" smtClean="0"/>
          </a:p>
        </p:txBody>
      </p:sp>
      <p:cxnSp>
        <p:nvCxnSpPr>
          <p:cNvPr id="9" name="Conector recto de flecha 8"/>
          <p:cNvCxnSpPr/>
          <p:nvPr/>
        </p:nvCxnSpPr>
        <p:spPr>
          <a:xfrm flipH="1">
            <a:off x="5630431" y="4028132"/>
            <a:ext cx="550507" cy="3270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4818569"/>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Setting a custom root password</a:t>
            </a:r>
            <a:endParaRPr lang="en" dirty="0">
              <a:solidFill>
                <a:srgbClr val="138A7E"/>
              </a:solidFill>
            </a:endParaRPr>
          </a:p>
        </p:txBody>
      </p:sp>
      <p:pic>
        <p:nvPicPr>
          <p:cNvPr id="3" name="Imagen 2" descr="Screen Shot 2016-01-10 at 12.36.4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155" y="1211674"/>
            <a:ext cx="6705600" cy="2349500"/>
          </a:xfrm>
          <a:prstGeom prst="rect">
            <a:avLst/>
          </a:prstGeom>
        </p:spPr>
      </p:pic>
      <p:sp>
        <p:nvSpPr>
          <p:cNvPr id="8" name="CuadroTexto 7"/>
          <p:cNvSpPr txBox="1"/>
          <p:nvPr/>
        </p:nvSpPr>
        <p:spPr>
          <a:xfrm>
            <a:off x="1238041" y="3798821"/>
            <a:ext cx="5816742" cy="307777"/>
          </a:xfrm>
          <a:prstGeom prst="rect">
            <a:avLst/>
          </a:prstGeom>
          <a:noFill/>
        </p:spPr>
        <p:txBody>
          <a:bodyPr wrap="none" rtlCol="0">
            <a:spAutoFit/>
          </a:bodyPr>
          <a:lstStyle/>
          <a:p>
            <a:r>
              <a:rPr lang="en" dirty="0" smtClean="0">
                <a:solidFill>
                  <a:schemeClr val="bg1"/>
                </a:solidFill>
              </a:rPr>
              <a:t>Hashed </a:t>
            </a:r>
            <a:r>
              <a:rPr lang="en" dirty="0">
                <a:solidFill>
                  <a:schemeClr val="bg1"/>
                </a:solidFill>
              </a:rPr>
              <a:t>password - Generate SHA hash using </a:t>
            </a:r>
            <a:r>
              <a:rPr lang="en" dirty="0" smtClean="0">
                <a:solidFill>
                  <a:schemeClr val="bg1"/>
                </a:solidFill>
              </a:rPr>
              <a:t>“mkpasswd </a:t>
            </a:r>
            <a:r>
              <a:rPr lang="en" dirty="0">
                <a:solidFill>
                  <a:schemeClr val="bg1"/>
                </a:solidFill>
              </a:rPr>
              <a:t>-m sha-</a:t>
            </a:r>
            <a:r>
              <a:rPr lang="en" dirty="0" smtClean="0">
                <a:solidFill>
                  <a:schemeClr val="bg1"/>
                </a:solidFill>
              </a:rPr>
              <a:t>512”</a:t>
            </a:r>
            <a:endParaRPr lang="en" dirty="0">
              <a:solidFill>
                <a:schemeClr val="bg1"/>
              </a:solidFill>
            </a:endParaRPr>
          </a:p>
        </p:txBody>
      </p:sp>
      <p:cxnSp>
        <p:nvCxnSpPr>
          <p:cNvPr id="10" name="Conector recto de flecha 9"/>
          <p:cNvCxnSpPr>
            <a:stCxn id="8" idx="0"/>
            <a:endCxn id="3" idx="2"/>
          </p:cNvCxnSpPr>
          <p:nvPr/>
        </p:nvCxnSpPr>
        <p:spPr>
          <a:xfrm flipH="1" flipV="1">
            <a:off x="4135955" y="3561174"/>
            <a:ext cx="10457" cy="2376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6282733"/>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Process health-check</a:t>
            </a:r>
            <a:endParaRPr lang="en" dirty="0">
              <a:solidFill>
                <a:srgbClr val="138A7E"/>
              </a:solidFill>
            </a:endParaRPr>
          </a:p>
        </p:txBody>
      </p:sp>
      <p:sp>
        <p:nvSpPr>
          <p:cNvPr id="11" name="Marcador de texto 2"/>
          <p:cNvSpPr>
            <a:spLocks noGrp="1"/>
          </p:cNvSpPr>
          <p:nvPr>
            <p:ph type="body" idx="1"/>
          </p:nvPr>
        </p:nvSpPr>
        <p:spPr>
          <a:xfrm>
            <a:off x="201671" y="910283"/>
            <a:ext cx="6339003" cy="457866"/>
          </a:xfrm>
        </p:spPr>
        <p:txBody>
          <a:bodyPr/>
          <a:lstStyle/>
          <a:p>
            <a:pPr marL="0" indent="0">
              <a:buNone/>
            </a:pPr>
            <a:r>
              <a:rPr lang="en" sz="1400" dirty="0" smtClean="0"/>
              <a:t>“monit summary”</a:t>
            </a:r>
          </a:p>
          <a:p>
            <a:pPr marL="0" indent="0">
              <a:buNone/>
            </a:pPr>
            <a:r>
              <a:rPr lang="en" sz="1400" dirty="0" smtClean="0"/>
              <a:t>“monit (status|start|stop)”</a:t>
            </a:r>
          </a:p>
        </p:txBody>
      </p:sp>
      <p:pic>
        <p:nvPicPr>
          <p:cNvPr id="3" name="Imagen 2" descr="Screen Shot 2016-01-10 at 12.48.4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9897" y="1083111"/>
            <a:ext cx="3323834" cy="3148235"/>
          </a:xfrm>
          <a:prstGeom prst="rect">
            <a:avLst/>
          </a:prstGeom>
        </p:spPr>
      </p:pic>
      <p:sp>
        <p:nvSpPr>
          <p:cNvPr id="10" name="Marcador de texto 2"/>
          <p:cNvSpPr txBox="1">
            <a:spLocks/>
          </p:cNvSpPr>
          <p:nvPr/>
        </p:nvSpPr>
        <p:spPr>
          <a:xfrm>
            <a:off x="163517" y="1771284"/>
            <a:ext cx="2414815" cy="457866"/>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None/>
            </a:pPr>
            <a:r>
              <a:rPr lang="en" sz="1400" dirty="0">
                <a:hlinkClick r:id="rId4"/>
              </a:rPr>
              <a:t>https://mmonit.com/monit/</a:t>
            </a:r>
            <a:endParaRPr lang="en" sz="1400" dirty="0" smtClean="0"/>
          </a:p>
        </p:txBody>
      </p:sp>
    </p:spTree>
    <p:extLst>
      <p:ext uri="{BB962C8B-B14F-4D97-AF65-F5344CB8AC3E}">
        <p14:creationId xmlns:p14="http://schemas.microsoft.com/office/powerpoint/2010/main" val="2432230841"/>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Process recovery in action</a:t>
            </a:r>
            <a:endParaRPr lang="en" dirty="0">
              <a:solidFill>
                <a:srgbClr val="138A7E"/>
              </a:solidFill>
            </a:endParaRPr>
          </a:p>
        </p:txBody>
      </p:sp>
      <p:grpSp>
        <p:nvGrpSpPr>
          <p:cNvPr id="6" name="Agrupar 5"/>
          <p:cNvGrpSpPr/>
          <p:nvPr/>
        </p:nvGrpSpPr>
        <p:grpSpPr>
          <a:xfrm>
            <a:off x="272527" y="1274532"/>
            <a:ext cx="8203098" cy="3232856"/>
            <a:chOff x="272527" y="892977"/>
            <a:chExt cx="8203098" cy="3232856"/>
          </a:xfrm>
        </p:grpSpPr>
        <p:pic>
          <p:nvPicPr>
            <p:cNvPr id="4" name="Imagen 3" descr="Screen Shot 2016-01-10 at 12.45.1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528" y="892977"/>
              <a:ext cx="8203097" cy="3232856"/>
            </a:xfrm>
            <a:prstGeom prst="rect">
              <a:avLst/>
            </a:prstGeom>
          </p:spPr>
        </p:pic>
        <p:sp>
          <p:nvSpPr>
            <p:cNvPr id="5" name="Rectángulo 4"/>
            <p:cNvSpPr/>
            <p:nvPr/>
          </p:nvSpPr>
          <p:spPr>
            <a:xfrm>
              <a:off x="2877897" y="3935469"/>
              <a:ext cx="779430" cy="190364"/>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a:p>
          </p:txBody>
        </p:sp>
        <p:sp>
          <p:nvSpPr>
            <p:cNvPr id="9" name="Rectángulo 8"/>
            <p:cNvSpPr/>
            <p:nvPr/>
          </p:nvSpPr>
          <p:spPr>
            <a:xfrm>
              <a:off x="272527" y="2828737"/>
              <a:ext cx="5047221" cy="190364"/>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a:p>
          </p:txBody>
        </p:sp>
      </p:grpSp>
      <p:sp>
        <p:nvSpPr>
          <p:cNvPr id="11" name="Marcador de texto 2"/>
          <p:cNvSpPr>
            <a:spLocks noGrp="1"/>
          </p:cNvSpPr>
          <p:nvPr>
            <p:ph type="body" idx="1"/>
          </p:nvPr>
        </p:nvSpPr>
        <p:spPr>
          <a:xfrm>
            <a:off x="201671" y="910283"/>
            <a:ext cx="6339003" cy="457866"/>
          </a:xfrm>
        </p:spPr>
        <p:txBody>
          <a:bodyPr/>
          <a:lstStyle/>
          <a:p>
            <a:pPr marL="0" indent="0">
              <a:buNone/>
            </a:pPr>
            <a:r>
              <a:rPr lang="en" sz="1400" dirty="0" smtClean="0"/>
              <a:t>If a process dies, the BOSH agent will restart it again automatically</a:t>
            </a:r>
          </a:p>
        </p:txBody>
      </p:sp>
    </p:spTree>
    <p:extLst>
      <p:ext uri="{BB962C8B-B14F-4D97-AF65-F5344CB8AC3E}">
        <p14:creationId xmlns:p14="http://schemas.microsoft.com/office/powerpoint/2010/main" val="2563424191"/>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VM health-check</a:t>
            </a:r>
            <a:endParaRPr lang="en" dirty="0">
              <a:solidFill>
                <a:srgbClr val="138A7E"/>
              </a:solidFill>
            </a:endParaRPr>
          </a:p>
        </p:txBody>
      </p:sp>
      <p:sp>
        <p:nvSpPr>
          <p:cNvPr id="7" name="Marcador de texto 2"/>
          <p:cNvSpPr>
            <a:spLocks noGrp="1"/>
          </p:cNvSpPr>
          <p:nvPr>
            <p:ph type="body" idx="1"/>
          </p:nvPr>
        </p:nvSpPr>
        <p:spPr>
          <a:xfrm>
            <a:off x="163517" y="953888"/>
            <a:ext cx="8742701" cy="3526660"/>
          </a:xfrm>
        </p:spPr>
        <p:txBody>
          <a:bodyPr/>
          <a:lstStyle/>
          <a:p>
            <a:pPr marL="179388" indent="-179388"/>
            <a:r>
              <a:rPr lang="en" sz="2400" dirty="0"/>
              <a:t>The Health Monitor continiously checks </a:t>
            </a:r>
            <a:r>
              <a:rPr lang="en" sz="2400" dirty="0" smtClean="0"/>
              <a:t>the presence </a:t>
            </a:r>
            <a:r>
              <a:rPr lang="en" sz="2400" dirty="0"/>
              <a:t>of the deployed </a:t>
            </a:r>
            <a:r>
              <a:rPr lang="en" sz="2400" dirty="0" smtClean="0"/>
              <a:t>VMs.</a:t>
            </a:r>
          </a:p>
          <a:p>
            <a:pPr marL="179388" indent="-179388"/>
            <a:r>
              <a:rPr lang="en" sz="2400" dirty="0" smtClean="0"/>
              <a:t>The </a:t>
            </a:r>
            <a:r>
              <a:rPr lang="en" sz="2400" dirty="0"/>
              <a:t>Agent on each VM produces a heartbeat every minute and sends it to the Health </a:t>
            </a:r>
            <a:r>
              <a:rPr lang="en" sz="2400" dirty="0" smtClean="0"/>
              <a:t>Monitor.</a:t>
            </a:r>
          </a:p>
          <a:p>
            <a:pPr marL="179388" indent="-179388"/>
            <a:r>
              <a:rPr lang="en" sz="2400" dirty="0"/>
              <a:t>The Health Monitor is extended by a set of plugins. Each plugin is given an opportunity to act on each heartbeat, so in cases of failure it can notify external services or perform actions against the </a:t>
            </a:r>
            <a:r>
              <a:rPr lang="en" sz="2400" dirty="0" smtClean="0"/>
              <a:t>Director.</a:t>
            </a:r>
          </a:p>
        </p:txBody>
      </p:sp>
    </p:spTree>
    <p:extLst>
      <p:ext uri="{BB962C8B-B14F-4D97-AF65-F5344CB8AC3E}">
        <p14:creationId xmlns:p14="http://schemas.microsoft.com/office/powerpoint/2010/main" val="1377836874"/>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Health Monitor plugins</a:t>
            </a:r>
            <a:endParaRPr lang="en" dirty="0">
              <a:solidFill>
                <a:srgbClr val="138A7E"/>
              </a:solidFill>
            </a:endParaRPr>
          </a:p>
        </p:txBody>
      </p:sp>
      <p:sp>
        <p:nvSpPr>
          <p:cNvPr id="7" name="Marcador de texto 2"/>
          <p:cNvSpPr>
            <a:spLocks noGrp="1"/>
          </p:cNvSpPr>
          <p:nvPr>
            <p:ph type="body" idx="1"/>
          </p:nvPr>
        </p:nvSpPr>
        <p:spPr>
          <a:xfrm>
            <a:off x="163517" y="953888"/>
            <a:ext cx="8742701" cy="3526660"/>
          </a:xfrm>
        </p:spPr>
        <p:txBody>
          <a:bodyPr/>
          <a:lstStyle/>
          <a:p>
            <a:pPr marL="179388" indent="-179388"/>
            <a:r>
              <a:rPr lang="en" sz="2000" dirty="0">
                <a:solidFill>
                  <a:schemeClr val="accent1"/>
                </a:solidFill>
              </a:rPr>
              <a:t>Event Logger</a:t>
            </a:r>
            <a:r>
              <a:rPr lang="en" sz="2000" dirty="0"/>
              <a:t>: Logs events to a file</a:t>
            </a:r>
          </a:p>
          <a:p>
            <a:pPr marL="179388" indent="-179388"/>
            <a:r>
              <a:rPr lang="en" sz="2000" dirty="0">
                <a:solidFill>
                  <a:srgbClr val="138A7E"/>
                </a:solidFill>
              </a:rPr>
              <a:t>Resurrector</a:t>
            </a:r>
            <a:r>
              <a:rPr lang="en" sz="2000" dirty="0"/>
              <a:t>: Recreates VMs that have stopped heartbeating</a:t>
            </a:r>
          </a:p>
          <a:p>
            <a:pPr marL="179388" indent="-179388"/>
            <a:r>
              <a:rPr lang="en" sz="2000" dirty="0">
                <a:solidFill>
                  <a:srgbClr val="138A7E"/>
                </a:solidFill>
              </a:rPr>
              <a:t>Emailer</a:t>
            </a:r>
            <a:r>
              <a:rPr lang="en" sz="2000" dirty="0"/>
              <a:t>: Sends configurable e-mails on events reciept</a:t>
            </a:r>
          </a:p>
          <a:p>
            <a:pPr marL="179388" indent="-179388"/>
            <a:r>
              <a:rPr lang="en" sz="2000" dirty="0">
                <a:solidFill>
                  <a:srgbClr val="138A7E"/>
                </a:solidFill>
              </a:rPr>
              <a:t>OpenTSDB</a:t>
            </a:r>
            <a:r>
              <a:rPr lang="en" sz="2000" dirty="0"/>
              <a:t>: Sends events to OpenTSDB</a:t>
            </a:r>
          </a:p>
          <a:p>
            <a:pPr marL="179388" indent="-179388"/>
            <a:r>
              <a:rPr lang="en" sz="2000" dirty="0">
                <a:solidFill>
                  <a:srgbClr val="138A7E"/>
                </a:solidFill>
              </a:rPr>
              <a:t>Graphite</a:t>
            </a:r>
            <a:r>
              <a:rPr lang="en" sz="2000" dirty="0"/>
              <a:t>: Sends events to Graphite</a:t>
            </a:r>
          </a:p>
          <a:p>
            <a:pPr marL="179388" indent="-179388"/>
            <a:r>
              <a:rPr lang="en" sz="2000" dirty="0">
                <a:solidFill>
                  <a:srgbClr val="138A7E"/>
                </a:solidFill>
              </a:rPr>
              <a:t>PagerDuty</a:t>
            </a:r>
            <a:r>
              <a:rPr lang="en" sz="2000" dirty="0"/>
              <a:t>: Sends events to PagerDuty.com using their API</a:t>
            </a:r>
          </a:p>
          <a:p>
            <a:pPr marL="179388" indent="-179388"/>
            <a:r>
              <a:rPr lang="en" sz="2000" dirty="0">
                <a:solidFill>
                  <a:srgbClr val="138A7E"/>
                </a:solidFill>
              </a:rPr>
              <a:t>DataDog</a:t>
            </a:r>
            <a:r>
              <a:rPr lang="en" sz="2000" dirty="0"/>
              <a:t>: Sends events to DataDog.com using their API</a:t>
            </a:r>
          </a:p>
          <a:p>
            <a:pPr marL="179388" indent="-179388"/>
            <a:r>
              <a:rPr lang="en" sz="2000" dirty="0">
                <a:solidFill>
                  <a:srgbClr val="138A7E"/>
                </a:solidFill>
              </a:rPr>
              <a:t>AWS CloudWatch</a:t>
            </a:r>
            <a:r>
              <a:rPr lang="en" sz="2000" dirty="0"/>
              <a:t>: Sends events to Amazon’s CloudWatch using their </a:t>
            </a:r>
            <a:r>
              <a:rPr lang="en" sz="2000" dirty="0" smtClean="0"/>
              <a:t>API</a:t>
            </a:r>
          </a:p>
          <a:p>
            <a:pPr marL="0" indent="0">
              <a:buNone/>
            </a:pPr>
            <a:r>
              <a:rPr lang="en" sz="2000" dirty="0" smtClean="0"/>
              <a:t>Configuring Health Monitor: </a:t>
            </a:r>
            <a:r>
              <a:rPr lang="en" sz="2000" dirty="0">
                <a:hlinkClick r:id="rId3"/>
              </a:rPr>
              <a:t>http://bosh.io/docs/hm-config.html</a:t>
            </a:r>
            <a:endParaRPr lang="en" sz="2000" dirty="0" smtClean="0"/>
          </a:p>
        </p:txBody>
      </p:sp>
    </p:spTree>
    <p:extLst>
      <p:ext uri="{BB962C8B-B14F-4D97-AF65-F5344CB8AC3E}">
        <p14:creationId xmlns:p14="http://schemas.microsoft.com/office/powerpoint/2010/main" val="856578168"/>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err="1" smtClean="0">
                <a:solidFill>
                  <a:srgbClr val="138A7E"/>
                </a:solidFill>
              </a:rPr>
              <a:t>Resurrector</a:t>
            </a:r>
            <a:r>
              <a:rPr lang="en-US" dirty="0" smtClean="0">
                <a:solidFill>
                  <a:srgbClr val="138A7E"/>
                </a:solidFill>
              </a:rPr>
              <a:t> Health Monitor plugin</a:t>
            </a:r>
            <a:endParaRPr lang="en" dirty="0">
              <a:solidFill>
                <a:srgbClr val="138A7E"/>
              </a:solidFill>
            </a:endParaRPr>
          </a:p>
        </p:txBody>
      </p:sp>
      <p:sp>
        <p:nvSpPr>
          <p:cNvPr id="7" name="Marcador de texto 2"/>
          <p:cNvSpPr>
            <a:spLocks noGrp="1"/>
          </p:cNvSpPr>
          <p:nvPr>
            <p:ph type="body" idx="1"/>
          </p:nvPr>
        </p:nvSpPr>
        <p:spPr>
          <a:xfrm>
            <a:off x="163517" y="953888"/>
            <a:ext cx="8742701" cy="3526660"/>
          </a:xfrm>
        </p:spPr>
        <p:txBody>
          <a:bodyPr/>
          <a:lstStyle/>
          <a:p>
            <a:pPr marL="179388" indent="-179388"/>
            <a:r>
              <a:rPr lang="en" sz="2200" dirty="0"/>
              <a:t>It’s responsible for automatically recreating VMs that become inaccessible.</a:t>
            </a:r>
            <a:endParaRPr lang="en" sz="2200" dirty="0" smtClean="0"/>
          </a:p>
          <a:p>
            <a:pPr marL="179388" indent="-179388"/>
            <a:r>
              <a:rPr lang="en" sz="2200" dirty="0" smtClean="0"/>
              <a:t>It continiously </a:t>
            </a:r>
            <a:r>
              <a:rPr lang="en" sz="2200" dirty="0"/>
              <a:t>cross-references VMs expected to be running against the VMs that are sending heartbeats. When resurrector does not receive heartbeats for a VM for a certain period of time, it will kick off a task on the Director (scan and fix task) to try to “resurrect” that </a:t>
            </a:r>
            <a:r>
              <a:rPr lang="en" sz="2200" dirty="0" smtClean="0"/>
              <a:t>VM.</a:t>
            </a:r>
          </a:p>
          <a:p>
            <a:pPr marL="179388" indent="-179388"/>
            <a:r>
              <a:rPr lang="en" sz="2200" dirty="0"/>
              <a:t>Under certain conditions the Resurrector will consider the system in the “meltdown” and will stop sending requests to the </a:t>
            </a:r>
            <a:r>
              <a:rPr lang="en" sz="2200" dirty="0" smtClean="0"/>
              <a:t>Director.</a:t>
            </a:r>
          </a:p>
        </p:txBody>
      </p:sp>
    </p:spTree>
    <p:extLst>
      <p:ext uri="{BB962C8B-B14F-4D97-AF65-F5344CB8AC3E}">
        <p14:creationId xmlns:p14="http://schemas.microsoft.com/office/powerpoint/2010/main" val="3354908023"/>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Automatic repair with </a:t>
            </a:r>
            <a:r>
              <a:rPr lang="en-US" dirty="0" err="1" smtClean="0">
                <a:solidFill>
                  <a:srgbClr val="138A7E"/>
                </a:solidFill>
              </a:rPr>
              <a:t>Resurrector</a:t>
            </a:r>
            <a:endParaRPr lang="en" dirty="0">
              <a:solidFill>
                <a:srgbClr val="138A7E"/>
              </a:solidFill>
            </a:endParaRPr>
          </a:p>
        </p:txBody>
      </p:sp>
      <p:sp>
        <p:nvSpPr>
          <p:cNvPr id="5" name="Shape 791"/>
          <p:cNvSpPr/>
          <p:nvPr/>
        </p:nvSpPr>
        <p:spPr>
          <a:xfrm>
            <a:off x="366712" y="971550"/>
            <a:ext cx="5576886" cy="34289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a:solidFill>
                <a:srgbClr val="008881"/>
              </a:solidFill>
              <a:latin typeface="Source Sans Pro"/>
              <a:ea typeface="Source Sans Pro"/>
              <a:cs typeface="Source Sans Pro"/>
              <a:sym typeface="Source Sans Pro"/>
            </a:endParaRPr>
          </a:p>
        </p:txBody>
      </p:sp>
      <p:sp>
        <p:nvSpPr>
          <p:cNvPr id="6" name="Shape 792"/>
          <p:cNvSpPr/>
          <p:nvPr/>
        </p:nvSpPr>
        <p:spPr>
          <a:xfrm>
            <a:off x="5943600" y="971550"/>
            <a:ext cx="2856952" cy="34289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a:solidFill>
                <a:srgbClr val="008881"/>
              </a:solidFill>
              <a:latin typeface="Source Sans Pro"/>
              <a:ea typeface="Source Sans Pro"/>
              <a:cs typeface="Source Sans Pro"/>
              <a:sym typeface="Source Sans Pro"/>
            </a:endParaRPr>
          </a:p>
        </p:txBody>
      </p:sp>
      <p:sp>
        <p:nvSpPr>
          <p:cNvPr id="8" name="Shape 793"/>
          <p:cNvSpPr/>
          <p:nvPr/>
        </p:nvSpPr>
        <p:spPr>
          <a:xfrm>
            <a:off x="6990118" y="4031217"/>
            <a:ext cx="1696681"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a:solidFill>
                  <a:srgbClr val="138A7E"/>
                </a:solidFill>
                <a:latin typeface="Calibri"/>
                <a:ea typeface="Calibri"/>
                <a:cs typeface="Calibri"/>
                <a:sym typeface="Calibri"/>
              </a:rPr>
              <a:t>IaaS</a:t>
            </a:r>
          </a:p>
        </p:txBody>
      </p:sp>
      <p:sp>
        <p:nvSpPr>
          <p:cNvPr id="9" name="Shape 794"/>
          <p:cNvSpPr/>
          <p:nvPr/>
        </p:nvSpPr>
        <p:spPr>
          <a:xfrm>
            <a:off x="2362200" y="4031217"/>
            <a:ext cx="3487928"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a:solidFill>
                  <a:srgbClr val="138A7E"/>
                </a:solidFill>
                <a:latin typeface="Calibri"/>
                <a:ea typeface="Calibri"/>
                <a:cs typeface="Calibri"/>
                <a:sym typeface="Calibri"/>
              </a:rPr>
              <a:t>BOSH</a:t>
            </a:r>
          </a:p>
        </p:txBody>
      </p:sp>
      <p:grpSp>
        <p:nvGrpSpPr>
          <p:cNvPr id="10" name="Shape 795"/>
          <p:cNvGrpSpPr/>
          <p:nvPr/>
        </p:nvGrpSpPr>
        <p:grpSpPr>
          <a:xfrm>
            <a:off x="6168883" y="1215517"/>
            <a:ext cx="2406384" cy="807464"/>
            <a:chOff x="6168883" y="1428750"/>
            <a:chExt cx="2406384" cy="807464"/>
          </a:xfrm>
        </p:grpSpPr>
        <p:sp>
          <p:nvSpPr>
            <p:cNvPr id="11" name="Shape 796"/>
            <p:cNvSpPr/>
            <p:nvPr/>
          </p:nvSpPr>
          <p:spPr>
            <a:xfrm>
              <a:off x="6168883" y="1428750"/>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Master</a:t>
              </a:r>
              <a:endParaRPr lang="en-US" sz="1200" b="1" dirty="0">
                <a:solidFill>
                  <a:schemeClr val="lt1"/>
                </a:solidFill>
                <a:latin typeface="Source Sans Pro"/>
                <a:ea typeface="Source Sans Pro"/>
                <a:cs typeface="Source Sans Pro"/>
                <a:sym typeface="Source Sans Pro"/>
              </a:endParaRPr>
            </a:p>
          </p:txBody>
        </p:sp>
        <p:sp>
          <p:nvSpPr>
            <p:cNvPr id="12" name="Shape 797"/>
            <p:cNvSpPr/>
            <p:nvPr/>
          </p:nvSpPr>
          <p:spPr>
            <a:xfrm>
              <a:off x="6248400" y="1504950"/>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13" name="Shape 798"/>
            <p:cNvGrpSpPr/>
            <p:nvPr/>
          </p:nvGrpSpPr>
          <p:grpSpPr>
            <a:xfrm>
              <a:off x="8176597" y="1504950"/>
              <a:ext cx="333373" cy="228600"/>
              <a:chOff x="7558089" y="1504950"/>
              <a:chExt cx="333373" cy="228600"/>
            </a:xfrm>
          </p:grpSpPr>
          <p:sp>
            <p:nvSpPr>
              <p:cNvPr id="14" name="Shape 799"/>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15" name="Shape 800"/>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16" name="Shape 801"/>
          <p:cNvGrpSpPr/>
          <p:nvPr/>
        </p:nvGrpSpPr>
        <p:grpSpPr>
          <a:xfrm>
            <a:off x="6168883" y="2198433"/>
            <a:ext cx="2406384" cy="807464"/>
            <a:chOff x="6168883" y="2297685"/>
            <a:chExt cx="2406384" cy="807464"/>
          </a:xfrm>
        </p:grpSpPr>
        <p:sp>
          <p:nvSpPr>
            <p:cNvPr id="17" name="Shape 802"/>
            <p:cNvSpPr/>
            <p:nvPr/>
          </p:nvSpPr>
          <p:spPr>
            <a:xfrm>
              <a:off x="6168883" y="2297685"/>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a:solidFill>
                    <a:schemeClr val="lt1"/>
                  </a:solidFill>
                  <a:latin typeface="Source Sans Pro"/>
                  <a:ea typeface="Source Sans Pro"/>
                  <a:cs typeface="Source Sans Pro"/>
                  <a:sym typeface="Source Sans Pro"/>
                </a:rPr>
                <a:t>   </a:t>
              </a: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Slave</a:t>
              </a:r>
              <a:endParaRPr lang="en-US" sz="1200" b="1" dirty="0">
                <a:solidFill>
                  <a:schemeClr val="lt1"/>
                </a:solidFill>
                <a:latin typeface="Source Sans Pro"/>
                <a:ea typeface="Source Sans Pro"/>
                <a:cs typeface="Source Sans Pro"/>
                <a:sym typeface="Source Sans Pro"/>
              </a:endParaRPr>
            </a:p>
          </p:txBody>
        </p:sp>
        <p:sp>
          <p:nvSpPr>
            <p:cNvPr id="19" name="Shape 804"/>
            <p:cNvSpPr/>
            <p:nvPr/>
          </p:nvSpPr>
          <p:spPr>
            <a:xfrm>
              <a:off x="6248400" y="2373885"/>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20" name="Shape 805"/>
            <p:cNvGrpSpPr/>
            <p:nvPr/>
          </p:nvGrpSpPr>
          <p:grpSpPr>
            <a:xfrm>
              <a:off x="8176597" y="2373886"/>
              <a:ext cx="333373" cy="228600"/>
              <a:chOff x="7558089" y="1504950"/>
              <a:chExt cx="333373" cy="228600"/>
            </a:xfrm>
          </p:grpSpPr>
          <p:sp>
            <p:nvSpPr>
              <p:cNvPr id="21" name="Shape 806"/>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22" name="Shape 807"/>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23" name="Shape 808"/>
          <p:cNvGrpSpPr/>
          <p:nvPr/>
        </p:nvGrpSpPr>
        <p:grpSpPr>
          <a:xfrm>
            <a:off x="6168883" y="3181350"/>
            <a:ext cx="2406384" cy="807464"/>
            <a:chOff x="6168883" y="3181350"/>
            <a:chExt cx="2406384" cy="807464"/>
          </a:xfrm>
        </p:grpSpPr>
        <p:sp>
          <p:nvSpPr>
            <p:cNvPr id="24" name="Shape 809"/>
            <p:cNvSpPr/>
            <p:nvPr/>
          </p:nvSpPr>
          <p:spPr>
            <a:xfrm>
              <a:off x="6168883" y="3181350"/>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a:solidFill>
                    <a:schemeClr val="lt1"/>
                  </a:solidFill>
                  <a:latin typeface="Source Sans Pro"/>
                  <a:ea typeface="Source Sans Pro"/>
                  <a:cs typeface="Source Sans Pro"/>
                  <a:sym typeface="Source Sans Pro"/>
                </a:rPr>
                <a:t>      </a:t>
              </a: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Slave</a:t>
              </a:r>
              <a:endParaRPr lang="en-US" sz="1200" b="1" dirty="0">
                <a:solidFill>
                  <a:schemeClr val="lt1"/>
                </a:solidFill>
                <a:latin typeface="Source Sans Pro"/>
                <a:ea typeface="Source Sans Pro"/>
                <a:cs typeface="Source Sans Pro"/>
                <a:sym typeface="Source Sans Pro"/>
              </a:endParaRPr>
            </a:p>
          </p:txBody>
        </p:sp>
        <p:sp>
          <p:nvSpPr>
            <p:cNvPr id="26" name="Shape 811"/>
            <p:cNvSpPr/>
            <p:nvPr/>
          </p:nvSpPr>
          <p:spPr>
            <a:xfrm>
              <a:off x="6248400" y="3257550"/>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27" name="Shape 812"/>
            <p:cNvGrpSpPr/>
            <p:nvPr/>
          </p:nvGrpSpPr>
          <p:grpSpPr>
            <a:xfrm>
              <a:off x="8177852" y="3257550"/>
              <a:ext cx="333373" cy="228600"/>
              <a:chOff x="7558089" y="1504950"/>
              <a:chExt cx="333373" cy="228600"/>
            </a:xfrm>
          </p:grpSpPr>
          <p:sp>
            <p:nvSpPr>
              <p:cNvPr id="28" name="Shape 813"/>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29" name="Shape 814"/>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30" name="Shape 815"/>
          <p:cNvGrpSpPr/>
          <p:nvPr/>
        </p:nvGrpSpPr>
        <p:grpSpPr>
          <a:xfrm>
            <a:off x="3686175" y="2464185"/>
            <a:ext cx="1838202" cy="443726"/>
            <a:chOff x="3429000" y="2464185"/>
            <a:chExt cx="1838202" cy="443726"/>
          </a:xfrm>
        </p:grpSpPr>
        <p:sp>
          <p:nvSpPr>
            <p:cNvPr id="31" name="Shape 816"/>
            <p:cNvSpPr/>
            <p:nvPr/>
          </p:nvSpPr>
          <p:spPr>
            <a:xfrm>
              <a:off x="3429000" y="2464185"/>
              <a:ext cx="18382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Message Bus</a:t>
              </a:r>
            </a:p>
          </p:txBody>
        </p:sp>
        <p:sp>
          <p:nvSpPr>
            <p:cNvPr id="32" name="Shape 817"/>
            <p:cNvSpPr/>
            <p:nvPr/>
          </p:nvSpPr>
          <p:spPr>
            <a:xfrm rot="-10345447">
              <a:off x="3670460" y="2585196"/>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sp>
        <p:nvSpPr>
          <p:cNvPr id="33" name="Shape 818"/>
          <p:cNvSpPr/>
          <p:nvPr/>
        </p:nvSpPr>
        <p:spPr>
          <a:xfrm>
            <a:off x="609599" y="1619250"/>
            <a:ext cx="2428875" cy="2369563"/>
          </a:xfrm>
          <a:prstGeom prst="roundRect">
            <a:avLst>
              <a:gd name="adj" fmla="val 4579"/>
            </a:avLst>
          </a:prstGeom>
          <a:solidFill>
            <a:srgbClr val="33928A"/>
          </a:solidFill>
          <a:ln>
            <a:noFill/>
          </a:ln>
        </p:spPr>
        <p:txBody>
          <a:bodyPr lIns="320025" tIns="91425" rIns="0" bIns="0" anchor="t"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Health Monitor</a:t>
            </a:r>
          </a:p>
        </p:txBody>
      </p:sp>
      <p:sp>
        <p:nvSpPr>
          <p:cNvPr id="34" name="Shape 819"/>
          <p:cNvSpPr/>
          <p:nvPr/>
        </p:nvSpPr>
        <p:spPr>
          <a:xfrm>
            <a:off x="721749" y="1740555"/>
            <a:ext cx="221226" cy="195188"/>
          </a:xfrm>
          <a:prstGeom prst="hear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35" name="Shape 820"/>
          <p:cNvSpPr/>
          <p:nvPr/>
        </p:nvSpPr>
        <p:spPr>
          <a:xfrm>
            <a:off x="721749" y="2042951"/>
            <a:ext cx="1897626" cy="1835025"/>
          </a:xfrm>
          <a:prstGeom prst="roundRect">
            <a:avLst>
              <a:gd name="adj" fmla="val 2320"/>
            </a:avLst>
          </a:prstGeom>
          <a:noFill/>
          <a:ln w="25400"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Responses:</a:t>
            </a:r>
          </a:p>
        </p:txBody>
      </p:sp>
      <p:cxnSp>
        <p:nvCxnSpPr>
          <p:cNvPr id="36" name="Shape 821"/>
          <p:cNvCxnSpPr/>
          <p:nvPr/>
        </p:nvCxnSpPr>
        <p:spPr>
          <a:xfrm>
            <a:off x="721749" y="23477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7" name="Shape 822"/>
          <p:cNvCxnSpPr/>
          <p:nvPr/>
        </p:nvCxnSpPr>
        <p:spPr>
          <a:xfrm>
            <a:off x="721749" y="26018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8" name="Shape 823"/>
          <p:cNvCxnSpPr/>
          <p:nvPr/>
        </p:nvCxnSpPr>
        <p:spPr>
          <a:xfrm>
            <a:off x="721749" y="28562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9" name="Shape 824"/>
          <p:cNvCxnSpPr/>
          <p:nvPr/>
        </p:nvCxnSpPr>
        <p:spPr>
          <a:xfrm>
            <a:off x="721749" y="3110652"/>
            <a:ext cx="1897626" cy="0"/>
          </a:xfrm>
          <a:prstGeom prst="straightConnector1">
            <a:avLst/>
          </a:prstGeom>
          <a:noFill/>
          <a:ln w="19050" cap="flat" cmpd="sng">
            <a:solidFill>
              <a:schemeClr val="lt1"/>
            </a:solidFill>
            <a:prstDash val="solid"/>
            <a:round/>
            <a:headEnd type="none" w="med" len="med"/>
            <a:tailEnd type="none" w="med" len="med"/>
          </a:ln>
        </p:spPr>
      </p:cxnSp>
      <p:sp>
        <p:nvSpPr>
          <p:cNvPr id="40" name="Shape 825"/>
          <p:cNvSpPr txBox="1"/>
          <p:nvPr/>
        </p:nvSpPr>
        <p:spPr>
          <a:xfrm>
            <a:off x="821065" y="2310484"/>
            <a:ext cx="575799"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pager</a:t>
            </a:r>
          </a:p>
        </p:txBody>
      </p:sp>
      <p:sp>
        <p:nvSpPr>
          <p:cNvPr id="41" name="Shape 826"/>
          <p:cNvSpPr txBox="1"/>
          <p:nvPr/>
        </p:nvSpPr>
        <p:spPr>
          <a:xfrm>
            <a:off x="821065" y="2575097"/>
            <a:ext cx="550151"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email</a:t>
            </a:r>
          </a:p>
        </p:txBody>
      </p:sp>
      <p:sp>
        <p:nvSpPr>
          <p:cNvPr id="42" name="Shape 827"/>
          <p:cNvSpPr txBox="1"/>
          <p:nvPr/>
        </p:nvSpPr>
        <p:spPr>
          <a:xfrm>
            <a:off x="821065" y="2836816"/>
            <a:ext cx="899605"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monitoring</a:t>
            </a:r>
          </a:p>
        </p:txBody>
      </p:sp>
      <p:sp>
        <p:nvSpPr>
          <p:cNvPr id="43" name="Shape 828"/>
          <p:cNvSpPr txBox="1"/>
          <p:nvPr/>
        </p:nvSpPr>
        <p:spPr>
          <a:xfrm>
            <a:off x="821065" y="3091043"/>
            <a:ext cx="952504"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resurector</a:t>
            </a:r>
          </a:p>
        </p:txBody>
      </p:sp>
      <p:cxnSp>
        <p:nvCxnSpPr>
          <p:cNvPr id="44" name="Shape 829"/>
          <p:cNvCxnSpPr/>
          <p:nvPr/>
        </p:nvCxnSpPr>
        <p:spPr>
          <a:xfrm>
            <a:off x="721749" y="3368042"/>
            <a:ext cx="1897626" cy="0"/>
          </a:xfrm>
          <a:prstGeom prst="straightConnector1">
            <a:avLst/>
          </a:prstGeom>
          <a:noFill/>
          <a:ln w="19050" cap="flat" cmpd="sng">
            <a:solidFill>
              <a:schemeClr val="lt1"/>
            </a:solidFill>
            <a:prstDash val="solid"/>
            <a:round/>
            <a:headEnd type="none" w="med" len="med"/>
            <a:tailEnd type="none" w="med" len="med"/>
          </a:ln>
        </p:spPr>
      </p:cxnSp>
      <p:sp>
        <p:nvSpPr>
          <p:cNvPr id="45" name="Shape 830"/>
          <p:cNvSpPr txBox="1"/>
          <p:nvPr/>
        </p:nvSpPr>
        <p:spPr>
          <a:xfrm>
            <a:off x="821065" y="3348433"/>
            <a:ext cx="338554"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a:t>
            </a:r>
          </a:p>
        </p:txBody>
      </p:sp>
      <p:grpSp>
        <p:nvGrpSpPr>
          <p:cNvPr id="46" name="Shape 831"/>
          <p:cNvGrpSpPr/>
          <p:nvPr/>
        </p:nvGrpSpPr>
        <p:grpSpPr>
          <a:xfrm>
            <a:off x="3686175" y="1624649"/>
            <a:ext cx="1838202" cy="443726"/>
            <a:chOff x="4876800" y="2326964"/>
            <a:chExt cx="1838202" cy="443726"/>
          </a:xfrm>
        </p:grpSpPr>
        <p:sp>
          <p:nvSpPr>
            <p:cNvPr id="47" name="Shape 832"/>
            <p:cNvSpPr/>
            <p:nvPr/>
          </p:nvSpPr>
          <p:spPr>
            <a:xfrm>
              <a:off x="4876800" y="2326964"/>
              <a:ext cx="18382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BOSH Director</a:t>
              </a:r>
            </a:p>
          </p:txBody>
        </p:sp>
        <p:sp>
          <p:nvSpPr>
            <p:cNvPr id="48" name="Shape 833"/>
            <p:cNvSpPr/>
            <p:nvPr/>
          </p:nvSpPr>
          <p:spPr>
            <a:xfrm>
              <a:off x="513823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nvGrpSpPr>
          <p:cNvPr id="49" name="Shape 834"/>
          <p:cNvGrpSpPr/>
          <p:nvPr/>
        </p:nvGrpSpPr>
        <p:grpSpPr>
          <a:xfrm>
            <a:off x="646489" y="1105736"/>
            <a:ext cx="1198915" cy="499972"/>
            <a:chOff x="646489" y="1105736"/>
            <a:chExt cx="1198915" cy="499972"/>
          </a:xfrm>
        </p:grpSpPr>
        <p:sp>
          <p:nvSpPr>
            <p:cNvPr id="50" name="Shape 835"/>
            <p:cNvSpPr/>
            <p:nvPr/>
          </p:nvSpPr>
          <p:spPr>
            <a:xfrm>
              <a:off x="1041698" y="1105736"/>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dk2"/>
            </a:solidFill>
            <a:ln>
              <a:noFill/>
            </a:ln>
          </p:spPr>
          <p:txBody>
            <a:bodyPr lIns="91425" tIns="45700" rIns="91425" bIns="45700" anchor="ctr" anchorCtr="0">
              <a:noAutofit/>
            </a:bodyPr>
            <a:lstStyle/>
            <a:p>
              <a:pPr marL="0" marR="0" lvl="0" indent="0" algn="ctr" rtl="0">
                <a:spcBef>
                  <a:spcPts val="0"/>
                </a:spcBef>
                <a:buNone/>
              </a:pPr>
              <a:endParaRPr sz="1800">
                <a:solidFill>
                  <a:srgbClr val="7F7F7F"/>
                </a:solidFill>
                <a:latin typeface="Source Sans Pro"/>
                <a:ea typeface="Source Sans Pro"/>
                <a:cs typeface="Source Sans Pro"/>
                <a:sym typeface="Source Sans Pro"/>
              </a:endParaRPr>
            </a:p>
          </p:txBody>
        </p:sp>
        <p:sp>
          <p:nvSpPr>
            <p:cNvPr id="51" name="Shape 836"/>
            <p:cNvSpPr txBox="1"/>
            <p:nvPr/>
          </p:nvSpPr>
          <p:spPr>
            <a:xfrm>
              <a:off x="646489" y="1328709"/>
              <a:ext cx="1198915"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1B2831"/>
                  </a:solidFill>
                  <a:latin typeface="Source Sans Pro"/>
                  <a:ea typeface="Source Sans Pro"/>
                  <a:cs typeface="Source Sans Pro"/>
                  <a:sym typeface="Source Sans Pro"/>
                </a:rPr>
                <a:t>Desired State</a:t>
              </a:r>
            </a:p>
          </p:txBody>
        </p:sp>
      </p:grpSp>
      <p:grpSp>
        <p:nvGrpSpPr>
          <p:cNvPr id="52" name="Shape 837"/>
          <p:cNvGrpSpPr/>
          <p:nvPr/>
        </p:nvGrpSpPr>
        <p:grpSpPr>
          <a:xfrm>
            <a:off x="1869732" y="1105736"/>
            <a:ext cx="1090787" cy="496562"/>
            <a:chOff x="1869732" y="1105736"/>
            <a:chExt cx="1090787" cy="496562"/>
          </a:xfrm>
        </p:grpSpPr>
        <p:sp>
          <p:nvSpPr>
            <p:cNvPr id="53" name="Shape 838"/>
            <p:cNvSpPr/>
            <p:nvPr/>
          </p:nvSpPr>
          <p:spPr>
            <a:xfrm>
              <a:off x="2210875" y="1105736"/>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rgbClr val="1B2831"/>
            </a:solidFill>
            <a:ln>
              <a:noFill/>
            </a:ln>
          </p:spPr>
          <p:txBody>
            <a:bodyPr lIns="91425" tIns="45700" rIns="91425" bIns="45700" anchor="ctr" anchorCtr="0">
              <a:noAutofit/>
            </a:bodyPr>
            <a:lstStyle/>
            <a:p>
              <a:pPr marL="0" marR="0" lvl="0" indent="0" algn="ctr" rtl="0">
                <a:spcBef>
                  <a:spcPts val="0"/>
                </a:spcBef>
                <a:buNone/>
              </a:pPr>
              <a:endParaRPr sz="1800">
                <a:solidFill>
                  <a:srgbClr val="7F7F7F"/>
                </a:solidFill>
                <a:latin typeface="Source Sans Pro"/>
                <a:ea typeface="Source Sans Pro"/>
                <a:cs typeface="Source Sans Pro"/>
                <a:sym typeface="Source Sans Pro"/>
              </a:endParaRPr>
            </a:p>
          </p:txBody>
        </p:sp>
        <p:sp>
          <p:nvSpPr>
            <p:cNvPr id="54" name="Shape 839"/>
            <p:cNvSpPr txBox="1"/>
            <p:nvPr/>
          </p:nvSpPr>
          <p:spPr>
            <a:xfrm>
              <a:off x="1869732" y="1325300"/>
              <a:ext cx="1090787"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1B2831"/>
                  </a:solidFill>
                  <a:latin typeface="Source Sans Pro"/>
                  <a:ea typeface="Source Sans Pro"/>
                  <a:cs typeface="Source Sans Pro"/>
                  <a:sym typeface="Source Sans Pro"/>
                </a:rPr>
                <a:t>Actual State</a:t>
              </a:r>
            </a:p>
          </p:txBody>
        </p:sp>
      </p:grpSp>
      <p:grpSp>
        <p:nvGrpSpPr>
          <p:cNvPr id="55" name="Shape 840"/>
          <p:cNvGrpSpPr/>
          <p:nvPr/>
        </p:nvGrpSpPr>
        <p:grpSpPr>
          <a:xfrm>
            <a:off x="5524377" y="1619249"/>
            <a:ext cx="644506" cy="1965832"/>
            <a:chOff x="5524377" y="1619249"/>
            <a:chExt cx="644506" cy="1965832"/>
          </a:xfrm>
        </p:grpSpPr>
        <p:cxnSp>
          <p:nvCxnSpPr>
            <p:cNvPr id="56" name="Shape 841"/>
            <p:cNvCxnSpPr>
              <a:stCxn id="11" idx="1"/>
            </p:cNvCxnSpPr>
            <p:nvPr/>
          </p:nvCxnSpPr>
          <p:spPr>
            <a:xfrm flipH="1">
              <a:off x="5524483" y="1619249"/>
              <a:ext cx="644400" cy="844799"/>
            </a:xfrm>
            <a:prstGeom prst="straightConnector1">
              <a:avLst/>
            </a:prstGeom>
            <a:noFill/>
            <a:ln w="19050" cap="flat" cmpd="sng">
              <a:solidFill>
                <a:srgbClr val="7F7F7F"/>
              </a:solidFill>
              <a:prstDash val="solid"/>
              <a:round/>
              <a:headEnd type="none" w="med" len="med"/>
              <a:tailEnd type="triangle" w="lg" len="lg"/>
            </a:ln>
          </p:spPr>
        </p:cxnSp>
        <p:cxnSp>
          <p:nvCxnSpPr>
            <p:cNvPr id="57" name="Shape 842"/>
            <p:cNvCxnSpPr>
              <a:endCxn id="31" idx="3"/>
            </p:cNvCxnSpPr>
            <p:nvPr/>
          </p:nvCxnSpPr>
          <p:spPr>
            <a:xfrm rot="10800000">
              <a:off x="5524377" y="2686048"/>
              <a:ext cx="644400" cy="0"/>
            </a:xfrm>
            <a:prstGeom prst="straightConnector1">
              <a:avLst/>
            </a:prstGeom>
            <a:noFill/>
            <a:ln w="19050" cap="flat" cmpd="sng">
              <a:solidFill>
                <a:srgbClr val="7F7F7F"/>
              </a:solidFill>
              <a:prstDash val="solid"/>
              <a:round/>
              <a:headEnd type="none" w="med" len="med"/>
              <a:tailEnd type="triangle" w="lg" len="lg"/>
            </a:ln>
          </p:spPr>
        </p:cxnSp>
        <p:cxnSp>
          <p:nvCxnSpPr>
            <p:cNvPr id="58" name="Shape 843"/>
            <p:cNvCxnSpPr>
              <a:stCxn id="24" idx="1"/>
            </p:cNvCxnSpPr>
            <p:nvPr/>
          </p:nvCxnSpPr>
          <p:spPr>
            <a:xfrm rot="10800000">
              <a:off x="5524483" y="2907982"/>
              <a:ext cx="644400" cy="677100"/>
            </a:xfrm>
            <a:prstGeom prst="straightConnector1">
              <a:avLst/>
            </a:prstGeom>
            <a:noFill/>
            <a:ln w="19050" cap="flat" cmpd="sng">
              <a:solidFill>
                <a:srgbClr val="7F7F7F"/>
              </a:solidFill>
              <a:prstDash val="solid"/>
              <a:round/>
              <a:headEnd type="none" w="med" len="med"/>
              <a:tailEnd type="triangle" w="lg" len="lg"/>
            </a:ln>
          </p:spPr>
        </p:cxnSp>
      </p:grpSp>
      <p:cxnSp>
        <p:nvCxnSpPr>
          <p:cNvPr id="59" name="Shape 844"/>
          <p:cNvCxnSpPr>
            <a:stCxn id="31" idx="1"/>
          </p:cNvCxnSpPr>
          <p:nvPr/>
        </p:nvCxnSpPr>
        <p:spPr>
          <a:xfrm rot="10800000">
            <a:off x="3038475" y="2686048"/>
            <a:ext cx="647700" cy="0"/>
          </a:xfrm>
          <a:prstGeom prst="straightConnector1">
            <a:avLst/>
          </a:prstGeom>
          <a:noFill/>
          <a:ln w="19050" cap="flat" cmpd="sng">
            <a:solidFill>
              <a:srgbClr val="7F7F7F"/>
            </a:solidFill>
            <a:prstDash val="solid"/>
            <a:round/>
            <a:headEnd type="none" w="med" len="med"/>
            <a:tailEnd type="triangle" w="lg" len="lg"/>
          </a:ln>
        </p:spPr>
      </p:cxnSp>
      <p:cxnSp>
        <p:nvCxnSpPr>
          <p:cNvPr id="60" name="Shape 845"/>
          <p:cNvCxnSpPr/>
          <p:nvPr/>
        </p:nvCxnSpPr>
        <p:spPr>
          <a:xfrm rot="10800000">
            <a:off x="3038472" y="1828623"/>
            <a:ext cx="647700" cy="0"/>
          </a:xfrm>
          <a:prstGeom prst="straightConnector1">
            <a:avLst/>
          </a:prstGeom>
          <a:noFill/>
          <a:ln w="19050" cap="flat" cmpd="sng">
            <a:solidFill>
              <a:srgbClr val="7F7F7F"/>
            </a:solidFill>
            <a:prstDash val="solid"/>
            <a:round/>
            <a:headEnd type="none" w="med" len="med"/>
            <a:tailEnd type="triangle" w="lg" len="lg"/>
          </a:ln>
        </p:spPr>
      </p:cxnSp>
      <p:cxnSp>
        <p:nvCxnSpPr>
          <p:cNvPr id="61" name="Shape 846"/>
          <p:cNvCxnSpPr/>
          <p:nvPr/>
        </p:nvCxnSpPr>
        <p:spPr>
          <a:xfrm rot="10800000">
            <a:off x="3038472" y="1944107"/>
            <a:ext cx="647700" cy="0"/>
          </a:xfrm>
          <a:prstGeom prst="straightConnector1">
            <a:avLst/>
          </a:prstGeom>
          <a:noFill/>
          <a:ln w="19050" cap="flat" cmpd="sng">
            <a:solidFill>
              <a:srgbClr val="7F7F7F"/>
            </a:solidFill>
            <a:prstDash val="solid"/>
            <a:round/>
            <a:headEnd type="triangle" w="lg" len="lg"/>
            <a:tailEnd type="none" w="med" len="med"/>
          </a:ln>
        </p:spPr>
      </p:cxnSp>
      <p:grpSp>
        <p:nvGrpSpPr>
          <p:cNvPr id="62" name="Shape 847"/>
          <p:cNvGrpSpPr/>
          <p:nvPr/>
        </p:nvGrpSpPr>
        <p:grpSpPr>
          <a:xfrm>
            <a:off x="3169175" y="1107626"/>
            <a:ext cx="416578" cy="416578"/>
            <a:chOff x="3169175" y="1107626"/>
            <a:chExt cx="416578" cy="416578"/>
          </a:xfrm>
        </p:grpSpPr>
        <p:sp>
          <p:nvSpPr>
            <p:cNvPr id="63" name="Shape 848"/>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nvGrpSpPr>
            <p:cNvPr id="64" name="Shape 849"/>
            <p:cNvGrpSpPr/>
            <p:nvPr/>
          </p:nvGrpSpPr>
          <p:grpSpPr>
            <a:xfrm>
              <a:off x="3196489" y="1134940"/>
              <a:ext cx="361950" cy="361950"/>
              <a:chOff x="4876800" y="325437"/>
              <a:chExt cx="483965" cy="483965"/>
            </a:xfrm>
          </p:grpSpPr>
          <p:sp>
            <p:nvSpPr>
              <p:cNvPr id="65" name="Shape 850"/>
              <p:cNvSpPr/>
              <p:nvPr/>
            </p:nvSpPr>
            <p:spPr>
              <a:xfrm rot="5400000">
                <a:off x="4995305" y="444248"/>
                <a:ext cx="246950" cy="269056"/>
              </a:xfrm>
              <a:custGeom>
                <a:avLst/>
                <a:gdLst/>
                <a:ahLst/>
                <a:cxnLst/>
                <a:rect l="0" t="0" r="0" b="0"/>
                <a:pathLst>
                  <a:path w="120000" h="120000" extrusionOk="0">
                    <a:moveTo>
                      <a:pt x="0" y="20047"/>
                    </a:moveTo>
                    <a:lnTo>
                      <a:pt x="19842" y="0"/>
                    </a:lnTo>
                    <a:lnTo>
                      <a:pt x="120000" y="81533"/>
                    </a:lnTo>
                    <a:lnTo>
                      <a:pt x="70808" y="120000"/>
                    </a:lnTo>
                    <a:lnTo>
                      <a:pt x="50157" y="102921"/>
                    </a:lnTo>
                    <a:lnTo>
                      <a:pt x="75077" y="81533"/>
                    </a:lnTo>
                    <a:lnTo>
                      <a:pt x="0" y="20047"/>
                    </a:ln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a:solidFill>
                    <a:schemeClr val="dk1"/>
                  </a:solidFill>
                  <a:latin typeface="Source Sans Pro"/>
                  <a:ea typeface="Source Sans Pro"/>
                  <a:cs typeface="Source Sans Pro"/>
                  <a:sym typeface="Source Sans Pro"/>
                </a:endParaRPr>
              </a:p>
            </p:txBody>
          </p:sp>
          <p:sp>
            <p:nvSpPr>
              <p:cNvPr id="66" name="Shape 851"/>
              <p:cNvSpPr/>
              <p:nvPr/>
            </p:nvSpPr>
            <p:spPr>
              <a:xfrm>
                <a:off x="4876800" y="325437"/>
                <a:ext cx="483965" cy="483965"/>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sp>
        <p:nvSpPr>
          <p:cNvPr id="67" name="Shape 852"/>
          <p:cNvSpPr/>
          <p:nvPr/>
        </p:nvSpPr>
        <p:spPr>
          <a:xfrm>
            <a:off x="6651170" y="1710877"/>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68" name="Shape 852"/>
          <p:cNvSpPr/>
          <p:nvPr/>
        </p:nvSpPr>
        <p:spPr>
          <a:xfrm>
            <a:off x="6754584" y="2703085"/>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69" name="Shape 852"/>
          <p:cNvSpPr/>
          <p:nvPr/>
        </p:nvSpPr>
        <p:spPr>
          <a:xfrm>
            <a:off x="6803569" y="3662258"/>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796659986"/>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Automatic repair with </a:t>
            </a:r>
            <a:r>
              <a:rPr lang="en-US" dirty="0" err="1">
                <a:solidFill>
                  <a:srgbClr val="138A7E"/>
                </a:solidFill>
              </a:rPr>
              <a:t>Resurrector</a:t>
            </a:r>
            <a:endParaRPr lang="en" dirty="0">
              <a:solidFill>
                <a:srgbClr val="138A7E"/>
              </a:solidFill>
            </a:endParaRPr>
          </a:p>
        </p:txBody>
      </p:sp>
      <p:sp>
        <p:nvSpPr>
          <p:cNvPr id="5" name="Shape 791"/>
          <p:cNvSpPr/>
          <p:nvPr/>
        </p:nvSpPr>
        <p:spPr>
          <a:xfrm>
            <a:off x="366712" y="971550"/>
            <a:ext cx="5576886" cy="34289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a:solidFill>
                <a:srgbClr val="008881"/>
              </a:solidFill>
              <a:latin typeface="Source Sans Pro"/>
              <a:ea typeface="Source Sans Pro"/>
              <a:cs typeface="Source Sans Pro"/>
              <a:sym typeface="Source Sans Pro"/>
            </a:endParaRPr>
          </a:p>
        </p:txBody>
      </p:sp>
      <p:sp>
        <p:nvSpPr>
          <p:cNvPr id="6" name="Shape 792"/>
          <p:cNvSpPr/>
          <p:nvPr/>
        </p:nvSpPr>
        <p:spPr>
          <a:xfrm>
            <a:off x="5943600" y="971550"/>
            <a:ext cx="2856952" cy="34289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a:solidFill>
                <a:srgbClr val="008881"/>
              </a:solidFill>
              <a:latin typeface="Source Sans Pro"/>
              <a:ea typeface="Source Sans Pro"/>
              <a:cs typeface="Source Sans Pro"/>
              <a:sym typeface="Source Sans Pro"/>
            </a:endParaRPr>
          </a:p>
        </p:txBody>
      </p:sp>
      <p:sp>
        <p:nvSpPr>
          <p:cNvPr id="8" name="Shape 793"/>
          <p:cNvSpPr/>
          <p:nvPr/>
        </p:nvSpPr>
        <p:spPr>
          <a:xfrm>
            <a:off x="6990118" y="4031217"/>
            <a:ext cx="1696681"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a:solidFill>
                  <a:srgbClr val="138A7E"/>
                </a:solidFill>
                <a:latin typeface="Calibri"/>
                <a:ea typeface="Calibri"/>
                <a:cs typeface="Calibri"/>
                <a:sym typeface="Calibri"/>
              </a:rPr>
              <a:t>IaaS</a:t>
            </a:r>
          </a:p>
        </p:txBody>
      </p:sp>
      <p:sp>
        <p:nvSpPr>
          <p:cNvPr id="9" name="Shape 794"/>
          <p:cNvSpPr/>
          <p:nvPr/>
        </p:nvSpPr>
        <p:spPr>
          <a:xfrm>
            <a:off x="2362200" y="4031217"/>
            <a:ext cx="3487928"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a:solidFill>
                  <a:srgbClr val="138A7E"/>
                </a:solidFill>
                <a:latin typeface="Calibri"/>
                <a:ea typeface="Calibri"/>
                <a:cs typeface="Calibri"/>
                <a:sym typeface="Calibri"/>
              </a:rPr>
              <a:t>BOSH</a:t>
            </a:r>
          </a:p>
        </p:txBody>
      </p:sp>
      <p:grpSp>
        <p:nvGrpSpPr>
          <p:cNvPr id="10" name="Shape 795"/>
          <p:cNvGrpSpPr/>
          <p:nvPr/>
        </p:nvGrpSpPr>
        <p:grpSpPr>
          <a:xfrm>
            <a:off x="6168883" y="1215517"/>
            <a:ext cx="2406384" cy="807464"/>
            <a:chOff x="6168883" y="1428750"/>
            <a:chExt cx="2406384" cy="807464"/>
          </a:xfrm>
        </p:grpSpPr>
        <p:sp>
          <p:nvSpPr>
            <p:cNvPr id="11" name="Shape 796"/>
            <p:cNvSpPr/>
            <p:nvPr/>
          </p:nvSpPr>
          <p:spPr>
            <a:xfrm>
              <a:off x="6168883" y="1428750"/>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Master</a:t>
              </a:r>
              <a:endParaRPr lang="en-US" sz="1200" b="1" dirty="0">
                <a:solidFill>
                  <a:schemeClr val="lt1"/>
                </a:solidFill>
                <a:latin typeface="Source Sans Pro"/>
                <a:ea typeface="Source Sans Pro"/>
                <a:cs typeface="Source Sans Pro"/>
                <a:sym typeface="Source Sans Pro"/>
              </a:endParaRPr>
            </a:p>
          </p:txBody>
        </p:sp>
        <p:sp>
          <p:nvSpPr>
            <p:cNvPr id="12" name="Shape 797"/>
            <p:cNvSpPr/>
            <p:nvPr/>
          </p:nvSpPr>
          <p:spPr>
            <a:xfrm>
              <a:off x="6248400" y="1504950"/>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13" name="Shape 798"/>
            <p:cNvGrpSpPr/>
            <p:nvPr/>
          </p:nvGrpSpPr>
          <p:grpSpPr>
            <a:xfrm>
              <a:off x="8176597" y="1504950"/>
              <a:ext cx="333373" cy="228600"/>
              <a:chOff x="7558089" y="1504950"/>
              <a:chExt cx="333373" cy="228600"/>
            </a:xfrm>
          </p:grpSpPr>
          <p:sp>
            <p:nvSpPr>
              <p:cNvPr id="14" name="Shape 799"/>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15" name="Shape 800"/>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16" name="Shape 801"/>
          <p:cNvGrpSpPr/>
          <p:nvPr/>
        </p:nvGrpSpPr>
        <p:grpSpPr>
          <a:xfrm>
            <a:off x="6168883" y="2198433"/>
            <a:ext cx="2406384" cy="807464"/>
            <a:chOff x="6168883" y="2297685"/>
            <a:chExt cx="2406384" cy="807464"/>
          </a:xfrm>
        </p:grpSpPr>
        <p:sp>
          <p:nvSpPr>
            <p:cNvPr id="17" name="Shape 802"/>
            <p:cNvSpPr/>
            <p:nvPr/>
          </p:nvSpPr>
          <p:spPr>
            <a:xfrm>
              <a:off x="6168883" y="2297685"/>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a:solidFill>
                    <a:schemeClr val="lt1"/>
                  </a:solidFill>
                  <a:latin typeface="Source Sans Pro"/>
                  <a:ea typeface="Source Sans Pro"/>
                  <a:cs typeface="Source Sans Pro"/>
                  <a:sym typeface="Source Sans Pro"/>
                </a:rPr>
                <a:t>   </a:t>
              </a: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Slave</a:t>
              </a:r>
              <a:endParaRPr lang="en-US" sz="1200" b="1" dirty="0">
                <a:solidFill>
                  <a:schemeClr val="lt1"/>
                </a:solidFill>
                <a:latin typeface="Source Sans Pro"/>
                <a:ea typeface="Source Sans Pro"/>
                <a:cs typeface="Source Sans Pro"/>
                <a:sym typeface="Source Sans Pro"/>
              </a:endParaRPr>
            </a:p>
          </p:txBody>
        </p:sp>
        <p:sp>
          <p:nvSpPr>
            <p:cNvPr id="19" name="Shape 804"/>
            <p:cNvSpPr/>
            <p:nvPr/>
          </p:nvSpPr>
          <p:spPr>
            <a:xfrm>
              <a:off x="6248400" y="2373885"/>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20" name="Shape 805"/>
            <p:cNvGrpSpPr/>
            <p:nvPr/>
          </p:nvGrpSpPr>
          <p:grpSpPr>
            <a:xfrm>
              <a:off x="8176597" y="2373886"/>
              <a:ext cx="333373" cy="228600"/>
              <a:chOff x="7558089" y="1504950"/>
              <a:chExt cx="333373" cy="228600"/>
            </a:xfrm>
          </p:grpSpPr>
          <p:sp>
            <p:nvSpPr>
              <p:cNvPr id="21" name="Shape 806"/>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22" name="Shape 807"/>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23" name="Shape 808"/>
          <p:cNvGrpSpPr/>
          <p:nvPr/>
        </p:nvGrpSpPr>
        <p:grpSpPr>
          <a:xfrm>
            <a:off x="6168883" y="3181350"/>
            <a:ext cx="2406384" cy="807464"/>
            <a:chOff x="6168883" y="3181350"/>
            <a:chExt cx="2406384" cy="807464"/>
          </a:xfrm>
        </p:grpSpPr>
        <p:sp>
          <p:nvSpPr>
            <p:cNvPr id="24" name="Shape 809"/>
            <p:cNvSpPr/>
            <p:nvPr/>
          </p:nvSpPr>
          <p:spPr>
            <a:xfrm>
              <a:off x="6168883" y="3181350"/>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a:solidFill>
                    <a:schemeClr val="lt1"/>
                  </a:solidFill>
                  <a:latin typeface="Source Sans Pro"/>
                  <a:ea typeface="Source Sans Pro"/>
                  <a:cs typeface="Source Sans Pro"/>
                  <a:sym typeface="Source Sans Pro"/>
                </a:rPr>
                <a:t>      </a:t>
              </a: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Slave</a:t>
              </a:r>
              <a:endParaRPr lang="en-US" sz="1200" b="1" dirty="0">
                <a:solidFill>
                  <a:schemeClr val="lt1"/>
                </a:solidFill>
                <a:latin typeface="Source Sans Pro"/>
                <a:ea typeface="Source Sans Pro"/>
                <a:cs typeface="Source Sans Pro"/>
                <a:sym typeface="Source Sans Pro"/>
              </a:endParaRPr>
            </a:p>
          </p:txBody>
        </p:sp>
        <p:sp>
          <p:nvSpPr>
            <p:cNvPr id="26" name="Shape 811"/>
            <p:cNvSpPr/>
            <p:nvPr/>
          </p:nvSpPr>
          <p:spPr>
            <a:xfrm>
              <a:off x="6248400" y="3257550"/>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27" name="Shape 812"/>
            <p:cNvGrpSpPr/>
            <p:nvPr/>
          </p:nvGrpSpPr>
          <p:grpSpPr>
            <a:xfrm>
              <a:off x="8177852" y="3257550"/>
              <a:ext cx="333373" cy="228600"/>
              <a:chOff x="7558089" y="1504950"/>
              <a:chExt cx="333373" cy="228600"/>
            </a:xfrm>
          </p:grpSpPr>
          <p:sp>
            <p:nvSpPr>
              <p:cNvPr id="28" name="Shape 813"/>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29" name="Shape 814"/>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30" name="Shape 815"/>
          <p:cNvGrpSpPr/>
          <p:nvPr/>
        </p:nvGrpSpPr>
        <p:grpSpPr>
          <a:xfrm>
            <a:off x="3686175" y="2464185"/>
            <a:ext cx="1838202" cy="443726"/>
            <a:chOff x="3429000" y="2464185"/>
            <a:chExt cx="1838202" cy="443726"/>
          </a:xfrm>
        </p:grpSpPr>
        <p:sp>
          <p:nvSpPr>
            <p:cNvPr id="31" name="Shape 816"/>
            <p:cNvSpPr/>
            <p:nvPr/>
          </p:nvSpPr>
          <p:spPr>
            <a:xfrm>
              <a:off x="3429000" y="2464185"/>
              <a:ext cx="18382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Message Bus</a:t>
              </a:r>
            </a:p>
          </p:txBody>
        </p:sp>
        <p:sp>
          <p:nvSpPr>
            <p:cNvPr id="32" name="Shape 817"/>
            <p:cNvSpPr/>
            <p:nvPr/>
          </p:nvSpPr>
          <p:spPr>
            <a:xfrm rot="-10345447">
              <a:off x="3670460" y="2585196"/>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sp>
        <p:nvSpPr>
          <p:cNvPr id="33" name="Shape 818"/>
          <p:cNvSpPr/>
          <p:nvPr/>
        </p:nvSpPr>
        <p:spPr>
          <a:xfrm>
            <a:off x="609599" y="1619250"/>
            <a:ext cx="2428875" cy="2369563"/>
          </a:xfrm>
          <a:prstGeom prst="roundRect">
            <a:avLst>
              <a:gd name="adj" fmla="val 4579"/>
            </a:avLst>
          </a:prstGeom>
          <a:solidFill>
            <a:srgbClr val="33928A"/>
          </a:solidFill>
          <a:ln>
            <a:noFill/>
          </a:ln>
        </p:spPr>
        <p:txBody>
          <a:bodyPr lIns="320025" tIns="91425" rIns="0" bIns="0" anchor="t"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Health Monitor</a:t>
            </a:r>
          </a:p>
        </p:txBody>
      </p:sp>
      <p:sp>
        <p:nvSpPr>
          <p:cNvPr id="34" name="Shape 819"/>
          <p:cNvSpPr/>
          <p:nvPr/>
        </p:nvSpPr>
        <p:spPr>
          <a:xfrm>
            <a:off x="721749" y="1740555"/>
            <a:ext cx="221226" cy="195188"/>
          </a:xfrm>
          <a:prstGeom prst="hear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35" name="Shape 820"/>
          <p:cNvSpPr/>
          <p:nvPr/>
        </p:nvSpPr>
        <p:spPr>
          <a:xfrm>
            <a:off x="721749" y="2042951"/>
            <a:ext cx="1897626" cy="1835025"/>
          </a:xfrm>
          <a:prstGeom prst="roundRect">
            <a:avLst>
              <a:gd name="adj" fmla="val 2320"/>
            </a:avLst>
          </a:prstGeom>
          <a:noFill/>
          <a:ln w="25400"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Responses:</a:t>
            </a:r>
          </a:p>
        </p:txBody>
      </p:sp>
      <p:cxnSp>
        <p:nvCxnSpPr>
          <p:cNvPr id="36" name="Shape 821"/>
          <p:cNvCxnSpPr/>
          <p:nvPr/>
        </p:nvCxnSpPr>
        <p:spPr>
          <a:xfrm>
            <a:off x="721749" y="23477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7" name="Shape 822"/>
          <p:cNvCxnSpPr/>
          <p:nvPr/>
        </p:nvCxnSpPr>
        <p:spPr>
          <a:xfrm>
            <a:off x="721749" y="26018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8" name="Shape 823"/>
          <p:cNvCxnSpPr/>
          <p:nvPr/>
        </p:nvCxnSpPr>
        <p:spPr>
          <a:xfrm>
            <a:off x="721749" y="28562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9" name="Shape 824"/>
          <p:cNvCxnSpPr/>
          <p:nvPr/>
        </p:nvCxnSpPr>
        <p:spPr>
          <a:xfrm>
            <a:off x="721749" y="3110652"/>
            <a:ext cx="1897626" cy="0"/>
          </a:xfrm>
          <a:prstGeom prst="straightConnector1">
            <a:avLst/>
          </a:prstGeom>
          <a:noFill/>
          <a:ln w="19050" cap="flat" cmpd="sng">
            <a:solidFill>
              <a:schemeClr val="lt1"/>
            </a:solidFill>
            <a:prstDash val="solid"/>
            <a:round/>
            <a:headEnd type="none" w="med" len="med"/>
            <a:tailEnd type="none" w="med" len="med"/>
          </a:ln>
        </p:spPr>
      </p:cxnSp>
      <p:sp>
        <p:nvSpPr>
          <p:cNvPr id="40" name="Shape 825"/>
          <p:cNvSpPr txBox="1"/>
          <p:nvPr/>
        </p:nvSpPr>
        <p:spPr>
          <a:xfrm>
            <a:off x="821065" y="2310484"/>
            <a:ext cx="575799"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pager</a:t>
            </a:r>
          </a:p>
        </p:txBody>
      </p:sp>
      <p:sp>
        <p:nvSpPr>
          <p:cNvPr id="41" name="Shape 826"/>
          <p:cNvSpPr txBox="1"/>
          <p:nvPr/>
        </p:nvSpPr>
        <p:spPr>
          <a:xfrm>
            <a:off x="821065" y="2575097"/>
            <a:ext cx="550151"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email</a:t>
            </a:r>
          </a:p>
        </p:txBody>
      </p:sp>
      <p:sp>
        <p:nvSpPr>
          <p:cNvPr id="42" name="Shape 827"/>
          <p:cNvSpPr txBox="1"/>
          <p:nvPr/>
        </p:nvSpPr>
        <p:spPr>
          <a:xfrm>
            <a:off x="821065" y="2836816"/>
            <a:ext cx="899605"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monitoring</a:t>
            </a:r>
          </a:p>
        </p:txBody>
      </p:sp>
      <p:sp>
        <p:nvSpPr>
          <p:cNvPr id="43" name="Shape 828"/>
          <p:cNvSpPr txBox="1"/>
          <p:nvPr/>
        </p:nvSpPr>
        <p:spPr>
          <a:xfrm>
            <a:off x="821065" y="3091043"/>
            <a:ext cx="952504"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resurector</a:t>
            </a:r>
          </a:p>
        </p:txBody>
      </p:sp>
      <p:cxnSp>
        <p:nvCxnSpPr>
          <p:cNvPr id="44" name="Shape 829"/>
          <p:cNvCxnSpPr/>
          <p:nvPr/>
        </p:nvCxnSpPr>
        <p:spPr>
          <a:xfrm>
            <a:off x="721749" y="3368042"/>
            <a:ext cx="1897626" cy="0"/>
          </a:xfrm>
          <a:prstGeom prst="straightConnector1">
            <a:avLst/>
          </a:prstGeom>
          <a:noFill/>
          <a:ln w="19050" cap="flat" cmpd="sng">
            <a:solidFill>
              <a:schemeClr val="lt1"/>
            </a:solidFill>
            <a:prstDash val="solid"/>
            <a:round/>
            <a:headEnd type="none" w="med" len="med"/>
            <a:tailEnd type="none" w="med" len="med"/>
          </a:ln>
        </p:spPr>
      </p:cxnSp>
      <p:sp>
        <p:nvSpPr>
          <p:cNvPr id="45" name="Shape 830"/>
          <p:cNvSpPr txBox="1"/>
          <p:nvPr/>
        </p:nvSpPr>
        <p:spPr>
          <a:xfrm>
            <a:off x="821065" y="3348433"/>
            <a:ext cx="338554"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a:t>
            </a:r>
          </a:p>
        </p:txBody>
      </p:sp>
      <p:grpSp>
        <p:nvGrpSpPr>
          <p:cNvPr id="46" name="Shape 831"/>
          <p:cNvGrpSpPr/>
          <p:nvPr/>
        </p:nvGrpSpPr>
        <p:grpSpPr>
          <a:xfrm>
            <a:off x="3686175" y="1624649"/>
            <a:ext cx="1838202" cy="443726"/>
            <a:chOff x="4876800" y="2326964"/>
            <a:chExt cx="1838202" cy="443726"/>
          </a:xfrm>
        </p:grpSpPr>
        <p:sp>
          <p:nvSpPr>
            <p:cNvPr id="47" name="Shape 832"/>
            <p:cNvSpPr/>
            <p:nvPr/>
          </p:nvSpPr>
          <p:spPr>
            <a:xfrm>
              <a:off x="4876800" y="2326964"/>
              <a:ext cx="18382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BOSH Director</a:t>
              </a:r>
            </a:p>
          </p:txBody>
        </p:sp>
        <p:sp>
          <p:nvSpPr>
            <p:cNvPr id="48" name="Shape 833"/>
            <p:cNvSpPr/>
            <p:nvPr/>
          </p:nvSpPr>
          <p:spPr>
            <a:xfrm>
              <a:off x="513823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nvGrpSpPr>
          <p:cNvPr id="49" name="Shape 834"/>
          <p:cNvGrpSpPr/>
          <p:nvPr/>
        </p:nvGrpSpPr>
        <p:grpSpPr>
          <a:xfrm>
            <a:off x="646489" y="1105736"/>
            <a:ext cx="1198915" cy="499972"/>
            <a:chOff x="646489" y="1105736"/>
            <a:chExt cx="1198915" cy="499972"/>
          </a:xfrm>
        </p:grpSpPr>
        <p:sp>
          <p:nvSpPr>
            <p:cNvPr id="50" name="Shape 835"/>
            <p:cNvSpPr/>
            <p:nvPr/>
          </p:nvSpPr>
          <p:spPr>
            <a:xfrm>
              <a:off x="1041698" y="1105736"/>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dk2"/>
            </a:solidFill>
            <a:ln>
              <a:noFill/>
            </a:ln>
          </p:spPr>
          <p:txBody>
            <a:bodyPr lIns="91425" tIns="45700" rIns="91425" bIns="45700" anchor="ctr" anchorCtr="0">
              <a:noAutofit/>
            </a:bodyPr>
            <a:lstStyle/>
            <a:p>
              <a:pPr marL="0" marR="0" lvl="0" indent="0" algn="ctr" rtl="0">
                <a:spcBef>
                  <a:spcPts val="0"/>
                </a:spcBef>
                <a:buNone/>
              </a:pPr>
              <a:endParaRPr sz="1800">
                <a:solidFill>
                  <a:srgbClr val="7F7F7F"/>
                </a:solidFill>
                <a:latin typeface="Source Sans Pro"/>
                <a:ea typeface="Source Sans Pro"/>
                <a:cs typeface="Source Sans Pro"/>
                <a:sym typeface="Source Sans Pro"/>
              </a:endParaRPr>
            </a:p>
          </p:txBody>
        </p:sp>
        <p:sp>
          <p:nvSpPr>
            <p:cNvPr id="51" name="Shape 836"/>
            <p:cNvSpPr txBox="1"/>
            <p:nvPr/>
          </p:nvSpPr>
          <p:spPr>
            <a:xfrm>
              <a:off x="646489" y="1328709"/>
              <a:ext cx="1198915"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1B2831"/>
                  </a:solidFill>
                  <a:latin typeface="Source Sans Pro"/>
                  <a:ea typeface="Source Sans Pro"/>
                  <a:cs typeface="Source Sans Pro"/>
                  <a:sym typeface="Source Sans Pro"/>
                </a:rPr>
                <a:t>Desired State</a:t>
              </a:r>
            </a:p>
          </p:txBody>
        </p:sp>
      </p:grpSp>
      <p:grpSp>
        <p:nvGrpSpPr>
          <p:cNvPr id="52" name="Shape 837"/>
          <p:cNvGrpSpPr/>
          <p:nvPr/>
        </p:nvGrpSpPr>
        <p:grpSpPr>
          <a:xfrm>
            <a:off x="1869732" y="1105736"/>
            <a:ext cx="1090787" cy="496562"/>
            <a:chOff x="1869732" y="1105736"/>
            <a:chExt cx="1090787" cy="496562"/>
          </a:xfrm>
        </p:grpSpPr>
        <p:sp>
          <p:nvSpPr>
            <p:cNvPr id="53" name="Shape 838"/>
            <p:cNvSpPr/>
            <p:nvPr/>
          </p:nvSpPr>
          <p:spPr>
            <a:xfrm>
              <a:off x="2210875" y="1105736"/>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rgbClr val="1B2831"/>
            </a:solidFill>
            <a:ln>
              <a:noFill/>
            </a:ln>
          </p:spPr>
          <p:txBody>
            <a:bodyPr lIns="91425" tIns="45700" rIns="91425" bIns="45700" anchor="ctr" anchorCtr="0">
              <a:noAutofit/>
            </a:bodyPr>
            <a:lstStyle/>
            <a:p>
              <a:pPr marL="0" marR="0" lvl="0" indent="0" algn="ctr" rtl="0">
                <a:spcBef>
                  <a:spcPts val="0"/>
                </a:spcBef>
                <a:buNone/>
              </a:pPr>
              <a:endParaRPr sz="1800">
                <a:solidFill>
                  <a:srgbClr val="7F7F7F"/>
                </a:solidFill>
                <a:latin typeface="Source Sans Pro"/>
                <a:ea typeface="Source Sans Pro"/>
                <a:cs typeface="Source Sans Pro"/>
                <a:sym typeface="Source Sans Pro"/>
              </a:endParaRPr>
            </a:p>
          </p:txBody>
        </p:sp>
        <p:sp>
          <p:nvSpPr>
            <p:cNvPr id="54" name="Shape 839"/>
            <p:cNvSpPr txBox="1"/>
            <p:nvPr/>
          </p:nvSpPr>
          <p:spPr>
            <a:xfrm>
              <a:off x="1869732" y="1325300"/>
              <a:ext cx="1090787"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1B2831"/>
                  </a:solidFill>
                  <a:latin typeface="Source Sans Pro"/>
                  <a:ea typeface="Source Sans Pro"/>
                  <a:cs typeface="Source Sans Pro"/>
                  <a:sym typeface="Source Sans Pro"/>
                </a:rPr>
                <a:t>Actual State</a:t>
              </a:r>
            </a:p>
          </p:txBody>
        </p:sp>
      </p:grpSp>
      <p:grpSp>
        <p:nvGrpSpPr>
          <p:cNvPr id="55" name="Shape 840"/>
          <p:cNvGrpSpPr/>
          <p:nvPr/>
        </p:nvGrpSpPr>
        <p:grpSpPr>
          <a:xfrm>
            <a:off x="5524483" y="1619249"/>
            <a:ext cx="644400" cy="1965833"/>
            <a:chOff x="5524483" y="1619249"/>
            <a:chExt cx="644400" cy="1965833"/>
          </a:xfrm>
        </p:grpSpPr>
        <p:cxnSp>
          <p:nvCxnSpPr>
            <p:cNvPr id="56" name="Shape 841"/>
            <p:cNvCxnSpPr>
              <a:stCxn id="11" idx="1"/>
            </p:cNvCxnSpPr>
            <p:nvPr/>
          </p:nvCxnSpPr>
          <p:spPr>
            <a:xfrm flipH="1">
              <a:off x="5524483" y="1619249"/>
              <a:ext cx="644400" cy="844799"/>
            </a:xfrm>
            <a:prstGeom prst="straightConnector1">
              <a:avLst/>
            </a:prstGeom>
            <a:noFill/>
            <a:ln w="19050" cap="flat" cmpd="sng">
              <a:solidFill>
                <a:srgbClr val="7F7F7F"/>
              </a:solidFill>
              <a:prstDash val="solid"/>
              <a:round/>
              <a:headEnd type="none" w="med" len="med"/>
              <a:tailEnd type="triangle" w="lg" len="lg"/>
            </a:ln>
          </p:spPr>
        </p:cxnSp>
        <p:cxnSp>
          <p:nvCxnSpPr>
            <p:cNvPr id="58" name="Shape 843"/>
            <p:cNvCxnSpPr>
              <a:stCxn id="24" idx="1"/>
            </p:cNvCxnSpPr>
            <p:nvPr/>
          </p:nvCxnSpPr>
          <p:spPr>
            <a:xfrm rot="10800000">
              <a:off x="5524483" y="2907982"/>
              <a:ext cx="644400" cy="677100"/>
            </a:xfrm>
            <a:prstGeom prst="straightConnector1">
              <a:avLst/>
            </a:prstGeom>
            <a:noFill/>
            <a:ln w="19050" cap="flat" cmpd="sng">
              <a:solidFill>
                <a:srgbClr val="7F7F7F"/>
              </a:solidFill>
              <a:prstDash val="solid"/>
              <a:round/>
              <a:headEnd type="none" w="med" len="med"/>
              <a:tailEnd type="triangle" w="lg" len="lg"/>
            </a:ln>
          </p:spPr>
        </p:cxnSp>
      </p:grpSp>
      <p:cxnSp>
        <p:nvCxnSpPr>
          <p:cNvPr id="59" name="Shape 844"/>
          <p:cNvCxnSpPr>
            <a:stCxn id="31" idx="1"/>
          </p:cNvCxnSpPr>
          <p:nvPr/>
        </p:nvCxnSpPr>
        <p:spPr>
          <a:xfrm rot="10800000">
            <a:off x="3038475" y="2686048"/>
            <a:ext cx="647700" cy="0"/>
          </a:xfrm>
          <a:prstGeom prst="straightConnector1">
            <a:avLst/>
          </a:prstGeom>
          <a:noFill/>
          <a:ln w="19050" cap="flat" cmpd="sng">
            <a:solidFill>
              <a:srgbClr val="7F7F7F"/>
            </a:solidFill>
            <a:prstDash val="solid"/>
            <a:round/>
            <a:headEnd type="none" w="med" len="med"/>
            <a:tailEnd type="triangle" w="lg" len="lg"/>
          </a:ln>
        </p:spPr>
      </p:cxnSp>
      <p:cxnSp>
        <p:nvCxnSpPr>
          <p:cNvPr id="60" name="Shape 845"/>
          <p:cNvCxnSpPr/>
          <p:nvPr/>
        </p:nvCxnSpPr>
        <p:spPr>
          <a:xfrm rot="10800000">
            <a:off x="3038472" y="1828623"/>
            <a:ext cx="647700" cy="0"/>
          </a:xfrm>
          <a:prstGeom prst="straightConnector1">
            <a:avLst/>
          </a:prstGeom>
          <a:noFill/>
          <a:ln w="19050" cap="flat" cmpd="sng">
            <a:solidFill>
              <a:srgbClr val="7F7F7F"/>
            </a:solidFill>
            <a:prstDash val="solid"/>
            <a:round/>
            <a:headEnd type="none" w="med" len="med"/>
            <a:tailEnd type="triangle" w="lg" len="lg"/>
          </a:ln>
        </p:spPr>
      </p:cxnSp>
      <p:cxnSp>
        <p:nvCxnSpPr>
          <p:cNvPr id="61" name="Shape 846"/>
          <p:cNvCxnSpPr/>
          <p:nvPr/>
        </p:nvCxnSpPr>
        <p:spPr>
          <a:xfrm rot="10800000">
            <a:off x="3038472" y="1944107"/>
            <a:ext cx="647700" cy="0"/>
          </a:xfrm>
          <a:prstGeom prst="straightConnector1">
            <a:avLst/>
          </a:prstGeom>
          <a:noFill/>
          <a:ln w="19050" cap="flat" cmpd="sng">
            <a:solidFill>
              <a:srgbClr val="7F7F7F"/>
            </a:solidFill>
            <a:prstDash val="solid"/>
            <a:round/>
            <a:headEnd type="triangle" w="lg" len="lg"/>
            <a:tailEnd type="none" w="med" len="med"/>
          </a:ln>
        </p:spPr>
      </p:cxnSp>
      <p:sp>
        <p:nvSpPr>
          <p:cNvPr id="67" name="Shape 852"/>
          <p:cNvSpPr/>
          <p:nvPr/>
        </p:nvSpPr>
        <p:spPr>
          <a:xfrm>
            <a:off x="6651170" y="1710877"/>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68" name="Shape 852"/>
          <p:cNvSpPr/>
          <p:nvPr/>
        </p:nvSpPr>
        <p:spPr>
          <a:xfrm>
            <a:off x="6754584" y="2703085"/>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69" name="Shape 852"/>
          <p:cNvSpPr/>
          <p:nvPr/>
        </p:nvSpPr>
        <p:spPr>
          <a:xfrm>
            <a:off x="6803569" y="3662258"/>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nvGrpSpPr>
          <p:cNvPr id="70" name="Shape 916"/>
          <p:cNvGrpSpPr/>
          <p:nvPr/>
        </p:nvGrpSpPr>
        <p:grpSpPr>
          <a:xfrm>
            <a:off x="3141707" y="1082308"/>
            <a:ext cx="416578" cy="416578"/>
            <a:chOff x="3169175" y="1107626"/>
            <a:chExt cx="416578" cy="416578"/>
          </a:xfrm>
        </p:grpSpPr>
        <p:sp>
          <p:nvSpPr>
            <p:cNvPr id="71" name="Shape 917"/>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72" name="Shape 918"/>
            <p:cNvSpPr/>
            <p:nvPr/>
          </p:nvSpPr>
          <p:spPr>
            <a:xfrm>
              <a:off x="3196489" y="1134941"/>
              <a:ext cx="361950" cy="361950"/>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73" name="Shape 919"/>
            <p:cNvSpPr/>
            <p:nvPr/>
          </p:nvSpPr>
          <p:spPr>
            <a:xfrm rot="2700000">
              <a:off x="3284593" y="1223046"/>
              <a:ext cx="185737" cy="185737"/>
            </a:xfrm>
            <a:custGeom>
              <a:avLst/>
              <a:gdLst/>
              <a:ahLst/>
              <a:cxnLst/>
              <a:rect l="0" t="0" r="0" b="0"/>
              <a:pathLst>
                <a:path w="120000" h="120000" extrusionOk="0">
                  <a:moveTo>
                    <a:pt x="120000" y="45231"/>
                  </a:moveTo>
                  <a:lnTo>
                    <a:pt x="120000" y="74769"/>
                  </a:lnTo>
                  <a:lnTo>
                    <a:pt x="74768" y="74769"/>
                  </a:lnTo>
                  <a:lnTo>
                    <a:pt x="74768" y="120000"/>
                  </a:lnTo>
                  <a:lnTo>
                    <a:pt x="45231" y="120000"/>
                  </a:lnTo>
                  <a:lnTo>
                    <a:pt x="45231" y="74769"/>
                  </a:lnTo>
                  <a:lnTo>
                    <a:pt x="0" y="74769"/>
                  </a:lnTo>
                  <a:lnTo>
                    <a:pt x="0" y="45231"/>
                  </a:lnTo>
                  <a:lnTo>
                    <a:pt x="45231" y="45231"/>
                  </a:lnTo>
                  <a:lnTo>
                    <a:pt x="45231" y="0"/>
                  </a:lnTo>
                  <a:lnTo>
                    <a:pt x="74768" y="0"/>
                  </a:lnTo>
                  <a:lnTo>
                    <a:pt x="74768" y="45231"/>
                  </a:ln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sp>
        <p:nvSpPr>
          <p:cNvPr id="74" name="Shape 897"/>
          <p:cNvSpPr/>
          <p:nvPr/>
        </p:nvSpPr>
        <p:spPr>
          <a:xfrm>
            <a:off x="2787081" y="2042951"/>
            <a:ext cx="102588" cy="1542129"/>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75" name="Shape 898"/>
          <p:cNvSpPr/>
          <p:nvPr/>
        </p:nvSpPr>
        <p:spPr>
          <a:xfrm rot="10800000">
            <a:off x="2724074" y="2041467"/>
            <a:ext cx="228600" cy="197069"/>
          </a:xfrm>
          <a:prstGeom prst="triangle">
            <a:avLst>
              <a:gd name="adj" fmla="val 500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pic>
        <p:nvPicPr>
          <p:cNvPr id="76" name="Imagen 75" descr="PngMedium-X-icon-1033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8137" y="2498690"/>
            <a:ext cx="350922" cy="350922"/>
          </a:xfrm>
          <a:prstGeom prst="rect">
            <a:avLst/>
          </a:prstGeom>
        </p:spPr>
      </p:pic>
    </p:spTree>
    <p:extLst>
      <p:ext uri="{BB962C8B-B14F-4D97-AF65-F5344CB8AC3E}">
        <p14:creationId xmlns:p14="http://schemas.microsoft.com/office/powerpoint/2010/main" val="4064288873"/>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Automatic repair with </a:t>
            </a:r>
            <a:r>
              <a:rPr lang="en-US" dirty="0" err="1">
                <a:solidFill>
                  <a:srgbClr val="138A7E"/>
                </a:solidFill>
              </a:rPr>
              <a:t>Resurrector</a:t>
            </a:r>
            <a:endParaRPr lang="en" dirty="0">
              <a:solidFill>
                <a:srgbClr val="138A7E"/>
              </a:solidFill>
            </a:endParaRPr>
          </a:p>
        </p:txBody>
      </p:sp>
      <p:sp>
        <p:nvSpPr>
          <p:cNvPr id="5" name="Shape 791"/>
          <p:cNvSpPr/>
          <p:nvPr/>
        </p:nvSpPr>
        <p:spPr>
          <a:xfrm>
            <a:off x="366712" y="971550"/>
            <a:ext cx="5576886" cy="34289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dirty="0">
              <a:solidFill>
                <a:srgbClr val="008881"/>
              </a:solidFill>
              <a:latin typeface="Source Sans Pro"/>
              <a:ea typeface="Source Sans Pro"/>
              <a:cs typeface="Source Sans Pro"/>
              <a:sym typeface="Source Sans Pro"/>
            </a:endParaRPr>
          </a:p>
        </p:txBody>
      </p:sp>
      <p:sp>
        <p:nvSpPr>
          <p:cNvPr id="6" name="Shape 792"/>
          <p:cNvSpPr/>
          <p:nvPr/>
        </p:nvSpPr>
        <p:spPr>
          <a:xfrm>
            <a:off x="5943600" y="971550"/>
            <a:ext cx="2856952" cy="34289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a:solidFill>
                <a:srgbClr val="008881"/>
              </a:solidFill>
              <a:latin typeface="Source Sans Pro"/>
              <a:ea typeface="Source Sans Pro"/>
              <a:cs typeface="Source Sans Pro"/>
              <a:sym typeface="Source Sans Pro"/>
            </a:endParaRPr>
          </a:p>
        </p:txBody>
      </p:sp>
      <p:sp>
        <p:nvSpPr>
          <p:cNvPr id="8" name="Shape 793"/>
          <p:cNvSpPr/>
          <p:nvPr/>
        </p:nvSpPr>
        <p:spPr>
          <a:xfrm>
            <a:off x="6990118" y="4031217"/>
            <a:ext cx="1696681"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a:solidFill>
                  <a:srgbClr val="138A7E"/>
                </a:solidFill>
                <a:latin typeface="Calibri"/>
                <a:ea typeface="Calibri"/>
                <a:cs typeface="Calibri"/>
                <a:sym typeface="Calibri"/>
              </a:rPr>
              <a:t>IaaS</a:t>
            </a:r>
          </a:p>
        </p:txBody>
      </p:sp>
      <p:sp>
        <p:nvSpPr>
          <p:cNvPr id="9" name="Shape 794"/>
          <p:cNvSpPr/>
          <p:nvPr/>
        </p:nvSpPr>
        <p:spPr>
          <a:xfrm>
            <a:off x="2362200" y="4031217"/>
            <a:ext cx="3487928"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a:solidFill>
                  <a:srgbClr val="138A7E"/>
                </a:solidFill>
                <a:latin typeface="Calibri"/>
                <a:ea typeface="Calibri"/>
                <a:cs typeface="Calibri"/>
                <a:sym typeface="Calibri"/>
              </a:rPr>
              <a:t>BOSH</a:t>
            </a:r>
          </a:p>
        </p:txBody>
      </p:sp>
      <p:grpSp>
        <p:nvGrpSpPr>
          <p:cNvPr id="10" name="Shape 795"/>
          <p:cNvGrpSpPr/>
          <p:nvPr/>
        </p:nvGrpSpPr>
        <p:grpSpPr>
          <a:xfrm>
            <a:off x="6168883" y="1215517"/>
            <a:ext cx="2406384" cy="807464"/>
            <a:chOff x="6168883" y="1428750"/>
            <a:chExt cx="2406384" cy="807464"/>
          </a:xfrm>
        </p:grpSpPr>
        <p:sp>
          <p:nvSpPr>
            <p:cNvPr id="11" name="Shape 796"/>
            <p:cNvSpPr/>
            <p:nvPr/>
          </p:nvSpPr>
          <p:spPr>
            <a:xfrm>
              <a:off x="6168883" y="1428750"/>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Master</a:t>
              </a:r>
              <a:endParaRPr lang="en-US" sz="1200" b="1" dirty="0">
                <a:solidFill>
                  <a:schemeClr val="lt1"/>
                </a:solidFill>
                <a:latin typeface="Source Sans Pro"/>
                <a:ea typeface="Source Sans Pro"/>
                <a:cs typeface="Source Sans Pro"/>
                <a:sym typeface="Source Sans Pro"/>
              </a:endParaRPr>
            </a:p>
          </p:txBody>
        </p:sp>
        <p:sp>
          <p:nvSpPr>
            <p:cNvPr id="12" name="Shape 797"/>
            <p:cNvSpPr/>
            <p:nvPr/>
          </p:nvSpPr>
          <p:spPr>
            <a:xfrm>
              <a:off x="6248400" y="1504950"/>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13" name="Shape 798"/>
            <p:cNvGrpSpPr/>
            <p:nvPr/>
          </p:nvGrpSpPr>
          <p:grpSpPr>
            <a:xfrm>
              <a:off x="8176597" y="1504950"/>
              <a:ext cx="333373" cy="228600"/>
              <a:chOff x="7558089" y="1504950"/>
              <a:chExt cx="333373" cy="228600"/>
            </a:xfrm>
          </p:grpSpPr>
          <p:sp>
            <p:nvSpPr>
              <p:cNvPr id="14" name="Shape 799"/>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15" name="Shape 800"/>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16" name="Shape 801"/>
          <p:cNvGrpSpPr/>
          <p:nvPr/>
        </p:nvGrpSpPr>
        <p:grpSpPr>
          <a:xfrm>
            <a:off x="6168883" y="2198433"/>
            <a:ext cx="2406384" cy="807464"/>
            <a:chOff x="6168883" y="2297685"/>
            <a:chExt cx="2406384" cy="807464"/>
          </a:xfrm>
        </p:grpSpPr>
        <p:sp>
          <p:nvSpPr>
            <p:cNvPr id="17" name="Shape 802"/>
            <p:cNvSpPr/>
            <p:nvPr/>
          </p:nvSpPr>
          <p:spPr>
            <a:xfrm>
              <a:off x="6168883" y="2297685"/>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a:solidFill>
                    <a:schemeClr val="lt1"/>
                  </a:solidFill>
                  <a:latin typeface="Source Sans Pro"/>
                  <a:ea typeface="Source Sans Pro"/>
                  <a:cs typeface="Source Sans Pro"/>
                  <a:sym typeface="Source Sans Pro"/>
                </a:rPr>
                <a:t>   </a:t>
              </a: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Slave</a:t>
              </a:r>
              <a:endParaRPr lang="en-US" sz="1200" b="1" dirty="0">
                <a:solidFill>
                  <a:schemeClr val="lt1"/>
                </a:solidFill>
                <a:latin typeface="Source Sans Pro"/>
                <a:ea typeface="Source Sans Pro"/>
                <a:cs typeface="Source Sans Pro"/>
                <a:sym typeface="Source Sans Pro"/>
              </a:endParaRPr>
            </a:p>
          </p:txBody>
        </p:sp>
        <p:sp>
          <p:nvSpPr>
            <p:cNvPr id="19" name="Shape 804"/>
            <p:cNvSpPr/>
            <p:nvPr/>
          </p:nvSpPr>
          <p:spPr>
            <a:xfrm>
              <a:off x="6248400" y="2373885"/>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20" name="Shape 805"/>
            <p:cNvGrpSpPr/>
            <p:nvPr/>
          </p:nvGrpSpPr>
          <p:grpSpPr>
            <a:xfrm>
              <a:off x="8176597" y="2373886"/>
              <a:ext cx="333373" cy="228600"/>
              <a:chOff x="7558089" y="1504950"/>
              <a:chExt cx="333373" cy="228600"/>
            </a:xfrm>
          </p:grpSpPr>
          <p:sp>
            <p:nvSpPr>
              <p:cNvPr id="21" name="Shape 806"/>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22" name="Shape 807"/>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23" name="Shape 808"/>
          <p:cNvGrpSpPr/>
          <p:nvPr/>
        </p:nvGrpSpPr>
        <p:grpSpPr>
          <a:xfrm>
            <a:off x="6168883" y="3181350"/>
            <a:ext cx="2406384" cy="807464"/>
            <a:chOff x="6168883" y="3181350"/>
            <a:chExt cx="2406384" cy="807464"/>
          </a:xfrm>
        </p:grpSpPr>
        <p:sp>
          <p:nvSpPr>
            <p:cNvPr id="24" name="Shape 809"/>
            <p:cNvSpPr/>
            <p:nvPr/>
          </p:nvSpPr>
          <p:spPr>
            <a:xfrm>
              <a:off x="6168883" y="3181350"/>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a:solidFill>
                    <a:schemeClr val="lt1"/>
                  </a:solidFill>
                  <a:latin typeface="Source Sans Pro"/>
                  <a:ea typeface="Source Sans Pro"/>
                  <a:cs typeface="Source Sans Pro"/>
                  <a:sym typeface="Source Sans Pro"/>
                </a:rPr>
                <a:t>      </a:t>
              </a: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Slave</a:t>
              </a:r>
              <a:endParaRPr lang="en-US" sz="1200" b="1" dirty="0">
                <a:solidFill>
                  <a:schemeClr val="lt1"/>
                </a:solidFill>
                <a:latin typeface="Source Sans Pro"/>
                <a:ea typeface="Source Sans Pro"/>
                <a:cs typeface="Source Sans Pro"/>
                <a:sym typeface="Source Sans Pro"/>
              </a:endParaRPr>
            </a:p>
          </p:txBody>
        </p:sp>
        <p:sp>
          <p:nvSpPr>
            <p:cNvPr id="26" name="Shape 811"/>
            <p:cNvSpPr/>
            <p:nvPr/>
          </p:nvSpPr>
          <p:spPr>
            <a:xfrm>
              <a:off x="6248400" y="3257550"/>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27" name="Shape 812"/>
            <p:cNvGrpSpPr/>
            <p:nvPr/>
          </p:nvGrpSpPr>
          <p:grpSpPr>
            <a:xfrm>
              <a:off x="8177852" y="3257550"/>
              <a:ext cx="333373" cy="228600"/>
              <a:chOff x="7558089" y="1504950"/>
              <a:chExt cx="333373" cy="228600"/>
            </a:xfrm>
          </p:grpSpPr>
          <p:sp>
            <p:nvSpPr>
              <p:cNvPr id="28" name="Shape 813"/>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29" name="Shape 814"/>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30" name="Shape 815"/>
          <p:cNvGrpSpPr/>
          <p:nvPr/>
        </p:nvGrpSpPr>
        <p:grpSpPr>
          <a:xfrm>
            <a:off x="3686175" y="2464185"/>
            <a:ext cx="1838202" cy="443726"/>
            <a:chOff x="3429000" y="2464185"/>
            <a:chExt cx="1838202" cy="443726"/>
          </a:xfrm>
        </p:grpSpPr>
        <p:sp>
          <p:nvSpPr>
            <p:cNvPr id="31" name="Shape 816"/>
            <p:cNvSpPr/>
            <p:nvPr/>
          </p:nvSpPr>
          <p:spPr>
            <a:xfrm>
              <a:off x="3429000" y="2464185"/>
              <a:ext cx="18382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Message Bus</a:t>
              </a:r>
            </a:p>
          </p:txBody>
        </p:sp>
        <p:sp>
          <p:nvSpPr>
            <p:cNvPr id="32" name="Shape 817"/>
            <p:cNvSpPr/>
            <p:nvPr/>
          </p:nvSpPr>
          <p:spPr>
            <a:xfrm rot="-10345447">
              <a:off x="3670460" y="2585196"/>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sp>
        <p:nvSpPr>
          <p:cNvPr id="33" name="Shape 818"/>
          <p:cNvSpPr/>
          <p:nvPr/>
        </p:nvSpPr>
        <p:spPr>
          <a:xfrm>
            <a:off x="609599" y="1619250"/>
            <a:ext cx="2428875" cy="2369563"/>
          </a:xfrm>
          <a:prstGeom prst="roundRect">
            <a:avLst>
              <a:gd name="adj" fmla="val 4579"/>
            </a:avLst>
          </a:prstGeom>
          <a:solidFill>
            <a:srgbClr val="33928A"/>
          </a:solidFill>
          <a:ln>
            <a:noFill/>
          </a:ln>
        </p:spPr>
        <p:txBody>
          <a:bodyPr lIns="320025" tIns="91425" rIns="0" bIns="0" anchor="t"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Health Monitor</a:t>
            </a:r>
          </a:p>
        </p:txBody>
      </p:sp>
      <p:sp>
        <p:nvSpPr>
          <p:cNvPr id="34" name="Shape 819"/>
          <p:cNvSpPr/>
          <p:nvPr/>
        </p:nvSpPr>
        <p:spPr>
          <a:xfrm>
            <a:off x="721749" y="1740555"/>
            <a:ext cx="221226" cy="195188"/>
          </a:xfrm>
          <a:prstGeom prst="hear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35" name="Shape 820"/>
          <p:cNvSpPr/>
          <p:nvPr/>
        </p:nvSpPr>
        <p:spPr>
          <a:xfrm>
            <a:off x="721749" y="2042951"/>
            <a:ext cx="1897626" cy="1835025"/>
          </a:xfrm>
          <a:prstGeom prst="roundRect">
            <a:avLst>
              <a:gd name="adj" fmla="val 2320"/>
            </a:avLst>
          </a:prstGeom>
          <a:noFill/>
          <a:ln w="25400"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Responses:</a:t>
            </a:r>
          </a:p>
        </p:txBody>
      </p:sp>
      <p:cxnSp>
        <p:nvCxnSpPr>
          <p:cNvPr id="36" name="Shape 821"/>
          <p:cNvCxnSpPr/>
          <p:nvPr/>
        </p:nvCxnSpPr>
        <p:spPr>
          <a:xfrm>
            <a:off x="721749" y="23477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7" name="Shape 822"/>
          <p:cNvCxnSpPr/>
          <p:nvPr/>
        </p:nvCxnSpPr>
        <p:spPr>
          <a:xfrm>
            <a:off x="721749" y="26018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8" name="Shape 823"/>
          <p:cNvCxnSpPr/>
          <p:nvPr/>
        </p:nvCxnSpPr>
        <p:spPr>
          <a:xfrm>
            <a:off x="721749" y="28562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9" name="Shape 824"/>
          <p:cNvCxnSpPr/>
          <p:nvPr/>
        </p:nvCxnSpPr>
        <p:spPr>
          <a:xfrm>
            <a:off x="721749" y="3110652"/>
            <a:ext cx="1897626" cy="0"/>
          </a:xfrm>
          <a:prstGeom prst="straightConnector1">
            <a:avLst/>
          </a:prstGeom>
          <a:noFill/>
          <a:ln w="19050" cap="flat" cmpd="sng">
            <a:solidFill>
              <a:schemeClr val="lt1"/>
            </a:solidFill>
            <a:prstDash val="solid"/>
            <a:round/>
            <a:headEnd type="none" w="med" len="med"/>
            <a:tailEnd type="none" w="med" len="med"/>
          </a:ln>
        </p:spPr>
      </p:cxnSp>
      <p:sp>
        <p:nvSpPr>
          <p:cNvPr id="40" name="Shape 825"/>
          <p:cNvSpPr txBox="1"/>
          <p:nvPr/>
        </p:nvSpPr>
        <p:spPr>
          <a:xfrm>
            <a:off x="821065" y="2310484"/>
            <a:ext cx="575799"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pager</a:t>
            </a:r>
          </a:p>
        </p:txBody>
      </p:sp>
      <p:sp>
        <p:nvSpPr>
          <p:cNvPr id="41" name="Shape 826"/>
          <p:cNvSpPr txBox="1"/>
          <p:nvPr/>
        </p:nvSpPr>
        <p:spPr>
          <a:xfrm>
            <a:off x="821065" y="2575097"/>
            <a:ext cx="550151"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email</a:t>
            </a:r>
          </a:p>
        </p:txBody>
      </p:sp>
      <p:sp>
        <p:nvSpPr>
          <p:cNvPr id="42" name="Shape 827"/>
          <p:cNvSpPr txBox="1"/>
          <p:nvPr/>
        </p:nvSpPr>
        <p:spPr>
          <a:xfrm>
            <a:off x="821065" y="2836816"/>
            <a:ext cx="899605"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monitoring</a:t>
            </a:r>
          </a:p>
        </p:txBody>
      </p:sp>
      <p:sp>
        <p:nvSpPr>
          <p:cNvPr id="43" name="Shape 828"/>
          <p:cNvSpPr txBox="1"/>
          <p:nvPr/>
        </p:nvSpPr>
        <p:spPr>
          <a:xfrm>
            <a:off x="821065" y="3091043"/>
            <a:ext cx="952504"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resurector</a:t>
            </a:r>
          </a:p>
        </p:txBody>
      </p:sp>
      <p:cxnSp>
        <p:nvCxnSpPr>
          <p:cNvPr id="44" name="Shape 829"/>
          <p:cNvCxnSpPr/>
          <p:nvPr/>
        </p:nvCxnSpPr>
        <p:spPr>
          <a:xfrm>
            <a:off x="721749" y="3368042"/>
            <a:ext cx="1897626" cy="0"/>
          </a:xfrm>
          <a:prstGeom prst="straightConnector1">
            <a:avLst/>
          </a:prstGeom>
          <a:noFill/>
          <a:ln w="19050" cap="flat" cmpd="sng">
            <a:solidFill>
              <a:schemeClr val="lt1"/>
            </a:solidFill>
            <a:prstDash val="solid"/>
            <a:round/>
            <a:headEnd type="none" w="med" len="med"/>
            <a:tailEnd type="none" w="med" len="med"/>
          </a:ln>
        </p:spPr>
      </p:cxnSp>
      <p:sp>
        <p:nvSpPr>
          <p:cNvPr id="45" name="Shape 830"/>
          <p:cNvSpPr txBox="1"/>
          <p:nvPr/>
        </p:nvSpPr>
        <p:spPr>
          <a:xfrm>
            <a:off x="821065" y="3348433"/>
            <a:ext cx="338554"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a:t>
            </a:r>
          </a:p>
        </p:txBody>
      </p:sp>
      <p:grpSp>
        <p:nvGrpSpPr>
          <p:cNvPr id="46" name="Shape 831"/>
          <p:cNvGrpSpPr/>
          <p:nvPr/>
        </p:nvGrpSpPr>
        <p:grpSpPr>
          <a:xfrm>
            <a:off x="3686175" y="1624649"/>
            <a:ext cx="1838202" cy="443726"/>
            <a:chOff x="4876800" y="2326964"/>
            <a:chExt cx="1838202" cy="443726"/>
          </a:xfrm>
        </p:grpSpPr>
        <p:sp>
          <p:nvSpPr>
            <p:cNvPr id="47" name="Shape 832"/>
            <p:cNvSpPr/>
            <p:nvPr/>
          </p:nvSpPr>
          <p:spPr>
            <a:xfrm>
              <a:off x="4876800" y="2326964"/>
              <a:ext cx="18382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BOSH Director</a:t>
              </a:r>
            </a:p>
          </p:txBody>
        </p:sp>
        <p:sp>
          <p:nvSpPr>
            <p:cNvPr id="48" name="Shape 833"/>
            <p:cNvSpPr/>
            <p:nvPr/>
          </p:nvSpPr>
          <p:spPr>
            <a:xfrm>
              <a:off x="513823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nvGrpSpPr>
          <p:cNvPr id="49" name="Shape 834"/>
          <p:cNvGrpSpPr/>
          <p:nvPr/>
        </p:nvGrpSpPr>
        <p:grpSpPr>
          <a:xfrm>
            <a:off x="646489" y="1105736"/>
            <a:ext cx="1198915" cy="499972"/>
            <a:chOff x="646489" y="1105736"/>
            <a:chExt cx="1198915" cy="499972"/>
          </a:xfrm>
        </p:grpSpPr>
        <p:sp>
          <p:nvSpPr>
            <p:cNvPr id="50" name="Shape 835"/>
            <p:cNvSpPr/>
            <p:nvPr/>
          </p:nvSpPr>
          <p:spPr>
            <a:xfrm>
              <a:off x="1041698" y="1105736"/>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dk2"/>
            </a:solidFill>
            <a:ln>
              <a:noFill/>
            </a:ln>
          </p:spPr>
          <p:txBody>
            <a:bodyPr lIns="91425" tIns="45700" rIns="91425" bIns="45700" anchor="ctr" anchorCtr="0">
              <a:noAutofit/>
            </a:bodyPr>
            <a:lstStyle/>
            <a:p>
              <a:pPr marL="0" marR="0" lvl="0" indent="0" algn="ctr" rtl="0">
                <a:spcBef>
                  <a:spcPts val="0"/>
                </a:spcBef>
                <a:buNone/>
              </a:pPr>
              <a:endParaRPr sz="1800">
                <a:solidFill>
                  <a:srgbClr val="7F7F7F"/>
                </a:solidFill>
                <a:latin typeface="Source Sans Pro"/>
                <a:ea typeface="Source Sans Pro"/>
                <a:cs typeface="Source Sans Pro"/>
                <a:sym typeface="Source Sans Pro"/>
              </a:endParaRPr>
            </a:p>
          </p:txBody>
        </p:sp>
        <p:sp>
          <p:nvSpPr>
            <p:cNvPr id="51" name="Shape 836"/>
            <p:cNvSpPr txBox="1"/>
            <p:nvPr/>
          </p:nvSpPr>
          <p:spPr>
            <a:xfrm>
              <a:off x="646489" y="1328709"/>
              <a:ext cx="1198915"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1B2831"/>
                  </a:solidFill>
                  <a:latin typeface="Source Sans Pro"/>
                  <a:ea typeface="Source Sans Pro"/>
                  <a:cs typeface="Source Sans Pro"/>
                  <a:sym typeface="Source Sans Pro"/>
                </a:rPr>
                <a:t>Desired State</a:t>
              </a:r>
            </a:p>
          </p:txBody>
        </p:sp>
      </p:grpSp>
      <p:grpSp>
        <p:nvGrpSpPr>
          <p:cNvPr id="52" name="Shape 837"/>
          <p:cNvGrpSpPr/>
          <p:nvPr/>
        </p:nvGrpSpPr>
        <p:grpSpPr>
          <a:xfrm>
            <a:off x="1869732" y="1105736"/>
            <a:ext cx="1090787" cy="496562"/>
            <a:chOff x="1869732" y="1105736"/>
            <a:chExt cx="1090787" cy="496562"/>
          </a:xfrm>
        </p:grpSpPr>
        <p:sp>
          <p:nvSpPr>
            <p:cNvPr id="53" name="Shape 838"/>
            <p:cNvSpPr/>
            <p:nvPr/>
          </p:nvSpPr>
          <p:spPr>
            <a:xfrm>
              <a:off x="2210875" y="1105736"/>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rgbClr val="1B2831"/>
            </a:solidFill>
            <a:ln>
              <a:noFill/>
            </a:ln>
          </p:spPr>
          <p:txBody>
            <a:bodyPr lIns="91425" tIns="45700" rIns="91425" bIns="45700" anchor="ctr" anchorCtr="0">
              <a:noAutofit/>
            </a:bodyPr>
            <a:lstStyle/>
            <a:p>
              <a:pPr marL="0" marR="0" lvl="0" indent="0" algn="ctr" rtl="0">
                <a:spcBef>
                  <a:spcPts val="0"/>
                </a:spcBef>
                <a:buNone/>
              </a:pPr>
              <a:endParaRPr sz="1800">
                <a:solidFill>
                  <a:srgbClr val="7F7F7F"/>
                </a:solidFill>
                <a:latin typeface="Source Sans Pro"/>
                <a:ea typeface="Source Sans Pro"/>
                <a:cs typeface="Source Sans Pro"/>
                <a:sym typeface="Source Sans Pro"/>
              </a:endParaRPr>
            </a:p>
          </p:txBody>
        </p:sp>
        <p:sp>
          <p:nvSpPr>
            <p:cNvPr id="54" name="Shape 839"/>
            <p:cNvSpPr txBox="1"/>
            <p:nvPr/>
          </p:nvSpPr>
          <p:spPr>
            <a:xfrm>
              <a:off x="1869732" y="1325300"/>
              <a:ext cx="1090787"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1B2831"/>
                  </a:solidFill>
                  <a:latin typeface="Source Sans Pro"/>
                  <a:ea typeface="Source Sans Pro"/>
                  <a:cs typeface="Source Sans Pro"/>
                  <a:sym typeface="Source Sans Pro"/>
                </a:rPr>
                <a:t>Actual State</a:t>
              </a:r>
            </a:p>
          </p:txBody>
        </p:sp>
      </p:grpSp>
      <p:grpSp>
        <p:nvGrpSpPr>
          <p:cNvPr id="55" name="Shape 840"/>
          <p:cNvGrpSpPr/>
          <p:nvPr/>
        </p:nvGrpSpPr>
        <p:grpSpPr>
          <a:xfrm>
            <a:off x="5524377" y="1619249"/>
            <a:ext cx="644506" cy="1965832"/>
            <a:chOff x="5524377" y="1619249"/>
            <a:chExt cx="644506" cy="1965832"/>
          </a:xfrm>
        </p:grpSpPr>
        <p:cxnSp>
          <p:nvCxnSpPr>
            <p:cNvPr id="56" name="Shape 841"/>
            <p:cNvCxnSpPr>
              <a:stCxn id="11" idx="1"/>
            </p:cNvCxnSpPr>
            <p:nvPr/>
          </p:nvCxnSpPr>
          <p:spPr>
            <a:xfrm flipH="1">
              <a:off x="5524483" y="1619249"/>
              <a:ext cx="644400" cy="844799"/>
            </a:xfrm>
            <a:prstGeom prst="straightConnector1">
              <a:avLst/>
            </a:prstGeom>
            <a:noFill/>
            <a:ln w="19050" cap="flat" cmpd="sng">
              <a:solidFill>
                <a:srgbClr val="7F7F7F"/>
              </a:solidFill>
              <a:prstDash val="solid"/>
              <a:round/>
              <a:headEnd type="none" w="med" len="med"/>
              <a:tailEnd type="triangle" w="lg" len="lg"/>
            </a:ln>
          </p:spPr>
        </p:cxnSp>
        <p:cxnSp>
          <p:nvCxnSpPr>
            <p:cNvPr id="57" name="Shape 842"/>
            <p:cNvCxnSpPr>
              <a:endCxn id="31" idx="3"/>
            </p:cNvCxnSpPr>
            <p:nvPr/>
          </p:nvCxnSpPr>
          <p:spPr>
            <a:xfrm rot="10800000">
              <a:off x="5524377" y="2686048"/>
              <a:ext cx="644400" cy="0"/>
            </a:xfrm>
            <a:prstGeom prst="straightConnector1">
              <a:avLst/>
            </a:prstGeom>
            <a:noFill/>
            <a:ln w="19050" cap="flat" cmpd="sng">
              <a:solidFill>
                <a:srgbClr val="7F7F7F"/>
              </a:solidFill>
              <a:prstDash val="solid"/>
              <a:round/>
              <a:headEnd type="none" w="med" len="med"/>
              <a:tailEnd type="triangle" w="lg" len="lg"/>
            </a:ln>
          </p:spPr>
        </p:cxnSp>
        <p:cxnSp>
          <p:nvCxnSpPr>
            <p:cNvPr id="58" name="Shape 843"/>
            <p:cNvCxnSpPr>
              <a:stCxn id="24" idx="1"/>
            </p:cNvCxnSpPr>
            <p:nvPr/>
          </p:nvCxnSpPr>
          <p:spPr>
            <a:xfrm rot="10800000">
              <a:off x="5524483" y="2907982"/>
              <a:ext cx="644400" cy="677100"/>
            </a:xfrm>
            <a:prstGeom prst="straightConnector1">
              <a:avLst/>
            </a:prstGeom>
            <a:noFill/>
            <a:ln w="19050" cap="flat" cmpd="sng">
              <a:solidFill>
                <a:srgbClr val="7F7F7F"/>
              </a:solidFill>
              <a:prstDash val="solid"/>
              <a:round/>
              <a:headEnd type="none" w="med" len="med"/>
              <a:tailEnd type="triangle" w="lg" len="lg"/>
            </a:ln>
          </p:spPr>
        </p:cxnSp>
      </p:grpSp>
      <p:cxnSp>
        <p:nvCxnSpPr>
          <p:cNvPr id="59" name="Shape 844"/>
          <p:cNvCxnSpPr>
            <a:stCxn id="31" idx="1"/>
          </p:cNvCxnSpPr>
          <p:nvPr/>
        </p:nvCxnSpPr>
        <p:spPr>
          <a:xfrm rot="10800000">
            <a:off x="3038475" y="2686048"/>
            <a:ext cx="647700" cy="0"/>
          </a:xfrm>
          <a:prstGeom prst="straightConnector1">
            <a:avLst/>
          </a:prstGeom>
          <a:noFill/>
          <a:ln w="19050" cap="flat" cmpd="sng">
            <a:solidFill>
              <a:srgbClr val="7F7F7F"/>
            </a:solidFill>
            <a:prstDash val="solid"/>
            <a:round/>
            <a:headEnd type="none" w="med" len="med"/>
            <a:tailEnd type="triangle" w="lg" len="lg"/>
          </a:ln>
        </p:spPr>
      </p:cxnSp>
      <p:cxnSp>
        <p:nvCxnSpPr>
          <p:cNvPr id="60" name="Shape 845"/>
          <p:cNvCxnSpPr/>
          <p:nvPr/>
        </p:nvCxnSpPr>
        <p:spPr>
          <a:xfrm rot="10800000">
            <a:off x="3038472" y="1828623"/>
            <a:ext cx="647700" cy="0"/>
          </a:xfrm>
          <a:prstGeom prst="straightConnector1">
            <a:avLst/>
          </a:prstGeom>
          <a:noFill/>
          <a:ln w="19050" cap="flat" cmpd="sng">
            <a:solidFill>
              <a:srgbClr val="7F7F7F"/>
            </a:solidFill>
            <a:prstDash val="solid"/>
            <a:round/>
            <a:headEnd type="none" w="med" len="med"/>
            <a:tailEnd type="triangle" w="lg" len="lg"/>
          </a:ln>
        </p:spPr>
      </p:cxnSp>
      <p:cxnSp>
        <p:nvCxnSpPr>
          <p:cNvPr id="61" name="Shape 846"/>
          <p:cNvCxnSpPr/>
          <p:nvPr/>
        </p:nvCxnSpPr>
        <p:spPr>
          <a:xfrm rot="10800000">
            <a:off x="3038472" y="1944107"/>
            <a:ext cx="647700" cy="0"/>
          </a:xfrm>
          <a:prstGeom prst="straightConnector1">
            <a:avLst/>
          </a:prstGeom>
          <a:noFill/>
          <a:ln w="19050" cap="flat" cmpd="sng">
            <a:solidFill>
              <a:srgbClr val="7F7F7F"/>
            </a:solidFill>
            <a:prstDash val="solid"/>
            <a:round/>
            <a:headEnd type="triangle" w="lg" len="lg"/>
            <a:tailEnd type="none" w="med" len="med"/>
          </a:ln>
        </p:spPr>
      </p:cxnSp>
      <p:grpSp>
        <p:nvGrpSpPr>
          <p:cNvPr id="62" name="Shape 847"/>
          <p:cNvGrpSpPr/>
          <p:nvPr/>
        </p:nvGrpSpPr>
        <p:grpSpPr>
          <a:xfrm>
            <a:off x="3169175" y="1107626"/>
            <a:ext cx="416578" cy="416578"/>
            <a:chOff x="3169175" y="1107626"/>
            <a:chExt cx="416578" cy="416578"/>
          </a:xfrm>
        </p:grpSpPr>
        <p:sp>
          <p:nvSpPr>
            <p:cNvPr id="63" name="Shape 848"/>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nvGrpSpPr>
            <p:cNvPr id="64" name="Shape 849"/>
            <p:cNvGrpSpPr/>
            <p:nvPr/>
          </p:nvGrpSpPr>
          <p:grpSpPr>
            <a:xfrm>
              <a:off x="3196489" y="1134940"/>
              <a:ext cx="361950" cy="361950"/>
              <a:chOff x="4876800" y="325437"/>
              <a:chExt cx="483965" cy="483965"/>
            </a:xfrm>
          </p:grpSpPr>
          <p:sp>
            <p:nvSpPr>
              <p:cNvPr id="65" name="Shape 850"/>
              <p:cNvSpPr/>
              <p:nvPr/>
            </p:nvSpPr>
            <p:spPr>
              <a:xfrm rot="5400000">
                <a:off x="4995305" y="444248"/>
                <a:ext cx="246950" cy="269056"/>
              </a:xfrm>
              <a:custGeom>
                <a:avLst/>
                <a:gdLst/>
                <a:ahLst/>
                <a:cxnLst/>
                <a:rect l="0" t="0" r="0" b="0"/>
                <a:pathLst>
                  <a:path w="120000" h="120000" extrusionOk="0">
                    <a:moveTo>
                      <a:pt x="0" y="20047"/>
                    </a:moveTo>
                    <a:lnTo>
                      <a:pt x="19842" y="0"/>
                    </a:lnTo>
                    <a:lnTo>
                      <a:pt x="120000" y="81533"/>
                    </a:lnTo>
                    <a:lnTo>
                      <a:pt x="70808" y="120000"/>
                    </a:lnTo>
                    <a:lnTo>
                      <a:pt x="50157" y="102921"/>
                    </a:lnTo>
                    <a:lnTo>
                      <a:pt x="75077" y="81533"/>
                    </a:lnTo>
                    <a:lnTo>
                      <a:pt x="0" y="20047"/>
                    </a:ln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a:solidFill>
                    <a:schemeClr val="dk1"/>
                  </a:solidFill>
                  <a:latin typeface="Source Sans Pro"/>
                  <a:ea typeface="Source Sans Pro"/>
                  <a:cs typeface="Source Sans Pro"/>
                  <a:sym typeface="Source Sans Pro"/>
                </a:endParaRPr>
              </a:p>
            </p:txBody>
          </p:sp>
          <p:sp>
            <p:nvSpPr>
              <p:cNvPr id="66" name="Shape 851"/>
              <p:cNvSpPr/>
              <p:nvPr/>
            </p:nvSpPr>
            <p:spPr>
              <a:xfrm>
                <a:off x="4876800" y="325437"/>
                <a:ext cx="483965" cy="483965"/>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sp>
        <p:nvSpPr>
          <p:cNvPr id="67" name="Shape 852"/>
          <p:cNvSpPr/>
          <p:nvPr/>
        </p:nvSpPr>
        <p:spPr>
          <a:xfrm>
            <a:off x="6651170" y="1710877"/>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68" name="Shape 852"/>
          <p:cNvSpPr/>
          <p:nvPr/>
        </p:nvSpPr>
        <p:spPr>
          <a:xfrm>
            <a:off x="6754584" y="2703085"/>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69" name="Shape 852"/>
          <p:cNvSpPr/>
          <p:nvPr/>
        </p:nvSpPr>
        <p:spPr>
          <a:xfrm>
            <a:off x="6803569" y="3662258"/>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70" name="Shape 983"/>
          <p:cNvSpPr/>
          <p:nvPr/>
        </p:nvSpPr>
        <p:spPr>
          <a:xfrm>
            <a:off x="5460801" y="851076"/>
            <a:ext cx="965598" cy="554940"/>
          </a:xfrm>
          <a:custGeom>
            <a:avLst/>
            <a:gdLst/>
            <a:ahLst/>
            <a:cxnLst/>
            <a:rect l="0" t="0" r="0" b="0"/>
            <a:pathLst>
              <a:path w="120000" h="120000" extrusionOk="0">
                <a:moveTo>
                  <a:pt x="63546" y="0"/>
                </a:moveTo>
                <a:cubicBezTo>
                  <a:pt x="75132" y="0"/>
                  <a:pt x="84545" y="16183"/>
                  <a:pt x="84694" y="36267"/>
                </a:cubicBezTo>
                <a:cubicBezTo>
                  <a:pt x="87848" y="38967"/>
                  <a:pt x="90499" y="43123"/>
                  <a:pt x="92451" y="48167"/>
                </a:cubicBezTo>
                <a:cubicBezTo>
                  <a:pt x="94438" y="46885"/>
                  <a:pt x="96588" y="46285"/>
                  <a:pt x="98817" y="46285"/>
                </a:cubicBezTo>
                <a:cubicBezTo>
                  <a:pt x="110516" y="46285"/>
                  <a:pt x="120000" y="62787"/>
                  <a:pt x="120000" y="83142"/>
                </a:cubicBezTo>
                <a:cubicBezTo>
                  <a:pt x="120000" y="103498"/>
                  <a:pt x="110516" y="120000"/>
                  <a:pt x="98817" y="120000"/>
                </a:cubicBezTo>
                <a:lnTo>
                  <a:pt x="21182" y="120000"/>
                </a:lnTo>
                <a:cubicBezTo>
                  <a:pt x="9483" y="120000"/>
                  <a:pt x="0" y="103498"/>
                  <a:pt x="0" y="83142"/>
                </a:cubicBezTo>
                <a:cubicBezTo>
                  <a:pt x="0" y="62787"/>
                  <a:pt x="9483" y="46285"/>
                  <a:pt x="21182" y="46285"/>
                </a:cubicBezTo>
                <a:cubicBezTo>
                  <a:pt x="22721" y="46285"/>
                  <a:pt x="24221" y="46571"/>
                  <a:pt x="25663" y="47149"/>
                </a:cubicBezTo>
                <a:cubicBezTo>
                  <a:pt x="28016" y="32503"/>
                  <a:pt x="35516" y="21669"/>
                  <a:pt x="44560" y="20808"/>
                </a:cubicBezTo>
                <a:cubicBezTo>
                  <a:pt x="47925" y="8465"/>
                  <a:pt x="55167" y="0"/>
                  <a:pt x="63546" y="0"/>
                </a:cubicBezTo>
                <a:close/>
              </a:path>
            </a:pathLst>
          </a:custGeom>
          <a:solidFill>
            <a:schemeClr val="lt1"/>
          </a:solidFill>
          <a:ln w="12700" cap="flat" cmpd="sng">
            <a:solidFill>
              <a:srgbClr val="7F7F7F"/>
            </a:solidFill>
            <a:prstDash val="solid"/>
            <a:round/>
            <a:headEnd type="none" w="med" len="med"/>
            <a:tailEnd type="none" w="med" len="med"/>
          </a:ln>
        </p:spPr>
        <p:txBody>
          <a:bodyPr lIns="91425" tIns="45700" rIns="91425" bIns="45700" anchor="b" anchorCtr="0">
            <a:noAutofit/>
          </a:bodyPr>
          <a:lstStyle/>
          <a:p>
            <a:pPr marL="0" marR="0" lvl="0" indent="0" algn="ctr" rtl="0">
              <a:spcBef>
                <a:spcPts val="0"/>
              </a:spcBef>
              <a:buSzPct val="25000"/>
              <a:buNone/>
            </a:pPr>
            <a:endParaRPr lang="en-US" sz="1800" dirty="0">
              <a:solidFill>
                <a:srgbClr val="7F7F7F"/>
              </a:solidFill>
              <a:latin typeface="Source Sans Pro"/>
              <a:ea typeface="Source Sans Pro"/>
              <a:cs typeface="Source Sans Pro"/>
              <a:sym typeface="Source Sans Pro"/>
            </a:endParaRPr>
          </a:p>
        </p:txBody>
      </p:sp>
      <p:cxnSp>
        <p:nvCxnSpPr>
          <p:cNvPr id="71" name="Shape 984"/>
          <p:cNvCxnSpPr/>
          <p:nvPr/>
        </p:nvCxnSpPr>
        <p:spPr>
          <a:xfrm rot="16200000">
            <a:off x="4828476" y="992249"/>
            <a:ext cx="409200" cy="855600"/>
          </a:xfrm>
          <a:prstGeom prst="curvedConnector2">
            <a:avLst/>
          </a:prstGeom>
          <a:noFill/>
          <a:ln w="19050" cap="flat" cmpd="sng">
            <a:solidFill>
              <a:srgbClr val="7F7F7F"/>
            </a:solidFill>
            <a:prstDash val="solid"/>
            <a:round/>
            <a:headEnd type="none" w="med" len="med"/>
            <a:tailEnd type="triangle" w="lg" len="lg"/>
          </a:ln>
        </p:spPr>
      </p:cxnSp>
      <p:cxnSp>
        <p:nvCxnSpPr>
          <p:cNvPr id="72" name="Shape 844"/>
          <p:cNvCxnSpPr>
            <a:stCxn id="43" idx="3"/>
          </p:cNvCxnSpPr>
          <p:nvPr/>
        </p:nvCxnSpPr>
        <p:spPr>
          <a:xfrm flipV="1">
            <a:off x="1773569" y="2042951"/>
            <a:ext cx="1867407" cy="1186591"/>
          </a:xfrm>
          <a:prstGeom prst="straightConnector1">
            <a:avLst/>
          </a:prstGeom>
          <a:noFill/>
          <a:ln w="19050" cap="flat" cmpd="sng">
            <a:solidFill>
              <a:srgbClr val="7F7F7F"/>
            </a:solidFill>
            <a:prstDash val="solid"/>
            <a:round/>
            <a:headEnd type="none" w="med" len="med"/>
            <a:tailEnd type="triangle" w="lg" len="lg"/>
          </a:ln>
        </p:spPr>
      </p:cxnSp>
      <p:sp>
        <p:nvSpPr>
          <p:cNvPr id="18" name="CuadroTexto 17"/>
          <p:cNvSpPr txBox="1"/>
          <p:nvPr/>
        </p:nvSpPr>
        <p:spPr>
          <a:xfrm>
            <a:off x="5701622" y="1026382"/>
            <a:ext cx="483952" cy="307777"/>
          </a:xfrm>
          <a:prstGeom prst="rect">
            <a:avLst/>
          </a:prstGeom>
          <a:noFill/>
        </p:spPr>
        <p:txBody>
          <a:bodyPr wrap="none" rtlCol="0">
            <a:spAutoFit/>
          </a:bodyPr>
          <a:lstStyle/>
          <a:p>
            <a:r>
              <a:rPr lang="en" dirty="0" smtClean="0">
                <a:solidFill>
                  <a:srgbClr val="138A7E"/>
                </a:solidFill>
              </a:rPr>
              <a:t>CPI</a:t>
            </a:r>
            <a:endParaRPr lang="en" dirty="0">
              <a:solidFill>
                <a:srgbClr val="138A7E"/>
              </a:solidFill>
            </a:endParaRPr>
          </a:p>
        </p:txBody>
      </p:sp>
    </p:spTree>
    <p:extLst>
      <p:ext uri="{BB962C8B-B14F-4D97-AF65-F5344CB8AC3E}">
        <p14:creationId xmlns:p14="http://schemas.microsoft.com/office/powerpoint/2010/main" val="186616798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ustom 1">
      <a:dk1>
        <a:srgbClr val="262626"/>
      </a:dk1>
      <a:lt1>
        <a:srgbClr val="FFFFFF"/>
      </a:lt1>
      <a:dk2>
        <a:srgbClr val="1B2831"/>
      </a:dk2>
      <a:lt2>
        <a:srgbClr val="F5F5F5"/>
      </a:lt2>
      <a:accent1>
        <a:srgbClr val="138A7E"/>
      </a:accent1>
      <a:accent2>
        <a:srgbClr val="0C5B50"/>
      </a:accent2>
      <a:accent3>
        <a:srgbClr val="8198A4"/>
      </a:accent3>
      <a:accent4>
        <a:srgbClr val="1A6FB7"/>
      </a:accent4>
      <a:accent5>
        <a:srgbClr val="E8E8E8"/>
      </a:accent5>
      <a:accent6>
        <a:srgbClr val="6D3F76"/>
      </a:accent6>
      <a:hlink>
        <a:srgbClr val="138A7E"/>
      </a:hlink>
      <a:folHlink>
        <a:srgbClr val="87878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ivotal_Dark_Template">
  <a:themeElements>
    <a:clrScheme name="Custom 1">
      <a:dk1>
        <a:srgbClr val="262626"/>
      </a:dk1>
      <a:lt1>
        <a:sysClr val="window" lastClr="FFFFFF"/>
      </a:lt1>
      <a:dk2>
        <a:srgbClr val="1B2831"/>
      </a:dk2>
      <a:lt2>
        <a:srgbClr val="F5F5F5"/>
      </a:lt2>
      <a:accent1>
        <a:srgbClr val="138A7E"/>
      </a:accent1>
      <a:accent2>
        <a:srgbClr val="0C5B50"/>
      </a:accent2>
      <a:accent3>
        <a:srgbClr val="8198A4"/>
      </a:accent3>
      <a:accent4>
        <a:srgbClr val="1A6FB7"/>
      </a:accent4>
      <a:accent5>
        <a:srgbClr val="E8E8E8"/>
      </a:accent5>
      <a:accent6>
        <a:srgbClr val="6D3F76"/>
      </a:accent6>
      <a:hlink>
        <a:srgbClr val="138A7E"/>
      </a:hlink>
      <a:folHlink>
        <a:srgbClr val="878787"/>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8881"/>
        </a:solidFill>
        <a:ln w="6350">
          <a:solidFill>
            <a:schemeClr val="bg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11034</TotalTime>
  <Words>8358</Words>
  <Application>Microsoft Macintosh PowerPoint</Application>
  <PresentationFormat>On-screen Show (16:9)</PresentationFormat>
  <Paragraphs>1322</Paragraphs>
  <Slides>194</Slides>
  <Notes>182</Notes>
  <HiddenSlides>1</HiddenSlides>
  <MMClips>0</MMClips>
  <ScaleCrop>false</ScaleCrop>
  <HeadingPairs>
    <vt:vector size="4" baseType="variant">
      <vt:variant>
        <vt:lpstr>Theme</vt:lpstr>
      </vt:variant>
      <vt:variant>
        <vt:i4>2</vt:i4>
      </vt:variant>
      <vt:variant>
        <vt:lpstr>Slide Titles</vt:lpstr>
      </vt:variant>
      <vt:variant>
        <vt:i4>194</vt:i4>
      </vt:variant>
    </vt:vector>
  </HeadingPairs>
  <TitlesOfParts>
    <vt:vector size="196" baseType="lpstr">
      <vt:lpstr>Office Theme</vt:lpstr>
      <vt:lpstr>Pivotal_Dark_Template</vt:lpstr>
      <vt:lpstr>PowerPoint Presentation</vt:lpstr>
      <vt:lpstr>Agenda</vt:lpstr>
      <vt:lpstr>PowerPoint Presentation</vt:lpstr>
      <vt:lpstr>Introductions</vt:lpstr>
      <vt:lpstr>Goals</vt:lpstr>
      <vt:lpstr>What is in the Environment for the Labs</vt:lpstr>
      <vt:lpstr>PowerPoint Presentation</vt:lpstr>
      <vt:lpstr>What is BOSH?</vt:lpstr>
      <vt:lpstr>4 principles of modern Release Engineering</vt:lpstr>
      <vt:lpstr>4 principles of modern Release Engineering</vt:lpstr>
      <vt:lpstr>Purpose-built for “Day 2 Operations”</vt:lpstr>
      <vt:lpstr>Designed to “rule them all”</vt:lpstr>
      <vt:lpstr>CM &amp; Orchestration tools</vt:lpstr>
      <vt:lpstr>What is missing?</vt:lpstr>
      <vt:lpstr>Learning curves of DevOps Tools</vt:lpstr>
      <vt:lpstr>BOSH &amp; Cloud Foundry</vt:lpstr>
      <vt:lpstr>The BOSH Architecture</vt:lpstr>
      <vt:lpstr>BOSH: Cloud Provider Interface</vt:lpstr>
      <vt:lpstr>PowerPoint Presentation</vt:lpstr>
      <vt:lpstr>BOSH-Lite</vt:lpstr>
      <vt:lpstr>Setting up a BOSH Director</vt:lpstr>
      <vt:lpstr>1. Install Vagrant</vt:lpstr>
      <vt:lpstr>2. Spin up a BOSH Lite VM</vt:lpstr>
      <vt:lpstr>3. Target our new environment</vt:lpstr>
      <vt:lpstr>4. Check BOSH-Lite status</vt:lpstr>
      <vt:lpstr>Setting up a pcfdev environment</vt:lpstr>
      <vt:lpstr>2. Spin up a pcfdev VM</vt:lpstr>
      <vt:lpstr>3. Login to our new environment</vt:lpstr>
      <vt:lpstr>4. Check PcfDev status</vt:lpstr>
      <vt:lpstr>Need to cover</vt:lpstr>
      <vt:lpstr>PowerPoint Presentation</vt:lpstr>
      <vt:lpstr>PowerPoint Presentation</vt:lpstr>
      <vt:lpstr>What is a BOSH deployment?</vt:lpstr>
      <vt:lpstr>What is a stemcell?</vt:lpstr>
      <vt:lpstr>Available stemcells</vt:lpstr>
      <vt:lpstr>What is a release?</vt:lpstr>
      <vt:lpstr>Available releases</vt:lpstr>
      <vt:lpstr>What is a deployment manifest?</vt:lpstr>
      <vt:lpstr>Anatomy of a deployment manifest</vt:lpstr>
      <vt:lpstr>Deployment Identification</vt:lpstr>
      <vt:lpstr>Releases</vt:lpstr>
      <vt:lpstr>Networks</vt:lpstr>
      <vt:lpstr>Manual networks</vt:lpstr>
      <vt:lpstr>Manual networks</vt:lpstr>
      <vt:lpstr>Dynamic networks</vt:lpstr>
      <vt:lpstr>VIP networks</vt:lpstr>
      <vt:lpstr>IP reservation types</vt:lpstr>
      <vt:lpstr>Multi-networks</vt:lpstr>
      <vt:lpstr>Resource Pools</vt:lpstr>
      <vt:lpstr>Disk Pools</vt:lpstr>
      <vt:lpstr>Jobs</vt:lpstr>
      <vt:lpstr>Job’s networks</vt:lpstr>
      <vt:lpstr>Jobs</vt:lpstr>
      <vt:lpstr>Job types</vt:lpstr>
      <vt:lpstr>Compilation</vt:lpstr>
      <vt:lpstr>Update</vt:lpstr>
      <vt:lpstr>Canary Instances</vt:lpstr>
      <vt:lpstr>How do the Canary deployment works?</vt:lpstr>
      <vt:lpstr>How do the Canary deployment works?</vt:lpstr>
      <vt:lpstr>How do the Canary deployment works?</vt:lpstr>
      <vt:lpstr>How do the Canary deployment works?</vt:lpstr>
      <vt:lpstr>How do the Canary deployment works?</vt:lpstr>
      <vt:lpstr>Update</vt:lpstr>
      <vt:lpstr>Properties</vt:lpstr>
      <vt:lpstr>Properties precedence</vt:lpstr>
      <vt:lpstr>Properties order</vt:lpstr>
      <vt:lpstr>Changing the deployment manifest</vt:lpstr>
      <vt:lpstr>Persistent disk considerations</vt:lpstr>
      <vt:lpstr>Persistent disks</vt:lpstr>
      <vt:lpstr>Persistent disk migration</vt:lpstr>
      <vt:lpstr>BOSH documentation</vt:lpstr>
      <vt:lpstr>PowerPoint Presentation</vt:lpstr>
      <vt:lpstr>Deploying Postgresql (cf-postgres)</vt:lpstr>
      <vt:lpstr>1. Upload a BOSH stemcell</vt:lpstr>
      <vt:lpstr>2. Upload the cf-postgres BOSH release</vt:lpstr>
      <vt:lpstr>3. Create a BOSH deployment manifest</vt:lpstr>
      <vt:lpstr>3. Create a BOSH deployment manifest</vt:lpstr>
      <vt:lpstr>3. Create a BOSH deployment manifest</vt:lpstr>
      <vt:lpstr>4. Set the BOSH deployment manifest</vt:lpstr>
      <vt:lpstr>5. Deploy</vt:lpstr>
      <vt:lpstr>6. Update the BOSH deployment manifest</vt:lpstr>
      <vt:lpstr>7. Deploy changes</vt:lpstr>
      <vt:lpstr>7. Deploy changes</vt:lpstr>
      <vt:lpstr>PowerPoint Presentation</vt:lpstr>
      <vt:lpstr>BOSH tasks</vt:lpstr>
      <vt:lpstr>BOSH tasks</vt:lpstr>
      <vt:lpstr>Debug a BOSH task</vt:lpstr>
      <vt:lpstr>List VMs</vt:lpstr>
      <vt:lpstr>Monitor VM’s state and vitals</vt:lpstr>
      <vt:lpstr>SSH into a VM</vt:lpstr>
      <vt:lpstr>Setting a custom root password</vt:lpstr>
      <vt:lpstr>Process health-check</vt:lpstr>
      <vt:lpstr>Process recovery in action</vt:lpstr>
      <vt:lpstr>VM health-check</vt:lpstr>
      <vt:lpstr>Health Monitor plugins</vt:lpstr>
      <vt:lpstr>Resurrector Health Monitor plugin</vt:lpstr>
      <vt:lpstr>Automatic repair with Resurrector</vt:lpstr>
      <vt:lpstr>Automatic repair with Resurrector</vt:lpstr>
      <vt:lpstr>Automatic repair with Resurrector</vt:lpstr>
      <vt:lpstr>Manually Disabling the Resurrector</vt:lpstr>
      <vt:lpstr>Manual repair with Cloud Check</vt:lpstr>
      <vt:lpstr>Manual repair with Cloud Check</vt:lpstr>
      <vt:lpstr>VM Configuration Locations</vt:lpstr>
      <vt:lpstr>VM Configuration Locations</vt:lpstr>
      <vt:lpstr>VM Configuration Locations</vt:lpstr>
      <vt:lpstr>Log rotation</vt:lpstr>
      <vt:lpstr>PowerPoint Presentation</vt:lpstr>
      <vt:lpstr>What is a release?</vt:lpstr>
      <vt:lpstr>Elements of a release</vt:lpstr>
      <vt:lpstr>What is a package?</vt:lpstr>
      <vt:lpstr>Package’s spec file</vt:lpstr>
      <vt:lpstr>Package’s packaging script</vt:lpstr>
      <vt:lpstr>Package’s dependency graph</vt:lpstr>
      <vt:lpstr>Sources</vt:lpstr>
      <vt:lpstr>Blobs</vt:lpstr>
      <vt:lpstr>Configuring a blobstore</vt:lpstr>
      <vt:lpstr>final.yml example for AWS S3 blobstore</vt:lpstr>
      <vt:lpstr>private.yml example for AWS S3 blobstore</vt:lpstr>
      <vt:lpstr>What is a job?</vt:lpstr>
      <vt:lpstr>Elements of a Job</vt:lpstr>
      <vt:lpstr>Spec file</vt:lpstr>
      <vt:lpstr>Spec file</vt:lpstr>
      <vt:lpstr>Monit file</vt:lpstr>
      <vt:lpstr>Templates</vt:lpstr>
      <vt:lpstr>Special scripts</vt:lpstr>
      <vt:lpstr>Anatomy of a BOSH release</vt:lpstr>
      <vt:lpstr>PowerPoint Presentation</vt:lpstr>
      <vt:lpstr>Atlassian Bamboo</vt:lpstr>
      <vt:lpstr>Installing Bamboo on Linux</vt:lpstr>
      <vt:lpstr>1. Generate the release skeleton</vt:lpstr>
      <vt:lpstr>2. Download the Java8 binaries</vt:lpstr>
      <vt:lpstr>3. Download the Bamboo server binaries</vt:lpstr>
      <vt:lpstr>4. Generate the Java8 package</vt:lpstr>
      <vt:lpstr>5. Fill the Java8 package</vt:lpstr>
      <vt:lpstr>6. Generate the Bamboo server package</vt:lpstr>
      <vt:lpstr>7. Fill the Bamboo server package</vt:lpstr>
      <vt:lpstr>8. Generate the Bamboo server job</vt:lpstr>
      <vt:lpstr>9. Create a Bamboo server control script</vt:lpstr>
      <vt:lpstr>10. Fill the Bamboo server monit file</vt:lpstr>
      <vt:lpstr>11. Fill the Bamboo server spec file</vt:lpstr>
      <vt:lpstr>12. Generate a dev release</vt:lpstr>
      <vt:lpstr>13. Upload the dev release</vt:lpstr>
      <vt:lpstr>14. Generate a deployment manifest</vt:lpstr>
      <vt:lpstr>15. Deploy</vt:lpstr>
      <vt:lpstr>16. Fix the release</vt:lpstr>
      <vt:lpstr>17. Create dev release and upload it</vt:lpstr>
      <vt:lpstr>18. Redeploy</vt:lpstr>
      <vt:lpstr>19. Success!!!</vt:lpstr>
      <vt:lpstr>Creating a final release</vt:lpstr>
      <vt:lpstr>Creating a release tarball</vt:lpstr>
      <vt:lpstr>PowerPoint Presentation</vt:lpstr>
      <vt:lpstr>Pivotal OpsManager</vt:lpstr>
      <vt:lpstr>Pivotal OpsManager</vt:lpstr>
      <vt:lpstr>Pivotal OpsManager</vt:lpstr>
      <vt:lpstr>Pivotal OpsManager</vt:lpstr>
      <vt:lpstr>Pivotal OpsManager</vt:lpstr>
      <vt:lpstr>Pivotal OpsManager</vt:lpstr>
      <vt:lpstr>Pivotal OpsManager</vt:lpstr>
      <vt:lpstr>Pivotal OpsManager</vt:lpstr>
      <vt:lpstr>Pivotal Network</vt:lpstr>
      <vt:lpstr>Pivotal Product</vt:lpstr>
      <vt:lpstr>Pivotal Product UI rendering</vt:lpstr>
      <vt:lpstr>Pivotal Product manifest templates</vt:lpstr>
      <vt:lpstr>PowerPoint Presentation</vt:lpstr>
      <vt:lpstr>BOSH resources</vt:lpstr>
      <vt:lpstr>PowerPoint Presentation</vt:lpstr>
      <vt:lpstr>Bosh 2.0 Features</vt:lpstr>
      <vt:lpstr>Bosh 2.0 Features</vt:lpstr>
      <vt:lpstr>Services Overview</vt:lpstr>
      <vt:lpstr>Why Pivotal Cloud Foundry Services </vt:lpstr>
      <vt:lpstr>And much more…</vt:lpstr>
      <vt:lpstr>Pivotal Cloud Foundry Service</vt:lpstr>
      <vt:lpstr>Example: MySQL Service</vt:lpstr>
      <vt:lpstr>PowerPoint Presentation</vt:lpstr>
      <vt:lpstr>3 options</vt:lpstr>
      <vt:lpstr>Service broker</vt:lpstr>
      <vt:lpstr>Service Broker API</vt:lpstr>
      <vt:lpstr>What is a Service?</vt:lpstr>
      <vt:lpstr>2 types of Services</vt:lpstr>
      <vt:lpstr>Managed Services</vt:lpstr>
      <vt:lpstr>Service Creation &amp; Binding</vt:lpstr>
      <vt:lpstr>PowerPoint Presentation</vt:lpstr>
      <vt:lpstr>Example: Service Creation &amp; Binding</vt:lpstr>
      <vt:lpstr>Example: Service Creation &amp; Binding</vt:lpstr>
      <vt:lpstr>Example: Service Creation &amp; Binding</vt:lpstr>
      <vt:lpstr>Example: Service Creation &amp; Binding</vt:lpstr>
      <vt:lpstr>Example: Service Creation &amp; Binding</vt:lpstr>
      <vt:lpstr>Example: Service Creation &amp; Binding</vt:lpstr>
      <vt:lpstr>PowerPoint Presentation</vt:lpstr>
      <vt:lpstr>Cloud Foundry Service Broker for a PostgreSQL</vt:lpstr>
      <vt:lpstr>Lab Steps</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Matt Gunter</cp:lastModifiedBy>
  <cp:revision>180</cp:revision>
  <dcterms:modified xsi:type="dcterms:W3CDTF">2016-04-23T22:12:47Z</dcterms:modified>
</cp:coreProperties>
</file>